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8" r:id="rId1"/>
  </p:sldMasterIdLst>
  <p:notesMasterIdLst>
    <p:notesMasterId r:id="rId20"/>
  </p:notesMasterIdLst>
  <p:handoutMasterIdLst>
    <p:handoutMasterId r:id="rId21"/>
  </p:handoutMasterIdLst>
  <p:sldIdLst>
    <p:sldId id="256" r:id="rId2"/>
    <p:sldId id="341" r:id="rId3"/>
    <p:sldId id="353" r:id="rId4"/>
    <p:sldId id="349" r:id="rId5"/>
    <p:sldId id="351" r:id="rId6"/>
    <p:sldId id="354" r:id="rId7"/>
    <p:sldId id="342" r:id="rId8"/>
    <p:sldId id="355" r:id="rId9"/>
    <p:sldId id="359" r:id="rId10"/>
    <p:sldId id="356" r:id="rId11"/>
    <p:sldId id="357" r:id="rId12"/>
    <p:sldId id="311" r:id="rId13"/>
    <p:sldId id="313" r:id="rId14"/>
    <p:sldId id="358" r:id="rId15"/>
    <p:sldId id="325" r:id="rId16"/>
    <p:sldId id="326" r:id="rId17"/>
    <p:sldId id="339" r:id="rId18"/>
    <p:sldId id="340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85786" autoAdjust="0"/>
  </p:normalViewPr>
  <p:slideViewPr>
    <p:cSldViewPr>
      <p:cViewPr>
        <p:scale>
          <a:sx n="125" d="100"/>
          <a:sy n="125" d="100"/>
        </p:scale>
        <p:origin x="-2484" y="-9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0" d="100"/>
          <a:sy n="70" d="100"/>
        </p:scale>
        <p:origin x="-2802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4B1B23-E9D9-4A68-90FD-9BFC2B6F5AA7}" type="datetimeFigureOut">
              <a:rPr lang="en-US" smtClean="0"/>
              <a:pPr/>
              <a:t>12/4/2008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18ED56-10C7-4129-BCEC-032E5BBDDDA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F4E05A-7B3E-48A4-BBE3-ED62662FB752}" type="datetimeFigureOut">
              <a:rPr lang="en-US" smtClean="0"/>
              <a:pPr/>
              <a:t>12/4/2008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A85E96-E6A0-432D-8C3D-D28369392AA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85E96-E6A0-432D-8C3D-D28369392AA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sk-SK" sz="1200" dirty="0" smtClean="0"/>
              <a:t>Prieskumné vyhľadávanie rieši</a:t>
            </a:r>
          </a:p>
          <a:p>
            <a:pPr>
              <a:lnSpc>
                <a:spcPct val="150000"/>
              </a:lnSpc>
            </a:pPr>
            <a:r>
              <a:rPr lang="sk-SK" sz="1200" dirty="0" smtClean="0"/>
              <a:t>- Inovatívne prístupy k vyhľadávaniu a navigácii</a:t>
            </a:r>
          </a:p>
          <a:p>
            <a:pPr>
              <a:lnSpc>
                <a:spcPct val="150000"/>
              </a:lnSpc>
            </a:pPr>
            <a:r>
              <a:rPr lang="sk-SK" sz="1200" dirty="0" smtClean="0"/>
              <a:t>- Prepojenie a rozšírenie existujúcich prístupov</a:t>
            </a:r>
          </a:p>
          <a:p>
            <a:pPr>
              <a:lnSpc>
                <a:spcPct val="150000"/>
              </a:lnSpc>
            </a:pPr>
            <a:r>
              <a:rPr lang="sk-SK" sz="1200" dirty="0" smtClean="0"/>
              <a:t>- Efektívne formulovanie dopytov</a:t>
            </a:r>
          </a:p>
          <a:p>
            <a:pPr>
              <a:lnSpc>
                <a:spcPct val="150000"/>
              </a:lnSpc>
            </a:pPr>
            <a:r>
              <a:rPr lang="sk-SK" sz="1200" dirty="0" smtClean="0"/>
              <a:t>- Vizualizácia a pochopenie výsledkov vyhľadávania</a:t>
            </a:r>
          </a:p>
          <a:p>
            <a:pPr>
              <a:lnSpc>
                <a:spcPct val="150000"/>
              </a:lnSpc>
            </a:pPr>
            <a:r>
              <a:rPr lang="sk-SK" sz="1200" dirty="0" smtClean="0"/>
              <a:t>- Podpora orientácie, rozhodovania používateľa</a:t>
            </a:r>
          </a:p>
          <a:p>
            <a:pPr>
              <a:lnSpc>
                <a:spcPct val="150000"/>
              </a:lnSpc>
            </a:pPr>
            <a:r>
              <a:rPr lang="sk-SK" sz="1200" dirty="0" smtClean="0"/>
              <a:t>- Generovanie pohľadov, anotácií, odporúčaní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85E96-E6A0-432D-8C3D-D28369392AAE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r>
              <a:rPr lang="en-US" smtClean="0"/>
              <a:t>5. 12. 2008</a:t>
            </a:r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r>
              <a:rPr kumimoji="0" lang="pt-BR" smtClean="0"/>
              <a:t>Personalizované fazetové prieskumné vyhľadávanie</a:t>
            </a:r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5. 12. 2008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pt-BR" smtClean="0"/>
              <a:t>Personalizované fazetové prieskumné vyhľadávanie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5. 12. 2008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pt-BR" smtClean="0"/>
              <a:t>Personalizované fazetové prieskumné vyhľadávanie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43834" y="6356350"/>
            <a:ext cx="1046014" cy="365760"/>
          </a:xfrm>
        </p:spPr>
        <p:txBody>
          <a:bodyPr/>
          <a:lstStyle/>
          <a:p>
            <a:pPr algn="r" eaLnBrk="1" latinLnBrk="0" hangingPunct="1"/>
            <a:r>
              <a:rPr lang="en-US" smtClean="0"/>
              <a:t>5. 12. 2008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57290" y="6356350"/>
            <a:ext cx="6072230" cy="365760"/>
          </a:xfrm>
        </p:spPr>
        <p:txBody>
          <a:bodyPr/>
          <a:lstStyle>
            <a:lvl1pPr algn="ctr">
              <a:defRPr/>
            </a:lvl1pPr>
          </a:lstStyle>
          <a:p>
            <a:r>
              <a:rPr lang="pt-BR" smtClean="0"/>
              <a:t>Personalizované fazetové prieskumné vyhľadávanie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2BBB5E19-F10A-4C2F-BF6F-11C513378A2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r>
              <a:rPr lang="en-US" smtClean="0"/>
              <a:t>5. 12. 2008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r>
              <a:rPr kumimoji="0" lang="pt-BR" smtClean="0"/>
              <a:t>Personalizované fazetové prieskumné vyhľadávanie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5. 12. 2008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pt-BR" smtClean="0"/>
              <a:t>Personalizované fazetové prieskumné vyhľadávanie</a:t>
            </a:r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5. 12. 2008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pt-BR" smtClean="0"/>
              <a:t>Personalizované fazetové prieskumné vyhľadávanie</a:t>
            </a:r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r>
              <a:rPr lang="en-US" smtClean="0"/>
              <a:t>5. 12. 2008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pt-BR" smtClean="0"/>
              <a:t>Personalizované fazetové prieskumné vyhľadávanie</a:t>
            </a:r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2BBB5E19-F10A-4C2F-BF6F-11C513378A2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5. 12. 2008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pt-BR" smtClean="0"/>
              <a:t>Personalizované fazetové prieskumné vyhľadávanie</a:t>
            </a:r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r>
              <a:rPr lang="en-US" smtClean="0"/>
              <a:t>5. 12. 2008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pt-BR" smtClean="0"/>
              <a:t>Personalizované fazetové prieskumné vyhľadávanie</a:t>
            </a:r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2BBB5E19-F10A-4C2F-BF6F-11C513378A2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r>
              <a:rPr lang="en-US" smtClean="0"/>
              <a:t>5. 12. 2008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pt-BR" smtClean="0"/>
              <a:t>Personalizované fazetové prieskumné vyhľadávanie</a:t>
            </a:r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7500958" y="6356350"/>
            <a:ext cx="118889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r>
              <a:rPr lang="en-US" smtClean="0"/>
              <a:t>5. 12. 2008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357290" y="6356350"/>
            <a:ext cx="5929354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ctr"/>
            <a:r>
              <a:rPr lang="pt-BR" smtClean="0"/>
              <a:t>Personalizované fazetové prieskumné vyhľadávanie</a:t>
            </a: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53032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BBB5E19-F10A-4C2F-BF6F-11C513378A2E}" type="slidenum">
              <a:rPr lang="en-US" smtClean="0"/>
              <a:pPr/>
              <a:t>‹#›</a:t>
            </a:fld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2976" y="3643314"/>
            <a:ext cx="7072362" cy="1285884"/>
          </a:xfrm>
        </p:spPr>
        <p:txBody>
          <a:bodyPr>
            <a:normAutofit fontScale="90000"/>
          </a:bodyPr>
          <a:lstStyle/>
          <a:p>
            <a:pPr algn="ctr"/>
            <a:r>
              <a:rPr lang="sk-SK" sz="4400" dirty="0" smtClean="0"/>
              <a:t>Personalizované fazetové prieskumné </a:t>
            </a:r>
            <a:r>
              <a:rPr lang="sk-SK" sz="4400" dirty="0" smtClean="0"/>
              <a:t>vyhľadávanie</a:t>
            </a:r>
            <a:endParaRPr lang="sk-SK" sz="2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1662" y="5214950"/>
            <a:ext cx="6400800" cy="500066"/>
          </a:xfrm>
        </p:spPr>
        <p:txBody>
          <a:bodyPr>
            <a:normAutofit/>
          </a:bodyPr>
          <a:lstStyle/>
          <a:p>
            <a:r>
              <a:rPr lang="en-US" sz="2000" dirty="0" smtClean="0"/>
              <a:t>Michal </a:t>
            </a:r>
            <a:r>
              <a:rPr lang="sk-SK" sz="2000" dirty="0" smtClean="0"/>
              <a:t>Tvarožek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714480" y="6143644"/>
            <a:ext cx="6400800" cy="50959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tvarozek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{ at } </a:t>
            </a:r>
            <a:r>
              <a:rPr kumimoji="0" lang="sk-SK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iit.stuba.sk</a:t>
            </a:r>
            <a:r>
              <a:rPr kumimoji="0" lang="sk-SK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D207,5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928662" y="714356"/>
          <a:ext cx="1008063" cy="785812"/>
        </p:xfrm>
        <a:graphic>
          <a:graphicData uri="http://schemas.openxmlformats.org/presentationml/2006/ole">
            <p:oleObj spid="_x0000_s1026" name="CorelDRAW" r:id="rId4" imgW="3627360" imgH="2826360" progId="CorelDraw.Graphic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r>
              <a:rPr lang="en-US" smtClean="0"/>
              <a:t>5. 12. 2008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Personalizované fazetové prieskumné vyhľadávanie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2"/>
          <a:srcRect l="51856" t="9844" r="1367" b="38750"/>
          <a:stretch>
            <a:fillRect/>
          </a:stretch>
        </p:blipFill>
        <p:spPr bwMode="auto">
          <a:xfrm>
            <a:off x="0" y="0"/>
            <a:ext cx="9144000" cy="6280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k-SK" sz="3600" dirty="0" smtClean="0"/>
              <a:t>Prístupy k prehliadaniu informácií</a:t>
            </a:r>
            <a:endParaRPr lang="en-US" sz="36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r>
              <a:rPr lang="en-US" smtClean="0"/>
              <a:t>5. 12. 2008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Personalizované fazetové prieskumné vyhľadávanie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472518" cy="493776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sk-SK" sz="2800" dirty="0" smtClean="0"/>
              <a:t>Využívajú štruktúru informácií (</a:t>
            </a:r>
            <a:r>
              <a:rPr lang="sk-SK" sz="2800" dirty="0" err="1" smtClean="0"/>
              <a:t>metadáta</a:t>
            </a:r>
            <a:r>
              <a:rPr lang="sk-SK" sz="2800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sk-SK" sz="2800" i="1" dirty="0" smtClean="0"/>
              <a:t>Fazetová navigácia </a:t>
            </a:r>
            <a:r>
              <a:rPr lang="sk-SK" sz="2800" dirty="0" smtClean="0"/>
              <a:t>(</a:t>
            </a:r>
            <a:r>
              <a:rPr lang="sk-SK" sz="2800" dirty="0" err="1" smtClean="0"/>
              <a:t>faceted</a:t>
            </a:r>
            <a:r>
              <a:rPr lang="sk-SK" sz="2800" dirty="0" smtClean="0"/>
              <a:t> </a:t>
            </a:r>
            <a:r>
              <a:rPr lang="sk-SK" sz="2800" dirty="0" err="1" smtClean="0"/>
              <a:t>browsing</a:t>
            </a:r>
            <a:r>
              <a:rPr lang="sk-SK" sz="2800" dirty="0" smtClean="0"/>
              <a:t>)</a:t>
            </a:r>
          </a:p>
          <a:p>
            <a:pPr lvl="1">
              <a:lnSpc>
                <a:spcPct val="150000"/>
              </a:lnSpc>
            </a:pPr>
            <a:r>
              <a:rPr lang="sk-SK" sz="2500" dirty="0" smtClean="0"/>
              <a:t>Postupné ohraničovanie viditeľného priestoru</a:t>
            </a:r>
          </a:p>
          <a:p>
            <a:pPr>
              <a:lnSpc>
                <a:spcPct val="150000"/>
              </a:lnSpc>
            </a:pPr>
            <a:r>
              <a:rPr lang="sk-SK" sz="2800" i="1" dirty="0" smtClean="0"/>
              <a:t>Horizontálna navigácia </a:t>
            </a:r>
            <a:r>
              <a:rPr lang="sk-SK" sz="2800" dirty="0" smtClean="0"/>
              <a:t>(</a:t>
            </a:r>
            <a:r>
              <a:rPr lang="sk-SK" sz="2800" dirty="0" err="1" smtClean="0"/>
              <a:t>horizontal</a:t>
            </a:r>
            <a:r>
              <a:rPr lang="sk-SK" sz="2800" dirty="0" smtClean="0"/>
              <a:t> </a:t>
            </a:r>
            <a:r>
              <a:rPr lang="sk-SK" sz="2800" dirty="0" err="1" smtClean="0"/>
              <a:t>navigation</a:t>
            </a:r>
            <a:r>
              <a:rPr lang="sk-SK" sz="2800" dirty="0" smtClean="0"/>
              <a:t>)</a:t>
            </a:r>
          </a:p>
          <a:p>
            <a:pPr lvl="1">
              <a:lnSpc>
                <a:spcPct val="150000"/>
              </a:lnSpc>
            </a:pPr>
            <a:r>
              <a:rPr lang="sk-SK" sz="2500" dirty="0" smtClean="0"/>
              <a:t>Prehliadanie konkrétnych „zdrojov“ a ich vzťahov</a:t>
            </a:r>
            <a:r>
              <a:rPr lang="en-US" sz="2500" dirty="0" smtClean="0"/>
              <a:t>/</a:t>
            </a:r>
            <a:r>
              <a:rPr lang="en-US" sz="2500" dirty="0" err="1" smtClean="0"/>
              <a:t>atrib</a:t>
            </a:r>
            <a:r>
              <a:rPr lang="sk-SK" sz="2500" dirty="0" err="1" smtClean="0"/>
              <a:t>útov</a:t>
            </a:r>
            <a:endParaRPr lang="sk-SK" sz="2500" dirty="0" smtClean="0"/>
          </a:p>
          <a:p>
            <a:pPr>
              <a:lnSpc>
                <a:spcPct val="150000"/>
              </a:lnSpc>
            </a:pPr>
            <a:r>
              <a:rPr lang="sk-SK" sz="2800" i="1" dirty="0" smtClean="0"/>
              <a:t>Vertikálna navigácia </a:t>
            </a:r>
            <a:r>
              <a:rPr lang="sk-SK" sz="2800" dirty="0" smtClean="0"/>
              <a:t>(</a:t>
            </a:r>
            <a:r>
              <a:rPr lang="sk-SK" sz="2800" dirty="0" err="1" smtClean="0"/>
              <a:t>hierarchical</a:t>
            </a:r>
            <a:r>
              <a:rPr lang="sk-SK" sz="2800" dirty="0" smtClean="0"/>
              <a:t> </a:t>
            </a:r>
            <a:r>
              <a:rPr lang="sk-SK" sz="2800" dirty="0" err="1" smtClean="0"/>
              <a:t>browsing</a:t>
            </a:r>
            <a:r>
              <a:rPr lang="sk-SK" sz="2800" dirty="0" smtClean="0"/>
              <a:t>)</a:t>
            </a:r>
            <a:endParaRPr lang="en-US" sz="2800" dirty="0" smtClean="0"/>
          </a:p>
          <a:p>
            <a:pPr lvl="1">
              <a:lnSpc>
                <a:spcPct val="150000"/>
              </a:lnSpc>
            </a:pPr>
            <a:r>
              <a:rPr lang="sk-SK" sz="2500" dirty="0" smtClean="0"/>
              <a:t>Prehliadanie od všeobecného ku </a:t>
            </a:r>
            <a:r>
              <a:rPr lang="sk-SK" sz="2500" dirty="0" smtClean="0"/>
              <a:t>konkrétnemu</a:t>
            </a:r>
            <a:endParaRPr lang="sk-SK" sz="25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000" dirty="0" smtClean="0"/>
              <a:t>Čo s tým robím ja?</a:t>
            </a:r>
            <a:endParaRPr lang="en-US" sz="40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r>
              <a:rPr lang="en-US" smtClean="0"/>
              <a:t>5. 12. 2008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Personalizované fazetové prieskumné vyhľadávanie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sk-SK" sz="2800" dirty="0" smtClean="0"/>
              <a:t>Integrovanie prehliadania do jednotného rozhrania</a:t>
            </a:r>
          </a:p>
          <a:p>
            <a:pPr lvl="1">
              <a:lnSpc>
                <a:spcPct val="150000"/>
              </a:lnSpc>
            </a:pPr>
            <a:r>
              <a:rPr lang="sk-SK" sz="2400" dirty="0" smtClean="0"/>
              <a:t>Fazetový prehliadač</a:t>
            </a:r>
          </a:p>
          <a:p>
            <a:pPr lvl="1">
              <a:lnSpc>
                <a:spcPct val="150000"/>
              </a:lnSpc>
            </a:pPr>
            <a:r>
              <a:rPr lang="sk-SK" sz="2400" dirty="0" smtClean="0"/>
              <a:t>Inkrementálne horizontálne prehliadanie (grafu)</a:t>
            </a:r>
          </a:p>
          <a:p>
            <a:pPr>
              <a:lnSpc>
                <a:spcPct val="150000"/>
              </a:lnSpc>
            </a:pPr>
            <a:r>
              <a:rPr lang="sk-SK" sz="2800" dirty="0" err="1" smtClean="0"/>
              <a:t>Viac-prístupové</a:t>
            </a:r>
            <a:r>
              <a:rPr lang="sk-SK" sz="2800" dirty="0" smtClean="0"/>
              <a:t> </a:t>
            </a:r>
            <a:r>
              <a:rPr lang="sk-SK" sz="2800" dirty="0" smtClean="0"/>
              <a:t>prieskumné  vyhľadávanie</a:t>
            </a:r>
            <a:endParaRPr lang="sk-SK" sz="2800" dirty="0" smtClean="0"/>
          </a:p>
          <a:p>
            <a:pPr lvl="1">
              <a:lnSpc>
                <a:spcPct val="150000"/>
              </a:lnSpc>
            </a:pPr>
            <a:r>
              <a:rPr lang="sk-SK" sz="2400" dirty="0" smtClean="0"/>
              <a:t>Pohľady, kľúčové slová, obsah</a:t>
            </a:r>
            <a:endParaRPr lang="sk-SK" sz="2400" dirty="0" smtClean="0"/>
          </a:p>
          <a:p>
            <a:pPr>
              <a:lnSpc>
                <a:spcPct val="150000"/>
              </a:lnSpc>
            </a:pPr>
            <a:r>
              <a:rPr lang="sk-SK" sz="2800" dirty="0" smtClean="0"/>
              <a:t>Personalizácia</a:t>
            </a:r>
          </a:p>
          <a:p>
            <a:pPr lvl="1">
              <a:lnSpc>
                <a:spcPct val="150000"/>
              </a:lnSpc>
            </a:pPr>
            <a:r>
              <a:rPr lang="sk-SK" sz="2500" dirty="0" smtClean="0"/>
              <a:t>Vzhľadom na jednotlivca i jeho sociálnu sieť</a:t>
            </a:r>
            <a:endParaRPr lang="sk-SK" sz="25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000" dirty="0" smtClean="0"/>
              <a:t>Zameriavam sa na</a:t>
            </a:r>
            <a:endParaRPr lang="en-US" sz="4000" baseline="300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r>
              <a:rPr lang="en-US" smtClean="0"/>
              <a:t>5. 12. 2008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Personalizované fazetové prieskumné vyhľadávanie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sk-SK" sz="2700" dirty="0" smtClean="0"/>
              <a:t>(Dynamické) generovanie faziet z </a:t>
            </a:r>
            <a:r>
              <a:rPr lang="sk-SK" sz="2700" dirty="0" smtClean="0"/>
              <a:t>metadát</a:t>
            </a:r>
            <a:endParaRPr lang="sk-SK" sz="2700" dirty="0" smtClean="0"/>
          </a:p>
          <a:p>
            <a:pPr>
              <a:lnSpc>
                <a:spcPct val="150000"/>
              </a:lnSpc>
            </a:pPr>
            <a:r>
              <a:rPr lang="sk-SK" sz="2700" dirty="0" smtClean="0"/>
              <a:t>Prispôsobovanie navigácie – faziet používateľovi</a:t>
            </a:r>
          </a:p>
          <a:p>
            <a:pPr>
              <a:lnSpc>
                <a:spcPct val="150000"/>
              </a:lnSpc>
            </a:pPr>
            <a:r>
              <a:rPr lang="sk-SK" sz="2700" dirty="0" smtClean="0"/>
              <a:t>Vyhľadávanie vo fazetách, ohraničeniach a obsahu</a:t>
            </a:r>
          </a:p>
          <a:p>
            <a:pPr>
              <a:lnSpc>
                <a:spcPct val="150000"/>
              </a:lnSpc>
            </a:pPr>
            <a:r>
              <a:rPr lang="sk-SK" sz="2700" dirty="0" smtClean="0"/>
              <a:t>Prispôsobovanie a </a:t>
            </a:r>
            <a:r>
              <a:rPr lang="sk-SK" sz="2700" dirty="0" smtClean="0"/>
              <a:t>rôzne </a:t>
            </a:r>
            <a:r>
              <a:rPr lang="sk-SK" sz="2700" dirty="0" smtClean="0"/>
              <a:t>vizualizácie </a:t>
            </a:r>
            <a:r>
              <a:rPr lang="sk-SK" sz="2700" dirty="0" smtClean="0"/>
              <a:t>faziet a </a:t>
            </a:r>
            <a:r>
              <a:rPr lang="sk-SK" sz="2700" dirty="0" smtClean="0"/>
              <a:t>výsledkov</a:t>
            </a:r>
          </a:p>
          <a:p>
            <a:pPr>
              <a:lnSpc>
                <a:spcPct val="150000"/>
              </a:lnSpc>
            </a:pPr>
            <a:r>
              <a:rPr lang="sk-SK" sz="2700" dirty="0" smtClean="0"/>
              <a:t>Prepojenie rôznych prístupov k navigácii a vyhľadávaniu</a:t>
            </a:r>
            <a:endParaRPr lang="sk-SK" sz="27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000" dirty="0" smtClean="0"/>
              <a:t>Ukážka naživo</a:t>
            </a:r>
            <a:endParaRPr lang="en-US" sz="40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r>
              <a:rPr lang="en-US" smtClean="0"/>
              <a:t>5. 12. 2008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Personalizované fazetové prieskumné vyhľadávanie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2"/>
          <a:srcRect l="1074" t="8281" r="22754" b="25067"/>
          <a:stretch>
            <a:fillRect/>
          </a:stretch>
        </p:blipFill>
        <p:spPr bwMode="auto">
          <a:xfrm>
            <a:off x="0" y="1285860"/>
            <a:ext cx="9144000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000" dirty="0" smtClean="0"/>
              <a:t>Čo viem (zatiaľ) poskytnúť</a:t>
            </a:r>
            <a:r>
              <a:rPr lang="sk-SK" sz="4000" baseline="30000" dirty="0" smtClean="0"/>
              <a:t>1</a:t>
            </a:r>
            <a:endParaRPr lang="en-US" sz="4000" baseline="300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r>
              <a:rPr lang="en-US" smtClean="0"/>
              <a:t>5. 12. 2008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Personalizované fazetové prieskumné vyhľadávanie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sk-SK" sz="3200" dirty="0" smtClean="0"/>
              <a:t>Prehliadanie generickej ontológie</a:t>
            </a:r>
          </a:p>
          <a:p>
            <a:pPr lvl="1">
              <a:lnSpc>
                <a:spcPct val="150000"/>
              </a:lnSpc>
            </a:pPr>
            <a:r>
              <a:rPr lang="sk-SK" sz="2900" dirty="0" smtClean="0"/>
              <a:t>V ontologickom úložisku (OWL/RDFS)</a:t>
            </a:r>
          </a:p>
          <a:p>
            <a:pPr>
              <a:lnSpc>
                <a:spcPct val="150000"/>
              </a:lnSpc>
            </a:pPr>
            <a:r>
              <a:rPr lang="sk-SK" sz="3200" dirty="0" smtClean="0"/>
              <a:t>Fazetové vyhľadávanie v generickej ontológii</a:t>
            </a:r>
          </a:p>
          <a:p>
            <a:pPr lvl="1">
              <a:lnSpc>
                <a:spcPct val="150000"/>
              </a:lnSpc>
            </a:pPr>
            <a:r>
              <a:rPr lang="sk-SK" sz="2800" dirty="0" smtClean="0"/>
              <a:t>Po ručnom definovaní objektových faziet</a:t>
            </a:r>
          </a:p>
          <a:p>
            <a:pPr>
              <a:lnSpc>
                <a:spcPct val="150000"/>
              </a:lnSpc>
            </a:pPr>
            <a:r>
              <a:rPr lang="sk-SK" sz="3100" dirty="0" smtClean="0"/>
              <a:t>Prehliadanie ontológie ako grafu</a:t>
            </a:r>
          </a:p>
          <a:p>
            <a:pPr lvl="1">
              <a:lnSpc>
                <a:spcPct val="150000"/>
              </a:lnSpc>
            </a:pPr>
            <a:r>
              <a:rPr lang="sk-SK" sz="2800" dirty="0" smtClean="0"/>
              <a:t>V krátkej dobe po integrovaní prototypu z BP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000" dirty="0" smtClean="0"/>
              <a:t>Čo viem (zatiaľ) poskytnúť</a:t>
            </a:r>
            <a:r>
              <a:rPr lang="sk-SK" sz="4000" baseline="30000" dirty="0" smtClean="0"/>
              <a:t>2</a:t>
            </a:r>
            <a:endParaRPr lang="en-US" sz="4000" baseline="300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r>
              <a:rPr lang="en-US" smtClean="0"/>
              <a:t>5. 12. 2008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Personalizované fazetové prieskumné vyhľadávanie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57200" y="1214422"/>
            <a:ext cx="8229600" cy="506732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sk-SK" sz="3100" dirty="0" smtClean="0"/>
              <a:t>WCF službu pre prístup k ontológii v úložisku</a:t>
            </a:r>
          </a:p>
          <a:p>
            <a:pPr lvl="1">
              <a:lnSpc>
                <a:spcPct val="150000"/>
              </a:lnSpc>
            </a:pPr>
            <a:r>
              <a:rPr lang="sk-SK" sz="2800" dirty="0" smtClean="0"/>
              <a:t>Vysokoúrovňové rozhranie (to čo </a:t>
            </a:r>
            <a:r>
              <a:rPr lang="sk-SK" sz="2800" dirty="0" err="1" smtClean="0"/>
              <a:t>OntoCM</a:t>
            </a:r>
            <a:r>
              <a:rPr lang="sk-SK" sz="2800" dirty="0" smtClean="0"/>
              <a:t> nebolo)</a:t>
            </a:r>
          </a:p>
          <a:p>
            <a:pPr lvl="1">
              <a:lnSpc>
                <a:spcPct val="150000"/>
              </a:lnSpc>
            </a:pPr>
            <a:r>
              <a:rPr lang="sk-SK" sz="2800" dirty="0" smtClean="0"/>
              <a:t>Priebežne rozširovaná o nové metódy</a:t>
            </a:r>
          </a:p>
          <a:p>
            <a:pPr>
              <a:lnSpc>
                <a:spcPct val="150000"/>
              </a:lnSpc>
            </a:pPr>
            <a:r>
              <a:rPr lang="sk-SK" sz="3100" dirty="0" smtClean="0"/>
              <a:t>Prehliadanie a vizualizáciu vašich dát/metadát</a:t>
            </a:r>
          </a:p>
          <a:p>
            <a:pPr lvl="1">
              <a:lnSpc>
                <a:spcPct val="150000"/>
              </a:lnSpc>
            </a:pPr>
            <a:r>
              <a:rPr lang="sk-SK" sz="2800" dirty="0" smtClean="0"/>
              <a:t>Ak implementujeme adaptér na daný zdroj dát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sk-SK" sz="2800" dirty="0" err="1" smtClean="0"/>
              <a:t>Steltecia</a:t>
            </a:r>
            <a:r>
              <a:rPr lang="sk-SK" sz="2800" dirty="0" smtClean="0"/>
              <a:t> </a:t>
            </a:r>
            <a:r>
              <a:rPr lang="en-US" sz="2800" dirty="0" smtClean="0"/>
              <a:t>~ 24</a:t>
            </a:r>
            <a:r>
              <a:rPr lang="sk-SK" sz="2800" dirty="0" smtClean="0"/>
              <a:t> metód (vráť niečo zo schémy/dát)</a:t>
            </a:r>
            <a:br>
              <a:rPr lang="sk-SK" sz="2800" dirty="0" smtClean="0"/>
            </a:br>
            <a:r>
              <a:rPr lang="sk-SK" sz="2800" dirty="0" err="1" smtClean="0"/>
              <a:t>Factic</a:t>
            </a:r>
            <a:r>
              <a:rPr lang="sk-SK" sz="2800" dirty="0" smtClean="0"/>
              <a:t>     </a:t>
            </a:r>
            <a:r>
              <a:rPr lang="en-US" sz="2800" dirty="0" smtClean="0"/>
              <a:t>~</a:t>
            </a:r>
            <a:r>
              <a:rPr lang="sk-SK" sz="2800" smtClean="0"/>
              <a:t> 2 </a:t>
            </a:r>
            <a:r>
              <a:rPr lang="sk-SK" sz="2800" dirty="0" smtClean="0"/>
              <a:t>metódy (vráť výsledky, počet)</a:t>
            </a:r>
            <a:endParaRPr lang="en-US" sz="3600" dirty="0" smtClean="0"/>
          </a:p>
          <a:p>
            <a:pPr lvl="1">
              <a:lnSpc>
                <a:spcPct val="150000"/>
              </a:lnSpc>
            </a:pPr>
            <a:endParaRPr lang="en-US" sz="3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000" dirty="0" smtClean="0"/>
              <a:t>Referencie</a:t>
            </a:r>
            <a:r>
              <a:rPr lang="sk-SK" sz="4000" baseline="30000" dirty="0" smtClean="0"/>
              <a:t>1</a:t>
            </a:r>
            <a:endParaRPr lang="en-US" sz="4000" baseline="300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r>
              <a:rPr lang="en-US" smtClean="0"/>
              <a:t>5. 12. 2008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Personalizované fazetové prieskumné vyhľadávanie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ln>
            <a:noFill/>
          </a:ln>
        </p:spPr>
        <p:txBody>
          <a:bodyPr>
            <a:noAutofit/>
          </a:bodyPr>
          <a:lstStyle/>
          <a:p>
            <a:r>
              <a:rPr lang="sk-SK" sz="2000" dirty="0" err="1" smtClean="0"/>
              <a:t>Marchionini</a:t>
            </a:r>
            <a:r>
              <a:rPr lang="sk-SK" sz="2000" dirty="0" smtClean="0"/>
              <a:t>, G. (2006). </a:t>
            </a:r>
            <a:r>
              <a:rPr lang="sk-SK" sz="2000" dirty="0" err="1" smtClean="0"/>
              <a:t>Exploratory</a:t>
            </a:r>
            <a:r>
              <a:rPr lang="sk-SK" sz="2000" dirty="0" smtClean="0"/>
              <a:t> </a:t>
            </a:r>
            <a:r>
              <a:rPr lang="sk-SK" sz="2000" dirty="0" err="1" smtClean="0"/>
              <a:t>search</a:t>
            </a:r>
            <a:r>
              <a:rPr lang="sk-SK" sz="2000" dirty="0" smtClean="0"/>
              <a:t>: </a:t>
            </a:r>
            <a:r>
              <a:rPr lang="sk-SK" sz="2000" dirty="0" err="1" smtClean="0"/>
              <a:t>from</a:t>
            </a:r>
            <a:r>
              <a:rPr lang="sk-SK" sz="2000" dirty="0" smtClean="0"/>
              <a:t> </a:t>
            </a:r>
            <a:r>
              <a:rPr lang="sk-SK" sz="2000" dirty="0" err="1" smtClean="0"/>
              <a:t>finding</a:t>
            </a:r>
            <a:r>
              <a:rPr lang="sk-SK" sz="2000" dirty="0" smtClean="0"/>
              <a:t> to </a:t>
            </a:r>
            <a:r>
              <a:rPr lang="sk-SK" sz="2000" dirty="0" err="1" smtClean="0"/>
              <a:t>understanding</a:t>
            </a:r>
            <a:r>
              <a:rPr lang="sk-SK" sz="2000" dirty="0" smtClean="0"/>
              <a:t>. </a:t>
            </a:r>
            <a:r>
              <a:rPr lang="sk-SK" sz="2000" dirty="0" err="1" smtClean="0"/>
              <a:t>Communications</a:t>
            </a:r>
            <a:r>
              <a:rPr lang="sk-SK" sz="2000" dirty="0" smtClean="0"/>
              <a:t> </a:t>
            </a:r>
            <a:r>
              <a:rPr lang="sk-SK" sz="2000" dirty="0" err="1" smtClean="0"/>
              <a:t>of</a:t>
            </a:r>
            <a:r>
              <a:rPr lang="sk-SK" sz="2000" dirty="0" smtClean="0"/>
              <a:t> </a:t>
            </a:r>
            <a:r>
              <a:rPr lang="sk-SK" sz="2000" dirty="0" err="1" smtClean="0"/>
              <a:t>the</a:t>
            </a:r>
            <a:r>
              <a:rPr lang="sk-SK" sz="2000" dirty="0" smtClean="0"/>
              <a:t> ACM, 49 (4), 41-46.</a:t>
            </a:r>
            <a:endParaRPr lang="en-US" sz="2000" dirty="0" smtClean="0"/>
          </a:p>
          <a:p>
            <a:r>
              <a:rPr lang="en-GB" sz="2000" dirty="0" smtClean="0"/>
              <a:t>Wilson ML, </a:t>
            </a:r>
            <a:r>
              <a:rPr lang="en-GB" sz="2000" dirty="0" err="1" smtClean="0"/>
              <a:t>schraefel</a:t>
            </a:r>
            <a:r>
              <a:rPr lang="en-GB" sz="2000" dirty="0" smtClean="0"/>
              <a:t> mc (2006). </a:t>
            </a:r>
            <a:r>
              <a:rPr lang="en-GB" sz="2000" dirty="0" err="1" smtClean="0"/>
              <a:t>mSpace</a:t>
            </a:r>
            <a:r>
              <a:rPr lang="en-GB" sz="2000" dirty="0" smtClean="0"/>
              <a:t>: </a:t>
            </a:r>
            <a:r>
              <a:rPr lang="sk-SK" sz="2000" dirty="0" smtClean="0"/>
              <a:t> </a:t>
            </a:r>
            <a:r>
              <a:rPr lang="en-GB" sz="2000" dirty="0" smtClean="0"/>
              <a:t>What do numbers and totals mean in a flexible semantic browser. In: 3rd Int. Semantic Web User Interaction Workshop at ISWC2006.</a:t>
            </a:r>
            <a:endParaRPr lang="sk-SK" sz="2000" dirty="0" smtClean="0"/>
          </a:p>
          <a:p>
            <a:r>
              <a:rPr lang="en-US" sz="2000" dirty="0" smtClean="0">
                <a:effectLst/>
              </a:rPr>
              <a:t>Yee</a:t>
            </a:r>
            <a:r>
              <a:rPr lang="en-US" sz="2000" dirty="0" smtClean="0">
                <a:effectLst/>
              </a:rPr>
              <a:t>, K.-P., Swearingen, K., Li, K., Hearst, M. (2003). Faceted metadata for image search and browsing. Proceedings of the SIGCHI conference on Human factors in computing systems (pp. 401-408). Florida, USA: ACM.</a:t>
            </a:r>
            <a:endParaRPr lang="sk-SK" sz="2000" dirty="0" smtClean="0">
              <a:effectLst/>
            </a:endParaRPr>
          </a:p>
          <a:p>
            <a:r>
              <a:rPr lang="en-US" sz="2000" dirty="0" smtClean="0">
                <a:effectLst/>
              </a:rPr>
              <a:t>Brusilovsky</a:t>
            </a:r>
            <a:r>
              <a:rPr lang="sk-SK" sz="2000" dirty="0" smtClean="0">
                <a:effectLst/>
              </a:rPr>
              <a:t>, P.</a:t>
            </a:r>
            <a:r>
              <a:rPr lang="en-US" sz="2000" dirty="0" smtClean="0">
                <a:effectLst/>
              </a:rPr>
              <a:t>, </a:t>
            </a:r>
            <a:r>
              <a:rPr lang="en-US" sz="2000" dirty="0" err="1" smtClean="0">
                <a:effectLst/>
              </a:rPr>
              <a:t>Kobsa</a:t>
            </a:r>
            <a:r>
              <a:rPr lang="sk-SK" sz="2000" dirty="0" smtClean="0">
                <a:effectLst/>
              </a:rPr>
              <a:t>, A.</a:t>
            </a:r>
            <a:r>
              <a:rPr lang="en-US" sz="2000" dirty="0" smtClean="0">
                <a:effectLst/>
              </a:rPr>
              <a:t>, </a:t>
            </a:r>
            <a:r>
              <a:rPr lang="en-US" sz="2000" dirty="0" err="1" smtClean="0">
                <a:effectLst/>
              </a:rPr>
              <a:t>Nejdl</a:t>
            </a:r>
            <a:r>
              <a:rPr lang="en-US" sz="2000" dirty="0" smtClean="0">
                <a:effectLst/>
              </a:rPr>
              <a:t> </a:t>
            </a:r>
            <a:r>
              <a:rPr lang="sk-SK" sz="2000" dirty="0" smtClean="0">
                <a:effectLst/>
              </a:rPr>
              <a:t>W. </a:t>
            </a:r>
            <a:r>
              <a:rPr lang="en-US" sz="2000" dirty="0" smtClean="0">
                <a:effectLst/>
              </a:rPr>
              <a:t>(Eds.)</a:t>
            </a:r>
            <a:r>
              <a:rPr lang="sk-SK" sz="2000" dirty="0" smtClean="0">
                <a:effectLst/>
              </a:rPr>
              <a:t> (2007) </a:t>
            </a:r>
            <a:r>
              <a:rPr lang="en-US" sz="2000" dirty="0" smtClean="0">
                <a:effectLst/>
              </a:rPr>
              <a:t>The Adaptive Web, Methods and Strategies of Web Personalization. </a:t>
            </a:r>
            <a:r>
              <a:rPr lang="sk-SK" sz="2000" dirty="0" smtClean="0">
                <a:effectLst/>
              </a:rPr>
              <a:t>LNCS </a:t>
            </a:r>
            <a:r>
              <a:rPr lang="en-US" sz="2000" dirty="0" smtClean="0">
                <a:effectLst/>
              </a:rPr>
              <a:t>432</a:t>
            </a:r>
            <a:r>
              <a:rPr lang="sk-SK" sz="2000" dirty="0" smtClean="0">
                <a:effectLst/>
              </a:rPr>
              <a:t>1,</a:t>
            </a:r>
            <a:r>
              <a:rPr lang="en-US" sz="2000" dirty="0" smtClean="0">
                <a:effectLst/>
              </a:rPr>
              <a:t> Springer</a:t>
            </a:r>
            <a:r>
              <a:rPr lang="sk-SK" sz="2000" dirty="0" smtClean="0">
                <a:effectLst/>
              </a:rPr>
              <a:t>.</a:t>
            </a:r>
          </a:p>
          <a:p>
            <a:r>
              <a:rPr lang="sk-SK" sz="2000" dirty="0" err="1" smtClean="0">
                <a:effectLst/>
              </a:rPr>
              <a:t>Lew</a:t>
            </a:r>
            <a:r>
              <a:rPr lang="sk-SK" sz="2000" dirty="0" smtClean="0">
                <a:effectLst/>
              </a:rPr>
              <a:t>, M.</a:t>
            </a:r>
            <a:r>
              <a:rPr lang="en-US" sz="2000" dirty="0" smtClean="0">
                <a:effectLst/>
              </a:rPr>
              <a:t> S. </a:t>
            </a:r>
            <a:r>
              <a:rPr lang="sk-SK" sz="2000" dirty="0" smtClean="0">
                <a:effectLst/>
              </a:rPr>
              <a:t>(2006) </a:t>
            </a:r>
            <a:r>
              <a:rPr lang="en-US" sz="2000" dirty="0" smtClean="0">
                <a:effectLst/>
              </a:rPr>
              <a:t>Content-Based Multimedia </a:t>
            </a:r>
            <a:r>
              <a:rPr lang="en-US" sz="2000" dirty="0" smtClean="0">
                <a:effectLst/>
              </a:rPr>
              <a:t>Information</a:t>
            </a:r>
            <a:r>
              <a:rPr lang="sk-SK" sz="2000" dirty="0" smtClean="0">
                <a:effectLst/>
              </a:rPr>
              <a:t> </a:t>
            </a:r>
            <a:r>
              <a:rPr lang="en-US" sz="2000" dirty="0" smtClean="0">
                <a:effectLst/>
              </a:rPr>
              <a:t>Retrieval</a:t>
            </a:r>
            <a:r>
              <a:rPr lang="en-US" sz="2000" dirty="0" smtClean="0">
                <a:effectLst/>
              </a:rPr>
              <a:t>: State of the Art and Challenges</a:t>
            </a:r>
            <a:r>
              <a:rPr lang="sk-SK" sz="2000" dirty="0" smtClean="0">
                <a:effectLst/>
              </a:rPr>
              <a:t>. </a:t>
            </a:r>
            <a:r>
              <a:rPr lang="sk-SK" sz="2000" dirty="0" smtClean="0">
                <a:effectLst/>
              </a:rPr>
              <a:t> </a:t>
            </a:r>
            <a:r>
              <a:rPr lang="en-US" sz="2000" dirty="0" smtClean="0">
                <a:effectLst/>
              </a:rPr>
              <a:t>ACM </a:t>
            </a:r>
            <a:r>
              <a:rPr lang="en-US" sz="2000" dirty="0" smtClean="0">
                <a:effectLst/>
              </a:rPr>
              <a:t>Transactions on Multimedia Computing, </a:t>
            </a:r>
            <a:br>
              <a:rPr lang="en-US" sz="2000" dirty="0" smtClean="0">
                <a:effectLst/>
              </a:rPr>
            </a:br>
            <a:r>
              <a:rPr lang="en-US" sz="2000" dirty="0" smtClean="0">
                <a:effectLst/>
              </a:rPr>
              <a:t>Communications and Applications, Vol. 2, No. 1, Pages 1–19.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000" dirty="0" smtClean="0"/>
              <a:t>Referencie</a:t>
            </a:r>
            <a:r>
              <a:rPr lang="sk-SK" sz="4000" baseline="30000" dirty="0" smtClean="0"/>
              <a:t>2</a:t>
            </a:r>
            <a:endParaRPr lang="en-US" sz="40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r>
              <a:rPr lang="en-US" smtClean="0"/>
              <a:t>5. 12. 2008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Personalizované fazetové prieskumné vyhľadávanie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000" dirty="0" err="1" smtClean="0"/>
              <a:t>Weinrich</a:t>
            </a:r>
            <a:r>
              <a:rPr lang="en-US" sz="2000" dirty="0" smtClean="0"/>
              <a:t>, H., </a:t>
            </a:r>
            <a:r>
              <a:rPr lang="en-US" sz="2000" dirty="0" err="1" smtClean="0"/>
              <a:t>Obendorf</a:t>
            </a:r>
            <a:r>
              <a:rPr lang="en-US" sz="2000" dirty="0" smtClean="0"/>
              <a:t>, H., Herder, E., &amp; Mayer, M. (2006). Off the beaten tracks: exploring three aspects of web navigation. In C. Goble, &amp; M. </a:t>
            </a:r>
            <a:r>
              <a:rPr lang="en-US" sz="2000" dirty="0" err="1" smtClean="0"/>
              <a:t>Dahlin</a:t>
            </a:r>
            <a:r>
              <a:rPr lang="en-US" sz="2000" dirty="0" smtClean="0"/>
              <a:t> (Ed.), WWW 2006: </a:t>
            </a:r>
            <a:r>
              <a:rPr lang="sk-SK" sz="2000" dirty="0" smtClean="0"/>
              <a:t> </a:t>
            </a:r>
            <a:r>
              <a:rPr lang="sk-SK" sz="2000" dirty="0" err="1" smtClean="0"/>
              <a:t>Proceedings</a:t>
            </a:r>
            <a:r>
              <a:rPr lang="sk-SK" sz="2000" dirty="0" smtClean="0"/>
              <a:t> </a:t>
            </a:r>
            <a:r>
              <a:rPr lang="sk-SK" sz="2000" dirty="0" err="1" smtClean="0"/>
              <a:t>of</a:t>
            </a:r>
            <a:r>
              <a:rPr lang="sk-SK" sz="2000" dirty="0" smtClean="0"/>
              <a:t> </a:t>
            </a:r>
            <a:r>
              <a:rPr lang="sk-SK" sz="2000" dirty="0" err="1" smtClean="0"/>
              <a:t>the</a:t>
            </a:r>
            <a:r>
              <a:rPr lang="sk-SK" sz="2000" dirty="0" smtClean="0"/>
              <a:t> 16th </a:t>
            </a:r>
            <a:r>
              <a:rPr lang="sk-SK" sz="2000" dirty="0" err="1" smtClean="0"/>
              <a:t>International</a:t>
            </a:r>
            <a:r>
              <a:rPr lang="sk-SK" sz="2000" dirty="0" smtClean="0"/>
              <a:t> </a:t>
            </a:r>
            <a:r>
              <a:rPr lang="sk-SK" sz="2000" dirty="0" err="1" smtClean="0"/>
              <a:t>Conference</a:t>
            </a:r>
            <a:r>
              <a:rPr lang="sk-SK" sz="2000" dirty="0" smtClean="0"/>
              <a:t> on </a:t>
            </a:r>
            <a:r>
              <a:rPr lang="sk-SK" sz="2000" dirty="0" err="1" smtClean="0"/>
              <a:t>World</a:t>
            </a:r>
            <a:r>
              <a:rPr lang="sk-SK" sz="2000" dirty="0" smtClean="0"/>
              <a:t> </a:t>
            </a:r>
            <a:r>
              <a:rPr lang="sk-SK" sz="2000" dirty="0" err="1" smtClean="0"/>
              <a:t>Wide</a:t>
            </a:r>
            <a:r>
              <a:rPr lang="sk-SK" sz="2000" dirty="0" smtClean="0"/>
              <a:t> Web </a:t>
            </a:r>
            <a:r>
              <a:rPr lang="en-US" sz="2000" dirty="0" smtClean="0"/>
              <a:t>(pp. 133-142). Edinburgh, Scotland, UK: ACM.</a:t>
            </a:r>
            <a:endParaRPr lang="sk-SK" sz="2000" dirty="0" smtClean="0"/>
          </a:p>
          <a:p>
            <a:r>
              <a:rPr lang="en-US" sz="2000" dirty="0" smtClean="0"/>
              <a:t>Jansen, B. J., Spink, A., &amp; Pedersen, J. (2003). An Analysis of Multimedia Searching on AltaVista. Proceedings of the 5th ACM SIGMM international workshop on Multimedia information retrieval (pp. 186-192). Berkeley, California, USA: ACM.</a:t>
            </a:r>
            <a:endParaRPr lang="sk-SK" sz="2000" dirty="0" smtClean="0"/>
          </a:p>
          <a:p>
            <a:r>
              <a:rPr lang="sk-SK" sz="2000" dirty="0" err="1" smtClean="0"/>
              <a:t>Levene</a:t>
            </a:r>
            <a:r>
              <a:rPr lang="sk-SK" sz="2000" dirty="0" smtClean="0"/>
              <a:t>, M., </a:t>
            </a:r>
            <a:r>
              <a:rPr lang="sk-SK" sz="2000" dirty="0" err="1" smtClean="0"/>
              <a:t>Wheeldon</a:t>
            </a:r>
            <a:r>
              <a:rPr lang="sk-SK" sz="2000" dirty="0" smtClean="0"/>
              <a:t>, R. </a:t>
            </a:r>
            <a:r>
              <a:rPr lang="sk-SK" sz="2000" dirty="0" err="1" smtClean="0"/>
              <a:t>Navigating</a:t>
            </a:r>
            <a:r>
              <a:rPr lang="sk-SK" sz="2000" dirty="0" smtClean="0"/>
              <a:t> </a:t>
            </a:r>
            <a:r>
              <a:rPr lang="sk-SK" sz="2000" dirty="0" err="1" smtClean="0"/>
              <a:t>the</a:t>
            </a:r>
            <a:r>
              <a:rPr lang="sk-SK" sz="2000" dirty="0" smtClean="0"/>
              <a:t> </a:t>
            </a:r>
            <a:r>
              <a:rPr lang="sk-SK" sz="2000" dirty="0" err="1" smtClean="0"/>
              <a:t>World</a:t>
            </a:r>
            <a:r>
              <a:rPr lang="sk-SK" sz="2000" dirty="0" smtClean="0"/>
              <a:t> </a:t>
            </a:r>
            <a:r>
              <a:rPr lang="sk-SK" sz="2000" dirty="0" err="1" smtClean="0"/>
              <a:t>Wide</a:t>
            </a:r>
            <a:r>
              <a:rPr lang="sk-SK" sz="2000" dirty="0" smtClean="0"/>
              <a:t> Web. In Web Dynamics – Adapting to Change in Content, Size, Topology and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sk-SK" sz="2000" dirty="0" smtClean="0"/>
              <a:t>Use. </a:t>
            </a:r>
            <a:r>
              <a:rPr lang="sk-SK" sz="2000" dirty="0" err="1" smtClean="0"/>
              <a:t>Springer</a:t>
            </a:r>
            <a:r>
              <a:rPr lang="sk-SK" sz="2000" dirty="0" smtClean="0"/>
              <a:t> 2004.</a:t>
            </a:r>
          </a:p>
          <a:p>
            <a:r>
              <a:rPr lang="en-US" sz="2000" dirty="0" smtClean="0"/>
              <a:t>Tvarožek, M., Bieliková, M. (2008). Personalized View-Based Search and Visualization as a Means for Deep/Semantic Web Data Access. WWW 2008 (pp. 1023-1024). Beijing, China: ACM.</a:t>
            </a:r>
          </a:p>
          <a:p>
            <a:r>
              <a:rPr lang="sk-SK" sz="2000" dirty="0" smtClean="0"/>
              <a:t>Tvarožek</a:t>
            </a:r>
            <a:r>
              <a:rPr lang="sk-SK" sz="2000" dirty="0" smtClean="0"/>
              <a:t>, M. (2008) </a:t>
            </a:r>
            <a:r>
              <a:rPr lang="en-US" sz="2000" dirty="0" smtClean="0"/>
              <a:t>Navigation in Large Open Information Spaces</a:t>
            </a:r>
            <a:br>
              <a:rPr lang="en-US" sz="2000" dirty="0" smtClean="0"/>
            </a:br>
            <a:r>
              <a:rPr lang="en-US" sz="2000" dirty="0" smtClean="0"/>
              <a:t>Based on the Semantic Web</a:t>
            </a:r>
            <a:r>
              <a:rPr lang="sk-SK" sz="2000" dirty="0" smtClean="0"/>
              <a:t>. FIIT SUT Bratislava.</a:t>
            </a:r>
            <a:r>
              <a:rPr lang="en-US" sz="2000" dirty="0" smtClean="0"/>
              <a:t> (</a:t>
            </a:r>
            <a:r>
              <a:rPr lang="en-US" sz="2000" dirty="0" err="1" smtClean="0"/>
              <a:t>minimovka</a:t>
            </a:r>
            <a:r>
              <a:rPr lang="en-US" sz="2000" dirty="0" smtClean="0"/>
              <a:t>)</a:t>
            </a:r>
            <a:endParaRPr lang="sk-SK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000" dirty="0" smtClean="0"/>
              <a:t>Dnes máme...</a:t>
            </a:r>
            <a:endParaRPr lang="en-US" sz="40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r>
              <a:rPr lang="en-US" smtClean="0"/>
              <a:t>5. 12. 2008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Personalizované fazetové prieskumné vyhľadávanie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sk-SK" sz="2800" dirty="0" smtClean="0"/>
              <a:t>Tradičný web</a:t>
            </a:r>
            <a:endParaRPr lang="en-US" sz="2800" dirty="0" smtClean="0"/>
          </a:p>
          <a:p>
            <a:pPr lvl="1">
              <a:lnSpc>
                <a:spcPct val="150000"/>
              </a:lnSpc>
            </a:pPr>
            <a:r>
              <a:rPr lang="sk-SK" sz="2400" dirty="0" smtClean="0"/>
              <a:t>Veľký, rôznorodý, meniaci sa</a:t>
            </a:r>
          </a:p>
          <a:p>
            <a:pPr>
              <a:lnSpc>
                <a:spcPct val="150000"/>
              </a:lnSpc>
            </a:pPr>
            <a:r>
              <a:rPr lang="sk-SK" sz="2800" dirty="0" smtClean="0"/>
              <a:t>Web so sémantikou</a:t>
            </a:r>
            <a:endParaRPr lang="en-US" sz="2800" dirty="0" smtClean="0"/>
          </a:p>
          <a:p>
            <a:pPr lvl="1">
              <a:lnSpc>
                <a:spcPct val="150000"/>
              </a:lnSpc>
            </a:pPr>
            <a:r>
              <a:rPr lang="sk-SK" sz="2400" dirty="0" smtClean="0"/>
              <a:t>Rozšírenie webu o význam (metadáta; ontológie)</a:t>
            </a:r>
          </a:p>
          <a:p>
            <a:pPr>
              <a:lnSpc>
                <a:spcPct val="150000"/>
              </a:lnSpc>
            </a:pPr>
            <a:r>
              <a:rPr lang="sk-SK" sz="2700" dirty="0" smtClean="0"/>
              <a:t>Tradičné webové vyhľadávače</a:t>
            </a:r>
          </a:p>
          <a:p>
            <a:pPr lvl="1">
              <a:lnSpc>
                <a:spcPct val="150000"/>
              </a:lnSpc>
            </a:pPr>
            <a:r>
              <a:rPr lang="sk-SK" sz="2400" dirty="0" smtClean="0"/>
              <a:t>Kľúčové slová</a:t>
            </a:r>
          </a:p>
          <a:p>
            <a:pPr>
              <a:lnSpc>
                <a:spcPct val="150000"/>
              </a:lnSpc>
            </a:pPr>
            <a:r>
              <a:rPr lang="sk-SK" sz="2700" dirty="0" smtClean="0"/>
              <a:t>Adaptívny web, sociálny web, web 2.0, 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000" dirty="0" smtClean="0"/>
              <a:t>...viaceré problémy</a:t>
            </a:r>
            <a:endParaRPr lang="en-US" sz="40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r>
              <a:rPr lang="en-US" smtClean="0"/>
              <a:t>5. 12. 2008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Personalizované fazetové prieskumné vyhľadávanie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sk-SK" dirty="0" smtClean="0"/>
              <a:t>Nemožnosť jednotnej navigácie a vyhľadávania</a:t>
            </a:r>
          </a:p>
          <a:p>
            <a:pPr lvl="1">
              <a:lnSpc>
                <a:spcPct val="150000"/>
              </a:lnSpc>
            </a:pPr>
            <a:r>
              <a:rPr lang="sk-SK" dirty="0" smtClean="0"/>
              <a:t>Na webe a webe so sémantikou; po stránkach i databázach</a:t>
            </a:r>
          </a:p>
          <a:p>
            <a:pPr>
              <a:lnSpc>
                <a:spcPct val="150000"/>
              </a:lnSpc>
            </a:pPr>
            <a:r>
              <a:rPr lang="sk-SK" dirty="0" smtClean="0"/>
              <a:t>Otvorené úlohy</a:t>
            </a:r>
          </a:p>
          <a:p>
            <a:pPr lvl="1">
              <a:lnSpc>
                <a:spcPct val="150000"/>
              </a:lnSpc>
            </a:pPr>
            <a:r>
              <a:rPr lang="sk-SK" dirty="0" smtClean="0"/>
              <a:t>Keď nájdi X už nestačí</a:t>
            </a:r>
          </a:p>
          <a:p>
            <a:pPr lvl="1">
              <a:lnSpc>
                <a:spcPct val="150000"/>
              </a:lnSpc>
            </a:pPr>
            <a:r>
              <a:rPr lang="sk-SK" dirty="0" smtClean="0"/>
              <a:t>Keď neviem, čo presne hľadám</a:t>
            </a:r>
          </a:p>
          <a:p>
            <a:pPr>
              <a:lnSpc>
                <a:spcPct val="150000"/>
              </a:lnSpc>
            </a:pPr>
            <a:r>
              <a:rPr lang="sk-SK" dirty="0" smtClean="0"/>
              <a:t>Zlá orientácia v zložitých informačných priestoroch</a:t>
            </a:r>
          </a:p>
          <a:p>
            <a:pPr lvl="1">
              <a:lnSpc>
                <a:spcPct val="150000"/>
              </a:lnSpc>
            </a:pPr>
            <a:r>
              <a:rPr lang="sk-SK" dirty="0" smtClean="0"/>
              <a:t>Webová stránka FIIT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000" dirty="0" smtClean="0"/>
              <a:t>Prieskumné vyhľadávanie</a:t>
            </a:r>
            <a:endParaRPr lang="en-US" sz="40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r>
              <a:rPr lang="en-US" smtClean="0"/>
              <a:t>5. 12. 2008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Personalizované fazetové prieskumné vyhľadávanie</a:t>
            </a:r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sk-SK" sz="2800" i="1" dirty="0" smtClean="0"/>
              <a:t>Spája kreatívne vyhľadávanie s priebežným prehliadaním obsahu, navigáciou a získavaním znalostí</a:t>
            </a:r>
          </a:p>
          <a:p>
            <a:pPr>
              <a:lnSpc>
                <a:spcPct val="150000"/>
              </a:lnSpc>
            </a:pPr>
            <a:r>
              <a:rPr lang="sk-SK" sz="2800" dirty="0" smtClean="0"/>
              <a:t>Presúva ťažisko z vyhľadávania na učenie a skúmanie</a:t>
            </a:r>
          </a:p>
          <a:p>
            <a:pPr lvl="1">
              <a:lnSpc>
                <a:spcPct val="150000"/>
              </a:lnSpc>
            </a:pPr>
            <a:r>
              <a:rPr lang="sk-SK" sz="2400" dirty="0" smtClean="0"/>
              <a:t>Menej vyhľadávania faktov, hľadania „známych“ vecí</a:t>
            </a:r>
          </a:p>
          <a:p>
            <a:pPr lvl="1">
              <a:lnSpc>
                <a:spcPct val="150000"/>
              </a:lnSpc>
            </a:pPr>
            <a:r>
              <a:rPr lang="sk-SK" sz="2400" dirty="0" smtClean="0"/>
              <a:t>Viac pochopenie, štúdium, </a:t>
            </a:r>
            <a:r>
              <a:rPr lang="sk-SK" sz="2400" dirty="0" err="1" smtClean="0"/>
              <a:t>agregácia</a:t>
            </a:r>
            <a:r>
              <a:rPr lang="en-US" sz="2400" dirty="0" smtClean="0"/>
              <a:t>/</a:t>
            </a:r>
            <a:r>
              <a:rPr lang="sk-SK" sz="2400" dirty="0" smtClean="0"/>
              <a:t>integrácia informácií, analýza, vyhodnotenie, objavovanie a predpovedanie, ...</a:t>
            </a:r>
          </a:p>
          <a:p>
            <a:pPr>
              <a:lnSpc>
                <a:spcPct val="150000"/>
              </a:lnSpc>
            </a:pPr>
            <a:r>
              <a:rPr lang="sk-SK" sz="2000" dirty="0" err="1" smtClean="0"/>
              <a:t>Gary</a:t>
            </a:r>
            <a:r>
              <a:rPr lang="sk-SK" sz="2000" dirty="0" smtClean="0"/>
              <a:t> </a:t>
            </a:r>
            <a:r>
              <a:rPr lang="sk-SK" sz="2000" dirty="0" err="1" smtClean="0"/>
              <a:t>Marchionini</a:t>
            </a:r>
            <a:r>
              <a:rPr lang="sk-SK" sz="2000" dirty="0" smtClean="0"/>
              <a:t>: </a:t>
            </a:r>
            <a:r>
              <a:rPr lang="sk-SK" sz="2000" dirty="0" err="1" smtClean="0"/>
              <a:t>Exploratory</a:t>
            </a:r>
            <a:r>
              <a:rPr lang="sk-SK" sz="2000" dirty="0" smtClean="0"/>
              <a:t> </a:t>
            </a:r>
            <a:r>
              <a:rPr lang="sk-SK" sz="2000" dirty="0" err="1" smtClean="0"/>
              <a:t>Search</a:t>
            </a:r>
            <a:r>
              <a:rPr lang="sk-SK" sz="2000" dirty="0" smtClean="0"/>
              <a:t> </a:t>
            </a:r>
            <a:r>
              <a:rPr lang="sk-SK" sz="2000" dirty="0" err="1" smtClean="0"/>
              <a:t>Comm</a:t>
            </a:r>
            <a:r>
              <a:rPr lang="sk-SK" sz="2000" dirty="0" smtClean="0"/>
              <a:t>. </a:t>
            </a:r>
            <a:r>
              <a:rPr lang="sk-SK" sz="2000" dirty="0" err="1" smtClean="0"/>
              <a:t>Of</a:t>
            </a:r>
            <a:r>
              <a:rPr lang="sk-SK" sz="2000" dirty="0" smtClean="0"/>
              <a:t> ACM</a:t>
            </a:r>
            <a:r>
              <a:rPr lang="sk-SK" sz="2000" dirty="0" smtClean="0"/>
              <a:t>,</a:t>
            </a:r>
            <a:r>
              <a:rPr lang="en-US" sz="2000" dirty="0" smtClean="0"/>
              <a:t> 2006</a:t>
            </a:r>
            <a:r>
              <a:rPr lang="sk-SK" sz="2000" dirty="0" smtClean="0"/>
              <a:t>, </a:t>
            </a:r>
            <a:r>
              <a:rPr lang="en-US" sz="2000" dirty="0" smtClean="0"/>
              <a:t>Vol. 49, No. </a:t>
            </a:r>
            <a:r>
              <a:rPr lang="en-US" sz="2000" dirty="0" smtClean="0"/>
              <a:t>4</a:t>
            </a:r>
            <a:r>
              <a:rPr lang="sk-SK" sz="2000" dirty="0" smtClean="0"/>
              <a:t>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600" dirty="0" smtClean="0"/>
              <a:t>Prístupy k vyhľadávaniu informácií</a:t>
            </a:r>
            <a:endParaRPr lang="en-US" sz="36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r>
              <a:rPr lang="en-US" smtClean="0"/>
              <a:t>5. 12. 2008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Personalizované fazetové prieskumné vyhľadávanie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sk-SK" sz="2800" dirty="0" smtClean="0"/>
              <a:t>Vyhľadávanie založené na</a:t>
            </a:r>
          </a:p>
          <a:p>
            <a:pPr lvl="1">
              <a:lnSpc>
                <a:spcPct val="150000"/>
              </a:lnSpc>
            </a:pPr>
            <a:r>
              <a:rPr lang="sk-SK" sz="2400" i="1" dirty="0" smtClean="0"/>
              <a:t>Kľúčových slovách</a:t>
            </a:r>
            <a:r>
              <a:rPr lang="sk-SK" sz="2400" dirty="0" smtClean="0"/>
              <a:t> (</a:t>
            </a:r>
            <a:r>
              <a:rPr lang="sk-SK" sz="2400" dirty="0" err="1" smtClean="0"/>
              <a:t>keyword-based</a:t>
            </a:r>
            <a:r>
              <a:rPr lang="sk-SK" sz="2400" dirty="0" smtClean="0"/>
              <a:t> </a:t>
            </a:r>
            <a:r>
              <a:rPr lang="sk-SK" sz="2400" dirty="0" err="1" smtClean="0"/>
              <a:t>search</a:t>
            </a:r>
            <a:r>
              <a:rPr lang="sk-SK" sz="2400" dirty="0" smtClean="0"/>
              <a:t>)</a:t>
            </a:r>
          </a:p>
          <a:p>
            <a:pPr lvl="2">
              <a:lnSpc>
                <a:spcPct val="150000"/>
              </a:lnSpc>
            </a:pPr>
            <a:r>
              <a:rPr lang="sk-SK" dirty="0" smtClean="0"/>
              <a:t>Kľúčové slová </a:t>
            </a:r>
            <a:r>
              <a:rPr lang="en-US" dirty="0" smtClean="0">
                <a:sym typeface="Wingdings" pitchFamily="2" charset="2"/>
              </a:rPr>
              <a:t></a:t>
            </a:r>
            <a:r>
              <a:rPr lang="sk-SK" dirty="0" smtClean="0">
                <a:sym typeface="Wingdings" pitchFamily="2" charset="2"/>
              </a:rPr>
              <a:t> usporiadaný zoznam výsledkov</a:t>
            </a:r>
            <a:endParaRPr lang="sk-SK" dirty="0" smtClean="0"/>
          </a:p>
          <a:p>
            <a:pPr lvl="1">
              <a:lnSpc>
                <a:spcPct val="150000"/>
              </a:lnSpc>
            </a:pPr>
            <a:r>
              <a:rPr lang="sk-SK" sz="2400" i="1" dirty="0" smtClean="0"/>
              <a:t>Pohľadoch</a:t>
            </a:r>
            <a:r>
              <a:rPr lang="sk-SK" sz="2400" dirty="0" smtClean="0"/>
              <a:t> (</a:t>
            </a:r>
            <a:r>
              <a:rPr lang="sk-SK" sz="2400" dirty="0" err="1" smtClean="0"/>
              <a:t>view-based</a:t>
            </a:r>
            <a:r>
              <a:rPr lang="sk-SK" sz="2400" dirty="0" smtClean="0"/>
              <a:t> </a:t>
            </a:r>
            <a:r>
              <a:rPr lang="sk-SK" sz="2400" dirty="0" err="1" smtClean="0"/>
              <a:t>search</a:t>
            </a:r>
            <a:r>
              <a:rPr lang="sk-SK" sz="2400" dirty="0" smtClean="0"/>
              <a:t>)</a:t>
            </a:r>
          </a:p>
          <a:p>
            <a:pPr lvl="2">
              <a:lnSpc>
                <a:spcPct val="150000"/>
              </a:lnSpc>
            </a:pPr>
            <a:r>
              <a:rPr lang="sk-SK" dirty="0" smtClean="0"/>
              <a:t>Výber ohraničení z pohľadov </a:t>
            </a:r>
            <a:r>
              <a:rPr lang="en-US" dirty="0" smtClean="0">
                <a:sym typeface="Wingdings" pitchFamily="2" charset="2"/>
              </a:rPr>
              <a:t> </a:t>
            </a:r>
            <a:r>
              <a:rPr lang="sk-SK" dirty="0" smtClean="0">
                <a:sym typeface="Wingdings" pitchFamily="2" charset="2"/>
              </a:rPr>
              <a:t> neusporiadaný zoznam výsledkov</a:t>
            </a:r>
            <a:endParaRPr lang="sk-SK" dirty="0" smtClean="0"/>
          </a:p>
          <a:p>
            <a:pPr lvl="1">
              <a:lnSpc>
                <a:spcPct val="150000"/>
              </a:lnSpc>
            </a:pPr>
            <a:r>
              <a:rPr lang="sk-SK" sz="2400" i="1" dirty="0" smtClean="0"/>
              <a:t>Obsahu</a:t>
            </a:r>
            <a:r>
              <a:rPr lang="sk-SK" sz="2400" dirty="0" smtClean="0"/>
              <a:t> (</a:t>
            </a:r>
            <a:r>
              <a:rPr lang="sk-SK" sz="2400" dirty="0" err="1" smtClean="0"/>
              <a:t>content-based</a:t>
            </a:r>
            <a:r>
              <a:rPr lang="sk-SK" sz="2400" dirty="0" smtClean="0"/>
              <a:t> </a:t>
            </a:r>
            <a:r>
              <a:rPr lang="sk-SK" sz="2400" dirty="0" err="1" smtClean="0"/>
              <a:t>search</a:t>
            </a:r>
            <a:r>
              <a:rPr lang="sk-SK" sz="2400" dirty="0" smtClean="0"/>
              <a:t>)</a:t>
            </a:r>
          </a:p>
          <a:p>
            <a:pPr lvl="2">
              <a:lnSpc>
                <a:spcPct val="150000"/>
              </a:lnSpc>
            </a:pPr>
            <a:r>
              <a:rPr lang="sk-SK" dirty="0" smtClean="0"/>
              <a:t>Pozitívne</a:t>
            </a:r>
            <a:r>
              <a:rPr lang="en-US" dirty="0" smtClean="0"/>
              <a:t>/</a:t>
            </a:r>
            <a:r>
              <a:rPr lang="sk-SK" dirty="0" smtClean="0"/>
              <a:t>negatívne príklady </a:t>
            </a:r>
            <a:r>
              <a:rPr lang="en-US" dirty="0" smtClean="0">
                <a:sym typeface="Wingdings" pitchFamily="2" charset="2"/>
              </a:rPr>
              <a:t></a:t>
            </a:r>
            <a:r>
              <a:rPr lang="sk-SK" dirty="0" smtClean="0">
                <a:sym typeface="Wingdings" pitchFamily="2" charset="2"/>
              </a:rPr>
              <a:t> usporiadaný zoznam výsledkov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000" dirty="0" err="1" smtClean="0"/>
              <a:t>Fazetový</a:t>
            </a:r>
            <a:r>
              <a:rPr lang="sk-SK" sz="4000" dirty="0" smtClean="0"/>
              <a:t> prehliadač </a:t>
            </a:r>
            <a:r>
              <a:rPr lang="sk-SK" sz="4000" dirty="0" err="1" smtClean="0"/>
              <a:t>Factic</a:t>
            </a:r>
            <a:r>
              <a:rPr lang="sk-SK" sz="4000" dirty="0" smtClean="0"/>
              <a:t> v</a:t>
            </a:r>
            <a:r>
              <a:rPr lang="sk-SK" sz="4000" baseline="30000" dirty="0" smtClean="0"/>
              <a:t>2</a:t>
            </a:r>
            <a:endParaRPr lang="en-US" sz="4000" baseline="300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r>
              <a:rPr lang="en-US" smtClean="0"/>
              <a:t>5. 12. 2008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Personalizované fazetové prieskumné vyhľadávanie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7" name="Content Placeholder 6" descr="factic-gui-images-namefix.png"/>
          <p:cNvPicPr>
            <a:picLocks noChangeAspect="1"/>
          </p:cNvPicPr>
          <p:nvPr/>
        </p:nvPicPr>
        <p:blipFill>
          <a:blip r:embed="rId2"/>
          <a:srcRect b="31820"/>
          <a:stretch>
            <a:fillRect/>
          </a:stretch>
        </p:blipFill>
        <p:spPr bwMode="auto">
          <a:xfrm>
            <a:off x="214282" y="1285860"/>
            <a:ext cx="8715436" cy="487402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r>
              <a:rPr lang="en-US" smtClean="0"/>
              <a:t>5. 12. 2008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Personalizované fazetové prieskumné vyhľadávanie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 l="1465" t="8906" r="61035" b="50781"/>
          <a:stretch>
            <a:fillRect/>
          </a:stretch>
        </p:blipFill>
        <p:spPr bwMode="auto">
          <a:xfrm>
            <a:off x="0" y="71414"/>
            <a:ext cx="9144000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4643438" y="2752720"/>
            <a:ext cx="1500198" cy="1357322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r>
              <a:rPr lang="en-US" smtClean="0"/>
              <a:t>5. 12. 2008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Personalizované fazetové prieskumné vyhľadávanie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 l="1406" t="8937" r="61094" b="50781"/>
          <a:stretch>
            <a:fillRect/>
          </a:stretch>
        </p:blipFill>
        <p:spPr bwMode="auto">
          <a:xfrm>
            <a:off x="0" y="0"/>
            <a:ext cx="9144000" cy="6138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r>
              <a:rPr lang="en-US" smtClean="0"/>
              <a:t>5. 12. 2008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Personalizované fazetové prieskumné vyhľadávanie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 l="1465" t="8906" r="61035" b="50781"/>
          <a:stretch>
            <a:fillRect/>
          </a:stretch>
        </p:blipFill>
        <p:spPr bwMode="auto">
          <a:xfrm>
            <a:off x="0" y="71414"/>
            <a:ext cx="9144000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3071802" y="4286256"/>
            <a:ext cx="1214446" cy="1714512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5091</TotalTime>
  <Words>946</Words>
  <Application>Microsoft Office PowerPoint</Application>
  <PresentationFormat>On-screen Show (4:3)</PresentationFormat>
  <Paragraphs>142</Paragraphs>
  <Slides>18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Origin</vt:lpstr>
      <vt:lpstr>CorelDRAW</vt:lpstr>
      <vt:lpstr>Personalizované fazetové prieskumné vyhľadávanie</vt:lpstr>
      <vt:lpstr>Dnes máme...</vt:lpstr>
      <vt:lpstr>...viaceré problémy</vt:lpstr>
      <vt:lpstr>Prieskumné vyhľadávanie</vt:lpstr>
      <vt:lpstr>Prístupy k vyhľadávaniu informácií</vt:lpstr>
      <vt:lpstr>Fazetový prehliadač Factic v2</vt:lpstr>
      <vt:lpstr>Slide 7</vt:lpstr>
      <vt:lpstr>Slide 8</vt:lpstr>
      <vt:lpstr>Slide 9</vt:lpstr>
      <vt:lpstr>Slide 10</vt:lpstr>
      <vt:lpstr>Prístupy k prehliadaniu informácií</vt:lpstr>
      <vt:lpstr>Čo s tým robím ja?</vt:lpstr>
      <vt:lpstr>Zameriavam sa na</vt:lpstr>
      <vt:lpstr>Ukážka naživo</vt:lpstr>
      <vt:lpstr>Čo viem (zatiaľ) poskytnúť1</vt:lpstr>
      <vt:lpstr>Čo viem (zatiaľ) poskytnúť2</vt:lpstr>
      <vt:lpstr>Referencie1</vt:lpstr>
      <vt:lpstr>Referencie2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Michal Tvarožek</dc:creator>
  <cp:lastModifiedBy>Michal Tvarožek</cp:lastModifiedBy>
  <cp:revision>158</cp:revision>
  <dcterms:created xsi:type="dcterms:W3CDTF">2008-10-04T13:45:50Z</dcterms:created>
  <dcterms:modified xsi:type="dcterms:W3CDTF">2008-12-04T20:26:25Z</dcterms:modified>
</cp:coreProperties>
</file>