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bin" ContentType="application/vnd.openxmlformats-officedocument.oleObject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347" r:id="rId3"/>
    <p:sldId id="331" r:id="rId4"/>
    <p:sldId id="339" r:id="rId5"/>
    <p:sldId id="314" r:id="rId6"/>
    <p:sldId id="330" r:id="rId7"/>
    <p:sldId id="316" r:id="rId8"/>
    <p:sldId id="295" r:id="rId9"/>
    <p:sldId id="351" r:id="rId10"/>
    <p:sldId id="318" r:id="rId11"/>
    <p:sldId id="340" r:id="rId12"/>
    <p:sldId id="317" r:id="rId13"/>
    <p:sldId id="323" r:id="rId14"/>
    <p:sldId id="324" r:id="rId15"/>
    <p:sldId id="328" r:id="rId16"/>
    <p:sldId id="338" r:id="rId17"/>
    <p:sldId id="287" r:id="rId18"/>
    <p:sldId id="325" r:id="rId19"/>
    <p:sldId id="326" r:id="rId20"/>
    <p:sldId id="327" r:id="rId21"/>
    <p:sldId id="276" r:id="rId22"/>
    <p:sldId id="350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C18D"/>
    <a:srgbClr val="EBD67D"/>
    <a:srgbClr val="000040"/>
    <a:srgbClr val="00008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88" autoAdjust="0"/>
    <p:restoredTop sz="92786" autoAdjust="0"/>
  </p:normalViewPr>
  <p:slideViewPr>
    <p:cSldViewPr>
      <p:cViewPr varScale="1">
        <p:scale>
          <a:sx n="86" d="100"/>
          <a:sy n="86" d="100"/>
        </p:scale>
        <p:origin x="-125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43" d="100"/>
          <a:sy n="143" d="100"/>
        </p:scale>
        <p:origin x="-3996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4D214B0-5B0C-4CF3-848D-E952E823A7A9}" type="datetimeFigureOut">
              <a:rPr lang="en-US"/>
              <a:pPr>
                <a:defRPr/>
              </a:pPr>
              <a:t>4/18/2010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935B012-F72F-4328-8AD4-AC5BDE1D02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B83B751-8D53-4E03-AB0F-EFC0082359D5}" type="datetimeFigureOut">
              <a:rPr lang="en-US"/>
              <a:pPr>
                <a:defRPr/>
              </a:pPr>
              <a:t>4/18/2010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87963F2-2A78-4D89-A38B-5B9F8D8F50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7963F2-2A78-4D89-A38B-5B9F8D8F501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7963F2-2A78-4D89-A38B-5B9F8D8F501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50000">
              <a:schemeClr val="accent3">
                <a:lumMod val="20000"/>
                <a:lumOff val="8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791200"/>
            <a:ext cx="9144000" cy="1066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5791200" y="5943600"/>
            <a:ext cx="3200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18</a:t>
            </a:r>
            <a:r>
              <a:rPr lang="sk-SK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4</a:t>
            </a:r>
            <a:r>
              <a:rPr lang="sk-SK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.20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10</a:t>
            </a:r>
            <a:endParaRPr lang="sk-SK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152400" y="5943600"/>
            <a:ext cx="5943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Ontoparty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2010,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Smolenice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Castle, Slovakia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5715000" y="5715000"/>
            <a:ext cx="3429000" cy="76200"/>
          </a:xfrm>
          <a:prstGeom prst="rect">
            <a:avLst/>
          </a:prstGeom>
          <a:gradFill>
            <a:gsLst>
              <a:gs pos="100000">
                <a:schemeClr val="accent3">
                  <a:lumMod val="50000"/>
                </a:schemeClr>
              </a:gs>
              <a:gs pos="30000">
                <a:schemeClr val="accent3">
                  <a:lumMod val="75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600200" y="5715000"/>
            <a:ext cx="2362200" cy="76200"/>
          </a:xfrm>
          <a:prstGeom prst="rect">
            <a:avLst/>
          </a:prstGeom>
          <a:gradFill>
            <a:gsLst>
              <a:gs pos="0">
                <a:schemeClr val="tx1"/>
              </a:gs>
              <a:gs pos="15000">
                <a:schemeClr val="tx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5715000"/>
            <a:ext cx="1600200" cy="762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50000">
                <a:schemeClr val="tx1">
                  <a:lumMod val="65000"/>
                  <a:lumOff val="35000"/>
                </a:schemeClr>
              </a:gs>
              <a:gs pos="50000">
                <a:schemeClr val="tx1"/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3962400" y="5715000"/>
            <a:ext cx="1752600" cy="76200"/>
          </a:xfrm>
          <a:prstGeom prst="rect">
            <a:avLst/>
          </a:prstGeom>
          <a:gradFill>
            <a:gsLst>
              <a:gs pos="100000">
                <a:schemeClr val="accent3">
                  <a:lumMod val="75000"/>
                </a:schemeClr>
              </a:gs>
              <a:gs pos="30000">
                <a:schemeClr val="accent3">
                  <a:lumMod val="60000"/>
                  <a:lumOff val="40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1676400" y="1219200"/>
            <a:ext cx="5791200" cy="3352800"/>
          </a:xfrm>
          <a:prstGeom prst="rect">
            <a:avLst/>
          </a:prstGeom>
          <a:solidFill>
            <a:schemeClr val="tx1">
              <a:alpha val="40000"/>
            </a:schemeClr>
          </a:solidFill>
          <a:ln w="25400" cap="sq">
            <a:gradFill>
              <a:gsLst>
                <a:gs pos="0">
                  <a:schemeClr val="accent3">
                    <a:lumMod val="75000"/>
                  </a:schemeClr>
                </a:gs>
                <a:gs pos="5000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Factic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– Exploratory Search in the (Semantic) Web </a:t>
            </a:r>
            <a:endParaRPr lang="sk-SK" sz="2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algn="ctr">
              <a:defRPr/>
            </a:pPr>
            <a:endParaRPr lang="sk-SK" sz="2000" b="1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en-US" sz="20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Michal</a:t>
            </a:r>
            <a:r>
              <a:rPr lang="sk-SK" sz="20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Tvarožek</a:t>
            </a:r>
            <a:endParaRPr lang="sk-SK" sz="2000" u="sng" baseline="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algn="ctr">
              <a:defRPr/>
            </a:pPr>
            <a:endParaRPr lang="sk-SK" sz="1600" u="none" baseline="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en-US" sz="1000" u="none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tvarozek@fiit.stuba.sk</a:t>
            </a:r>
          </a:p>
          <a:p>
            <a:pPr algn="ctr">
              <a:defRPr/>
            </a:pPr>
            <a:endParaRPr lang="sk-SK" sz="1000" u="none" baseline="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k-SK" sz="1600" u="none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Slovak University </a:t>
            </a:r>
            <a:r>
              <a:rPr lang="sk-SK" sz="1600" u="none" baseline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of</a:t>
            </a:r>
            <a:r>
              <a:rPr lang="sk-SK" sz="1600" u="none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sk-SK" sz="1600" u="none" baseline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Technology</a:t>
            </a:r>
            <a:r>
              <a:rPr lang="en-US" sz="1600" u="none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in</a:t>
            </a:r>
            <a:r>
              <a:rPr lang="sk-SK" sz="1600" u="none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Bratislava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7983537" y="204788"/>
          <a:ext cx="1008063" cy="785812"/>
        </p:xfrm>
        <a:graphic>
          <a:graphicData uri="http://schemas.openxmlformats.org/presentationml/2006/ole">
            <p:oleObj spid="_x0000_s1026" name="CorelDRAW" r:id="rId3" imgW="3627360" imgH="2826360" progId="CorelDraw.Graphic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304800" y="808476"/>
            <a:ext cx="8458200" cy="1588"/>
          </a:xfrm>
          <a:prstGeom prst="line">
            <a:avLst/>
          </a:prstGeom>
          <a:ln w="12700" cmpd="sng">
            <a:gradFill>
              <a:gsLst>
                <a:gs pos="0">
                  <a:schemeClr val="tx1"/>
                </a:gs>
                <a:gs pos="50000">
                  <a:schemeClr val="accent3">
                    <a:lumMod val="75000"/>
                  </a:schemeClr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1800000" scaled="0"/>
            </a:gradFill>
          </a:ln>
          <a:effectLst>
            <a:outerShdw blurRad="381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304800" y="810064"/>
            <a:ext cx="8458200" cy="1588"/>
          </a:xfrm>
          <a:prstGeom prst="line">
            <a:avLst/>
          </a:prstGeom>
          <a:ln w="12700" cmpd="sng">
            <a:gradFill>
              <a:gsLst>
                <a:gs pos="0">
                  <a:schemeClr val="tx1"/>
                </a:gs>
                <a:gs pos="50000">
                  <a:schemeClr val="accent3">
                    <a:lumMod val="75000"/>
                  </a:schemeClr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1800000" scaled="0"/>
            </a:gradFill>
          </a:ln>
          <a:effectLst>
            <a:outerShdw blurRad="381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304800" y="808476"/>
            <a:ext cx="8458200" cy="1588"/>
          </a:xfrm>
          <a:prstGeom prst="line">
            <a:avLst/>
          </a:prstGeom>
          <a:ln w="12700" cmpd="sng">
            <a:gradFill>
              <a:gsLst>
                <a:gs pos="0">
                  <a:schemeClr val="tx1"/>
                </a:gs>
                <a:gs pos="50000">
                  <a:schemeClr val="accent3">
                    <a:lumMod val="75000"/>
                  </a:schemeClr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1800000" scaled="0"/>
            </a:gradFill>
          </a:ln>
          <a:effectLst>
            <a:outerShdw blurRad="381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3008313" cy="933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8600"/>
            <a:ext cx="5111750" cy="57150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304800"/>
            <a:ext cx="7924800" cy="4114800"/>
          </a:xfrm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181600"/>
            <a:ext cx="5486400" cy="685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9906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273496-BA89-41D7-B811-C9B22D4DD0D9}" type="datetimeFigureOut">
              <a:rPr lang="en-US"/>
              <a:pPr>
                <a:defRPr/>
              </a:pPr>
              <a:t>4/18/2010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0D168AD-4C07-4D19-BA89-13E6102AE9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91200" y="6248400"/>
            <a:ext cx="31242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27E3118-9625-4469-ACD0-C2BC7AAB7864}" type="slidenum"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6248400"/>
            <a:ext cx="58674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Factic</a:t>
            </a:r>
            <a:r>
              <a:rPr lang="en-US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– Exploratory Search in the (Semantic) Web</a:t>
            </a:r>
            <a:endParaRPr lang="sk-SK" sz="1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10200" y="6096000"/>
            <a:ext cx="3733800" cy="762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19400" y="6096000"/>
            <a:ext cx="2590800" cy="76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219200" y="6096000"/>
            <a:ext cx="1600200" cy="76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6096000"/>
            <a:ext cx="1219200" cy="76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1" r:id="rId2"/>
    <p:sldLayoutId id="2147483732" r:id="rId3"/>
    <p:sldLayoutId id="2147483734" r:id="rId4"/>
    <p:sldLayoutId id="2147483735" r:id="rId5"/>
    <p:sldLayoutId id="2147483736" r:id="rId6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beginnings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Faceted browsing of SW data (2005)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Search + navigation + visualization = exploration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Personalized faceted browsing (2007)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Provide search &amp; navigation support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Reduce information overload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Cater to individual users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Factic-GUI-Images-Recommend.png"/>
          <p:cNvPicPr>
            <a:picLocks noChangeAspect="1"/>
          </p:cNvPicPr>
          <p:nvPr/>
        </p:nvPicPr>
        <p:blipFill>
          <a:blip r:embed="rId3" cstate="print"/>
          <a:srcRect t="13043"/>
          <a:stretch>
            <a:fillRect/>
          </a:stretch>
        </p:blipFill>
        <p:spPr>
          <a:xfrm>
            <a:off x="328553" y="990600"/>
            <a:ext cx="8486895" cy="47863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Facet adaptation &amp; recommendation</a:t>
            </a:r>
            <a:endParaRPr lang="sk-SK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428596" y="1347790"/>
            <a:ext cx="1476404" cy="337661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Complex query construction</a:t>
            </a:r>
          </a:p>
          <a:p>
            <a:pPr lvl="1">
              <a:buNone/>
            </a:pPr>
            <a:r>
              <a:rPr lang="en-US" b="1" dirty="0" smtClean="0">
                <a:sym typeface="Wingdings" pitchFamily="2" charset="2"/>
              </a:rPr>
              <a:t>			 </a:t>
            </a:r>
            <a:r>
              <a:rPr lang="en-US" b="1" dirty="0" smtClean="0"/>
              <a:t>Visual query construction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Limited end-user exploration</a:t>
            </a:r>
          </a:p>
          <a:p>
            <a:pPr lvl="1">
              <a:buNone/>
            </a:pPr>
            <a:r>
              <a:rPr lang="en-US" b="1" dirty="0" smtClean="0">
                <a:sym typeface="Wingdings" pitchFamily="2" charset="2"/>
              </a:rPr>
              <a:t>			 </a:t>
            </a:r>
            <a:r>
              <a:rPr lang="en-US" b="1" dirty="0" smtClean="0"/>
              <a:t>Multi-paradigm exploration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Information overload</a:t>
            </a:r>
          </a:p>
          <a:p>
            <a:pPr lvl="1">
              <a:buNone/>
            </a:pPr>
            <a:r>
              <a:rPr lang="en-US" b="1" dirty="0" smtClean="0">
                <a:sym typeface="Wingdings" pitchFamily="2" charset="2"/>
              </a:rPr>
              <a:t>			 </a:t>
            </a:r>
            <a:r>
              <a:rPr lang="en-US" b="1" dirty="0" smtClean="0"/>
              <a:t>Personalized recommendation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 default visualization</a:t>
            </a:r>
          </a:p>
          <a:p>
            <a:pPr lvl="1">
              <a:buNone/>
            </a:pPr>
            <a:r>
              <a:rPr lang="en-US" b="1" dirty="0" smtClean="0">
                <a:sym typeface="Wingdings" pitchFamily="2" charset="2"/>
              </a:rPr>
              <a:t>			 </a:t>
            </a:r>
            <a:r>
              <a:rPr lang="en-US" b="1" dirty="0" smtClean="0"/>
              <a:t>Adaptive view generation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NextGen</a:t>
            </a:r>
            <a:r>
              <a:rPr lang="en-US" dirty="0" smtClean="0"/>
              <a:t>” Semantic Web Browser</a:t>
            </a:r>
            <a:endParaRPr lang="en-US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client </a:t>
            </a:r>
            <a:r>
              <a:rPr lang="en-US" dirty="0" smtClean="0"/>
              <a:t>web browser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Downloads and renders data from the Web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Tracks and visualizes user history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Supports custom </a:t>
            </a:r>
            <a:r>
              <a:rPr lang="en-US" dirty="0" smtClean="0"/>
              <a:t>plug-ins </a:t>
            </a:r>
            <a:r>
              <a:rPr lang="en-US" dirty="0" smtClean="0"/>
              <a:t>adding functionality, rendering data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Serves as a front-end to search services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Revisiting the browser paradigm</a:t>
            </a:r>
            <a:r>
              <a:rPr lang="en-US" baseline="30000" dirty="0" smtClean="0"/>
              <a:t>1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End-user specific functionality in the browser</a:t>
            </a:r>
          </a:p>
          <a:p>
            <a:pPr lvl="1"/>
            <a:r>
              <a:rPr lang="en-US" dirty="0" smtClean="0"/>
              <a:t>Visualization, layout, templates</a:t>
            </a:r>
          </a:p>
          <a:p>
            <a:pPr lvl="1"/>
            <a:r>
              <a:rPr lang="en-US" dirty="0" smtClean="0"/>
              <a:t>Personalization and user modeling</a:t>
            </a:r>
          </a:p>
          <a:p>
            <a:pPr lvl="1"/>
            <a:r>
              <a:rPr lang="en-US" dirty="0" smtClean="0"/>
              <a:t>Identity and profile management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End-user specific information in the browser</a:t>
            </a:r>
          </a:p>
          <a:p>
            <a:pPr lvl="1"/>
            <a:r>
              <a:rPr lang="en-US" dirty="0" smtClean="0"/>
              <a:t>Personal profile information</a:t>
            </a:r>
          </a:p>
          <a:p>
            <a:pPr lvl="1"/>
            <a:r>
              <a:rPr lang="en-US" dirty="0" smtClean="0"/>
              <a:t>User action logs</a:t>
            </a:r>
          </a:p>
          <a:p>
            <a:pPr lvl="1"/>
            <a:r>
              <a:rPr lang="en-US" dirty="0" smtClean="0"/>
              <a:t>Derived user models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Revisiting the browser paradigm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Facets and personalization as integral parts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Multiple search engine/repository front-end</a:t>
            </a:r>
          </a:p>
          <a:p>
            <a:pPr lvl="1"/>
            <a:r>
              <a:rPr lang="en-US" dirty="0" smtClean="0"/>
              <a:t>Delegate querying, indexing and crawling services to third-party providers (Google, </a:t>
            </a:r>
            <a:r>
              <a:rPr lang="en-US" dirty="0" err="1" smtClean="0"/>
              <a:t>Sindice</a:t>
            </a:r>
            <a:r>
              <a:rPr lang="en-US" dirty="0" smtClean="0"/>
              <a:t>, </a:t>
            </a:r>
            <a:r>
              <a:rPr lang="en-US" dirty="0" err="1" smtClean="0"/>
              <a:t>DBPedia</a:t>
            </a:r>
            <a:r>
              <a:rPr lang="en-US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Integrated support for</a:t>
            </a:r>
          </a:p>
          <a:p>
            <a:pPr lvl="1"/>
            <a:r>
              <a:rPr lang="en-US" dirty="0" smtClean="0"/>
              <a:t>Search (query construction &amp; modification)</a:t>
            </a:r>
          </a:p>
          <a:p>
            <a:pPr lvl="1"/>
            <a:r>
              <a:rPr lang="en-US" dirty="0" smtClean="0"/>
              <a:t>Navigation (guidance, annotation)</a:t>
            </a:r>
          </a:p>
          <a:p>
            <a:pPr lvl="1"/>
            <a:r>
              <a:rPr lang="en-US" dirty="0" smtClean="0"/>
              <a:t>Exploration (content adaptation)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might have already seen this…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4139" t="22084" r="2530" b="4845"/>
          <a:stretch>
            <a:fillRect/>
          </a:stretch>
        </p:blipFill>
        <p:spPr bwMode="auto">
          <a:xfrm>
            <a:off x="147688" y="1099754"/>
            <a:ext cx="8848625" cy="4462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Personalized faceted search</a:t>
            </a:r>
            <a:endParaRPr lang="en-US" dirty="0"/>
          </a:p>
        </p:txBody>
      </p:sp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1571" y="914400"/>
            <a:ext cx="6500858" cy="492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Incremental graph exploration</a:t>
            </a:r>
            <a:endParaRPr lang="en-US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4973" y="990600"/>
            <a:ext cx="6414054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Content-specific content viewers</a:t>
            </a:r>
            <a:endParaRPr lang="en-US" dirty="0"/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1571" y="990600"/>
            <a:ext cx="6500858" cy="4908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Exploratory search?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715000"/>
            <a:ext cx="8534400" cy="304800"/>
          </a:xfrm>
        </p:spPr>
        <p:txBody>
          <a:bodyPr/>
          <a:lstStyle/>
          <a:p>
            <a:pPr algn="ctr">
              <a:buNone/>
            </a:pPr>
            <a:r>
              <a:rPr lang="en-US" sz="1600" i="1" dirty="0" smtClean="0"/>
              <a:t>Gary </a:t>
            </a:r>
            <a:r>
              <a:rPr lang="en-US" sz="1600" i="1" dirty="0" err="1" smtClean="0"/>
              <a:t>Marchionini</a:t>
            </a:r>
            <a:r>
              <a:rPr lang="en-US" sz="1600" i="1" dirty="0" smtClean="0"/>
              <a:t> – </a:t>
            </a:r>
            <a:r>
              <a:rPr lang="en-US" sz="1600" dirty="0" smtClean="0"/>
              <a:t>EXPLORATORY SEARCH: FROM FINDING TO UNDERSTANDING, Com. of ACM, 2006</a:t>
            </a:r>
            <a:endParaRPr lang="en-US" sz="1600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203" y="914400"/>
            <a:ext cx="8245594" cy="472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Collaborative resource annotation</a:t>
            </a:r>
            <a:endParaRPr lang="en-US" dirty="0"/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1021" y="914399"/>
            <a:ext cx="6701958" cy="504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baseline="30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/>
              <a:t>Next Generation Web </a:t>
            </a:r>
            <a:r>
              <a:rPr lang="en-US" b="1" dirty="0" smtClean="0"/>
              <a:t>Browser (SW and LW)</a:t>
            </a:r>
          </a:p>
          <a:p>
            <a:r>
              <a:rPr lang="en-US" i="1" dirty="0" smtClean="0"/>
              <a:t>Adaptive Social Semantic Web Exploration</a:t>
            </a:r>
          </a:p>
          <a:p>
            <a:r>
              <a:rPr lang="en-US" i="1" dirty="0" smtClean="0"/>
              <a:t>Empowering end-users with access to semantic information spaces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Provides integrated support for</a:t>
            </a:r>
          </a:p>
          <a:p>
            <a:pPr lvl="1"/>
            <a:r>
              <a:rPr lang="en-US" dirty="0" smtClean="0"/>
              <a:t>Search</a:t>
            </a:r>
          </a:p>
          <a:p>
            <a:pPr lvl="1"/>
            <a:r>
              <a:rPr lang="en-US" dirty="0" smtClean="0"/>
              <a:t>Navigation</a:t>
            </a:r>
          </a:p>
          <a:p>
            <a:pPr lvl="1"/>
            <a:r>
              <a:rPr lang="en-US" dirty="0" smtClean="0"/>
              <a:t>Exploration</a:t>
            </a:r>
          </a:p>
          <a:p>
            <a:pPr lvl="1">
              <a:lnSpc>
                <a:spcPct val="150000"/>
              </a:lnSpc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Chicken or the Egg?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There may not be a killer application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End-user grade authoring tools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Manager Magic:</a:t>
            </a:r>
          </a:p>
          <a:p>
            <a:pPr lvl="1">
              <a:lnSpc>
                <a:spcPct val="150000"/>
              </a:lnSpc>
            </a:pPr>
            <a:r>
              <a:rPr lang="en-US" strike="dblStrike" dirty="0" smtClean="0"/>
              <a:t>Complexity, feasibility, technology</a:t>
            </a:r>
          </a:p>
          <a:p>
            <a:pPr lvl="1">
              <a:lnSpc>
                <a:spcPct val="150000"/>
              </a:lnSpc>
            </a:pPr>
            <a:r>
              <a:rPr lang="en-US" b="1" dirty="0" smtClean="0"/>
              <a:t>ROI – Return on Investment</a:t>
            </a:r>
            <a:br>
              <a:rPr lang="en-US" b="1" dirty="0" smtClean="0"/>
            </a:br>
            <a:r>
              <a:rPr lang="en-US" b="1" dirty="0" smtClean="0"/>
              <a:t>(a.k.a. show me the money)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VisGets</a:t>
            </a:r>
            <a:r>
              <a:rPr lang="en-US" dirty="0" smtClean="0"/>
              <a:t>: Exploration and Discovery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838200"/>
            <a:ext cx="8296275" cy="2293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899" y="3113658"/>
            <a:ext cx="7762876" cy="2906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Another example…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 l="3971" t="19577" r="3169" b="7915"/>
          <a:stretch>
            <a:fillRect/>
          </a:stretch>
        </p:blipFill>
        <p:spPr bwMode="auto">
          <a:xfrm>
            <a:off x="331470" y="990600"/>
            <a:ext cx="848106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4.wiwiss.fu-berlin.de/bizer/pub/lod-datasets_2009-03-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447800"/>
            <a:ext cx="5286296" cy="402788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Semantic Web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Semantically annotated data</a:t>
            </a:r>
          </a:p>
          <a:p>
            <a:r>
              <a:rPr lang="en-US" dirty="0" smtClean="0"/>
              <a:t>Search engines</a:t>
            </a:r>
          </a:p>
          <a:p>
            <a:pPr lvl="1"/>
            <a:r>
              <a:rPr lang="en-US" dirty="0" smtClean="0"/>
              <a:t>Sindice.com</a:t>
            </a:r>
          </a:p>
          <a:p>
            <a:r>
              <a:rPr lang="en-US" dirty="0" smtClean="0"/>
              <a:t>Query builders</a:t>
            </a:r>
          </a:p>
          <a:p>
            <a:pPr lvl="1"/>
            <a:r>
              <a:rPr lang="en-US" dirty="0" err="1" smtClean="0"/>
              <a:t>OpenLink</a:t>
            </a:r>
            <a:endParaRPr lang="en-US" dirty="0" smtClean="0"/>
          </a:p>
          <a:p>
            <a:r>
              <a:rPr lang="en-US" dirty="0" smtClean="0"/>
              <a:t>Basic browsing</a:t>
            </a:r>
          </a:p>
          <a:p>
            <a:pPr lvl="1"/>
            <a:r>
              <a:rPr lang="en-US" dirty="0" smtClean="0"/>
              <a:t>Tabulator</a:t>
            </a:r>
          </a:p>
          <a:p>
            <a:pPr lvl="1"/>
            <a:r>
              <a:rPr lang="en-US" dirty="0" err="1" smtClean="0"/>
              <a:t>Zitgist</a:t>
            </a:r>
            <a:r>
              <a:rPr lang="en-US" dirty="0" smtClean="0"/>
              <a:t> Viewer</a:t>
            </a:r>
          </a:p>
        </p:txBody>
      </p:sp>
      <p:sp>
        <p:nvSpPr>
          <p:cNvPr id="5" name="Rectangle 4"/>
          <p:cNvSpPr/>
          <p:nvPr/>
        </p:nvSpPr>
        <p:spPr>
          <a:xfrm>
            <a:off x="5943600" y="5486400"/>
            <a:ext cx="2787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taken from linkeddata.org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Tabulator: Browsing Linked Data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14400"/>
            <a:ext cx="6096000" cy="229834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3329499"/>
            <a:ext cx="5553075" cy="261410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end-user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Tools not aimed at </a:t>
            </a:r>
            <a:r>
              <a:rPr lang="en-US" b="1" dirty="0" smtClean="0"/>
              <a:t>information consumers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Complex query construction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Limited end-user exploration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Information overload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No default end-user grade visualization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ym typeface="Wingdings" pitchFamily="2" charset="2"/>
              </a:rPr>
              <a:t>Adaptive Web (1996, 2001, 2007)</a:t>
            </a:r>
          </a:p>
          <a:p>
            <a:r>
              <a:rPr lang="en-US" dirty="0" smtClean="0">
                <a:sym typeface="Wingdings" pitchFamily="2" charset="2"/>
              </a:rPr>
              <a:t>Semantic Web (2001, 2006)</a:t>
            </a:r>
          </a:p>
          <a:p>
            <a:r>
              <a:rPr lang="en-US" dirty="0" smtClean="0">
                <a:sym typeface="Wingdings" pitchFamily="2" charset="2"/>
              </a:rPr>
              <a:t>Exploratory search (2006)</a:t>
            </a:r>
          </a:p>
          <a:p>
            <a:r>
              <a:rPr lang="en-US" dirty="0" smtClean="0">
                <a:sym typeface="Wingdings" pitchFamily="2" charset="2"/>
              </a:rPr>
              <a:t>Social Web (2005)</a:t>
            </a:r>
          </a:p>
          <a:p>
            <a:r>
              <a:rPr lang="en-US" dirty="0" smtClean="0">
                <a:sym typeface="Wingdings" pitchFamily="2" charset="2"/>
              </a:rPr>
              <a:t>Browser/search engine support for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Searching (</a:t>
            </a:r>
            <a:r>
              <a:rPr lang="en-US" dirty="0" err="1" smtClean="0">
                <a:sym typeface="Wingdings" pitchFamily="2" charset="2"/>
              </a:rPr>
              <a:t>autocomplete</a:t>
            </a:r>
            <a:r>
              <a:rPr lang="en-US" dirty="0" smtClean="0">
                <a:sym typeface="Wingdings" pitchFamily="2" charset="2"/>
              </a:rPr>
              <a:t>, query disambiguation)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Navigation (social tracks, other users visited …)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Visualization (highlighting, hiding)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/>
          <a:lstStyle/>
          <a:p>
            <a:r>
              <a:rPr lang="en-US" dirty="0" smtClean="0"/>
              <a:t>The broader web perspective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trike="dblStrike" dirty="0" smtClean="0"/>
              <a:t>WI + IR + HCI</a:t>
            </a:r>
            <a:r>
              <a:rPr lang="sk-SK" dirty="0" smtClean="0"/>
              <a:t> </a:t>
            </a:r>
            <a:r>
              <a:rPr lang="en-US" dirty="0" smtClean="0">
                <a:sym typeface="Wingdings" pitchFamily="2" charset="2"/>
              </a:rPr>
              <a:t> WIRSS (2009)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WIRSS:</a:t>
            </a:r>
            <a:r>
              <a:rPr lang="en-US" dirty="0" smtClean="0"/>
              <a:t> currently insufficient user support</a:t>
            </a:r>
            <a:endParaRPr lang="sk-SK" dirty="0" smtClean="0"/>
          </a:p>
          <a:p>
            <a:pPr lvl="1"/>
            <a:r>
              <a:rPr lang="en-US" dirty="0" smtClean="0"/>
              <a:t>Automated information retrieval</a:t>
            </a:r>
            <a:endParaRPr lang="sk-SK" dirty="0" smtClean="0"/>
          </a:p>
          <a:p>
            <a:pPr lvl="1"/>
            <a:r>
              <a:rPr lang="en-US" dirty="0" smtClean="0"/>
              <a:t>Complex / gold plated interfaces</a:t>
            </a:r>
            <a:endParaRPr lang="sk-SK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Need </a:t>
            </a:r>
            <a:r>
              <a:rPr lang="en-US" dirty="0" smtClean="0"/>
              <a:t>s</a:t>
            </a:r>
            <a:r>
              <a:rPr lang="en-US" dirty="0" smtClean="0"/>
              <a:t>upport for</a:t>
            </a:r>
            <a:endParaRPr lang="sk-SK" dirty="0" smtClean="0"/>
          </a:p>
          <a:p>
            <a:pPr lvl="1"/>
            <a:r>
              <a:rPr lang="en-US" dirty="0" smtClean="0"/>
              <a:t>User decision making</a:t>
            </a:r>
            <a:endParaRPr lang="sk-SK" dirty="0" smtClean="0"/>
          </a:p>
          <a:p>
            <a:pPr lvl="1"/>
            <a:r>
              <a:rPr lang="en-US" dirty="0" smtClean="0"/>
              <a:t>Effective “work” with in formation</a:t>
            </a:r>
            <a:endParaRPr lang="sk-SK" dirty="0" smtClean="0"/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You know why personalization is so important?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800" b="1" dirty="0" smtClean="0"/>
              <a:t>Because it makes people feel they are important :)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0.3|0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6043</TotalTime>
  <Words>429</Words>
  <Application>Microsoft Office PowerPoint</Application>
  <PresentationFormat>On-screen Show (4:3)</PresentationFormat>
  <Paragraphs>98</Paragraphs>
  <Slides>22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CorelDRAW</vt:lpstr>
      <vt:lpstr>Slide 1</vt:lpstr>
      <vt:lpstr>What is Exploratory search?</vt:lpstr>
      <vt:lpstr>VisGets: Exploration and Discovery</vt:lpstr>
      <vt:lpstr>Another example…</vt:lpstr>
      <vt:lpstr>The Semantic Web today</vt:lpstr>
      <vt:lpstr>Tabulator: Browsing Linked Data</vt:lpstr>
      <vt:lpstr>The end-user perspective</vt:lpstr>
      <vt:lpstr>The broader web perspective</vt:lpstr>
      <vt:lpstr>WI + IR + HCI  WIRSS (2009)</vt:lpstr>
      <vt:lpstr>The beginnings</vt:lpstr>
      <vt:lpstr>Facet adaptation &amp; recommendation</vt:lpstr>
      <vt:lpstr>“NextGen” Semantic Web Browser</vt:lpstr>
      <vt:lpstr>Typical client web browser</vt:lpstr>
      <vt:lpstr>Revisiting the browser paradigm1</vt:lpstr>
      <vt:lpstr>Revisiting the browser paradigm2</vt:lpstr>
      <vt:lpstr>You might have already seen this…</vt:lpstr>
      <vt:lpstr>Personalized faceted search</vt:lpstr>
      <vt:lpstr>Incremental graph exploration</vt:lpstr>
      <vt:lpstr>Content-specific content viewers</vt:lpstr>
      <vt:lpstr>Collaborative resource annotation</vt:lpstr>
      <vt:lpstr>Conclusions</vt:lpstr>
      <vt:lpstr>The Chicken or the Egg?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Human-Computer Relationships, OntoZur, 5.12.2008</dc:title>
  <dc:creator>joe</dc:creator>
  <cp:lastModifiedBy>Michal Tvarožek</cp:lastModifiedBy>
  <cp:revision>775</cp:revision>
  <dcterms:created xsi:type="dcterms:W3CDTF">2008-07-21T19:37:53Z</dcterms:created>
  <dcterms:modified xsi:type="dcterms:W3CDTF">2010-04-18T15:41:24Z</dcterms:modified>
</cp:coreProperties>
</file>