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0" r:id="rId3"/>
    <p:sldId id="261" r:id="rId4"/>
    <p:sldId id="294" r:id="rId5"/>
    <p:sldId id="298" r:id="rId6"/>
    <p:sldId id="295" r:id="rId7"/>
    <p:sldId id="268" r:id="rId8"/>
    <p:sldId id="266" r:id="rId9"/>
    <p:sldId id="267" r:id="rId10"/>
    <p:sldId id="273" r:id="rId11"/>
    <p:sldId id="303" r:id="rId12"/>
    <p:sldId id="269" r:id="rId13"/>
    <p:sldId id="272" r:id="rId14"/>
    <p:sldId id="270" r:id="rId15"/>
    <p:sldId id="271" r:id="rId16"/>
    <p:sldId id="274" r:id="rId17"/>
    <p:sldId id="27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18D"/>
    <a:srgbClr val="EBD67D"/>
    <a:srgbClr val="000040"/>
    <a:srgbClr val="0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8" autoAdjust="0"/>
    <p:restoredTop sz="92786" autoAdjust="0"/>
  </p:normalViewPr>
  <p:slideViewPr>
    <p:cSldViewPr>
      <p:cViewPr varScale="1">
        <p:scale>
          <a:sx n="86" d="100"/>
          <a:sy n="86" d="100"/>
        </p:scale>
        <p:origin x="-6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3" d="100"/>
          <a:sy n="143" d="100"/>
        </p:scale>
        <p:origin x="-399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D214B0-5B0C-4CF3-848D-E952E823A7A9}" type="datetimeFigureOut">
              <a:rPr lang="en-US"/>
              <a:pPr>
                <a:defRPr/>
              </a:pPr>
              <a:t>10/14/2009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35B012-F72F-4328-8AD4-AC5BDE1D0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83B751-8D53-4E03-AB0F-EFC0082359D5}" type="datetimeFigureOut">
              <a:rPr lang="en-US"/>
              <a:pPr>
                <a:defRPr/>
              </a:pPr>
              <a:t>10/14/2009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7963F2-2A78-4D89-A38B-5B9F8D8F5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963F2-2A78-4D89-A38B-5B9F8D8F501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963F2-2A78-4D89-A38B-5B9F8D8F501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791200" y="5943600"/>
            <a:ext cx="3200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14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.200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9</a:t>
            </a:r>
            <a:endParaRPr lang="sk-SK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52400" y="59436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PeWe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715000" y="5715000"/>
            <a:ext cx="3429000" cy="76200"/>
          </a:xfrm>
          <a:prstGeom prst="rect">
            <a:avLst/>
          </a:prstGeom>
          <a:gradFill>
            <a:gsLst>
              <a:gs pos="100000">
                <a:schemeClr val="accent3">
                  <a:lumMod val="50000"/>
                </a:schemeClr>
              </a:gs>
              <a:gs pos="30000">
                <a:schemeClr val="accent3">
                  <a:lumMod val="7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600200" y="5715000"/>
            <a:ext cx="2362200" cy="76200"/>
          </a:xfrm>
          <a:prstGeom prst="rect">
            <a:avLst/>
          </a:prstGeom>
          <a:gradFill>
            <a:gsLst>
              <a:gs pos="0">
                <a:schemeClr val="tx1"/>
              </a:gs>
              <a:gs pos="15000">
                <a:schemeClr val="tx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715000"/>
            <a:ext cx="1600200" cy="76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50000">
                <a:schemeClr val="tx1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962400" y="5715000"/>
            <a:ext cx="1752600" cy="76200"/>
          </a:xfrm>
          <a:prstGeom prst="rect">
            <a:avLst/>
          </a:prstGeom>
          <a:gradFill>
            <a:gsLst>
              <a:gs pos="100000">
                <a:schemeClr val="accent3">
                  <a:lumMod val="75000"/>
                </a:schemeClr>
              </a:gs>
              <a:gs pos="30000">
                <a:schemeClr val="accent3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676400" y="1219200"/>
            <a:ext cx="5791200" cy="3352800"/>
          </a:xfrm>
          <a:prstGeom prst="rect">
            <a:avLst/>
          </a:prstGeom>
          <a:solidFill>
            <a:schemeClr val="tx1">
              <a:alpha val="40000"/>
            </a:schemeClr>
          </a:solidFill>
          <a:ln w="25400" cap="sq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Prehliadanie webu novej generácie</a:t>
            </a:r>
            <a:endParaRPr lang="sk-SK" sz="2400" b="1" baseline="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sk-SK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Michal</a:t>
            </a:r>
            <a:r>
              <a:rPr lang="sk-SK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Tvarožek</a:t>
            </a:r>
            <a: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sz="20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(tvarozek@fiit.stuba.sk)</a:t>
            </a:r>
            <a:endParaRPr lang="sk-SK" sz="2000" u="none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endParaRPr lang="sk-SK" sz="1600" u="none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endParaRPr lang="sk-SK" sz="1000" u="none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600" u="non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Slovenská technická univerzita v Bratislave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983537" y="204788"/>
          <a:ext cx="1008063" cy="785812"/>
        </p:xfrm>
        <a:graphic>
          <a:graphicData uri="http://schemas.openxmlformats.org/presentationml/2006/ole">
            <p:oleObj spid="_x0000_s1026" name="CorelDRAW" r:id="rId3" imgW="3627360" imgH="2826360" progId="CorelDraw.Graphic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04800" y="808476"/>
            <a:ext cx="8458200" cy="1588"/>
          </a:xfrm>
          <a:prstGeom prst="line">
            <a:avLst/>
          </a:prstGeom>
          <a:ln w="12700" cmpd="sng">
            <a:gradFill>
              <a:gsLst>
                <a:gs pos="0">
                  <a:schemeClr val="tx1"/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800000" scaled="0"/>
            </a:gradFill>
          </a:ln>
          <a:effectLst>
            <a:outerShdw blurRad="381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04800" y="810064"/>
            <a:ext cx="8458200" cy="1588"/>
          </a:xfrm>
          <a:prstGeom prst="line">
            <a:avLst/>
          </a:prstGeom>
          <a:ln w="12700" cmpd="sng">
            <a:gradFill>
              <a:gsLst>
                <a:gs pos="0">
                  <a:schemeClr val="tx1"/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800000" scaled="0"/>
            </a:gradFill>
          </a:ln>
          <a:effectLst>
            <a:outerShdw blurRad="381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04800" y="808476"/>
            <a:ext cx="8458200" cy="1588"/>
          </a:xfrm>
          <a:prstGeom prst="line">
            <a:avLst/>
          </a:prstGeom>
          <a:ln w="12700" cmpd="sng">
            <a:gradFill>
              <a:gsLst>
                <a:gs pos="0">
                  <a:schemeClr val="tx1"/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800000" scaled="0"/>
            </a:gradFill>
          </a:ln>
          <a:effectLst>
            <a:outerShdw blurRad="381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008313" cy="933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"/>
            <a:ext cx="5111750" cy="57150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304800"/>
            <a:ext cx="7924800" cy="4114800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81600"/>
            <a:ext cx="54864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273496-BA89-41D7-B811-C9B22D4DD0D9}" type="datetimeFigureOut">
              <a:rPr lang="en-US"/>
              <a:pPr>
                <a:defRPr/>
              </a:pPr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D168AD-4C07-4D19-BA89-13E6102AE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6248400"/>
            <a:ext cx="3124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27E3118-9625-4469-ACD0-C2BC7AAB7864}" type="slidenum"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248400"/>
            <a:ext cx="5867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sk-SK" sz="1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Prehliadanie webu novej generácie</a:t>
            </a:r>
            <a:endParaRPr lang="sk-SK" sz="1800" b="1" baseline="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6096000"/>
            <a:ext cx="3733800" cy="76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6096000"/>
            <a:ext cx="25908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9200" y="6096000"/>
            <a:ext cx="16002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096000"/>
            <a:ext cx="1219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2" r:id="rId3"/>
    <p:sldLayoutId id="2147483734" r:id="rId4"/>
    <p:sldLayoutId id="2147483735" r:id="rId5"/>
    <p:sldLayoutId id="2147483736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Využitie existujúceho obsahu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Každá stránka predstavuje zdroj</a:t>
            </a:r>
            <a:endParaRPr lang="en-US" dirty="0" smtClean="0"/>
          </a:p>
          <a:p>
            <a:pPr lvl="1"/>
            <a:r>
              <a:rPr lang="en-US" dirty="0" err="1" smtClean="0"/>
              <a:t>Metad</a:t>
            </a:r>
            <a:r>
              <a:rPr lang="sk-SK" dirty="0" smtClean="0"/>
              <a:t>á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sk-SK" dirty="0" smtClean="0"/>
              <a:t>ulože</a:t>
            </a:r>
            <a:r>
              <a:rPr lang="sk-SK" dirty="0" smtClean="0"/>
              <a:t>né v prehliadači</a:t>
            </a:r>
            <a:r>
              <a:rPr lang="en-US" dirty="0" smtClean="0"/>
              <a:t> (</a:t>
            </a:r>
            <a:r>
              <a:rPr lang="sk-SK" dirty="0" smtClean="0"/>
              <a:t>alebo verejne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sk-SK" dirty="0" smtClean="0"/>
              <a:t>Využitie existujúcich </a:t>
            </a:r>
            <a:r>
              <a:rPr lang="en-US" dirty="0" smtClean="0"/>
              <a:t>CMS</a:t>
            </a:r>
            <a:endParaRPr lang="en-US" dirty="0" smtClean="0"/>
          </a:p>
          <a:p>
            <a:pPr lvl="1"/>
            <a:r>
              <a:rPr lang="sk-SK" dirty="0" smtClean="0"/>
              <a:t>Hlavný obsah stránky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sk-SK" dirty="0" smtClean="0">
                <a:sym typeface="Wingdings" pitchFamily="2" charset="2"/>
              </a:rPr>
              <a:t> zdroje</a:t>
            </a:r>
            <a:endParaRPr lang="en-US" dirty="0" smtClean="0"/>
          </a:p>
          <a:p>
            <a:pPr lvl="1"/>
            <a:r>
              <a:rPr lang="sk-SK" dirty="0" smtClean="0"/>
              <a:t>Navigačné menu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sk-SK" dirty="0" smtClean="0">
                <a:sym typeface="Wingdings" pitchFamily="2" charset="2"/>
              </a:rPr>
              <a:t> </a:t>
            </a:r>
            <a:r>
              <a:rPr lang="sk-SK" dirty="0" smtClean="0">
                <a:sym typeface="Wingdings" pitchFamily="2" charset="2"/>
              </a:rPr>
              <a:t>klasifikácie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sk-SK" dirty="0" smtClean="0"/>
              <a:t>Kontextové odkazy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sk-SK" dirty="0" smtClean="0">
                <a:sym typeface="Wingdings" pitchFamily="2" charset="2"/>
              </a:rPr>
              <a:t> anotácie</a:t>
            </a:r>
            <a:endParaRPr lang="en-U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sk-SK" dirty="0" smtClean="0">
                <a:sym typeface="Wingdings" pitchFamily="2" charset="2"/>
              </a:rPr>
              <a:t>Extrakcia z existujúcich stránok</a:t>
            </a:r>
            <a:r>
              <a:rPr lang="en-US" dirty="0" smtClean="0">
                <a:sym typeface="Wingdings" pitchFamily="2" charset="2"/>
              </a:rPr>
              <a:t>/</a:t>
            </a:r>
            <a:r>
              <a:rPr lang="sk-SK" dirty="0" smtClean="0">
                <a:sym typeface="Wingdings" pitchFamily="2" charset="2"/>
              </a:rPr>
              <a:t>sídel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Front-end</a:t>
            </a:r>
            <a:r>
              <a:rPr lang="sk-SK" dirty="0" smtClean="0"/>
              <a:t> k vyhľadávačom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139" t="22084" r="2530" b="4845"/>
          <a:stretch>
            <a:fillRect/>
          </a:stretch>
        </p:blipFill>
        <p:spPr bwMode="auto">
          <a:xfrm>
            <a:off x="147688" y="990600"/>
            <a:ext cx="8848625" cy="44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Personalizované fazety</a:t>
            </a:r>
            <a:endParaRPr lang="en-US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571" y="914400"/>
            <a:ext cx="6500858" cy="492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Kolaboratívna</a:t>
            </a:r>
            <a:r>
              <a:rPr lang="sk-SK" dirty="0" smtClean="0"/>
              <a:t> tvorba obsahu</a:t>
            </a:r>
            <a:endParaRPr lang="en-US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021" y="914399"/>
            <a:ext cx="6701958" cy="50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dirty="0" smtClean="0"/>
              <a:t>Inkrementálne prehliadanie grafu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4973" y="990600"/>
            <a:ext cx="641405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dirty="0" smtClean="0"/>
              <a:t>Špecializované prehliadače obsahu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3177" t="15952" r="2375" b="3864"/>
          <a:stretch>
            <a:fillRect/>
          </a:stretch>
        </p:blipFill>
        <p:spPr bwMode="auto">
          <a:xfrm>
            <a:off x="464331" y="914400"/>
            <a:ext cx="8215338" cy="505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Zhrnutie</a:t>
            </a:r>
            <a:endParaRPr lang="en-US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3200" b="1" dirty="0" smtClean="0"/>
              <a:t>Prehliadanie adaptívneho sociálneho webu so sémantikou novej generácie</a:t>
            </a:r>
            <a:r>
              <a:rPr lang="en-US" b="1" dirty="0" smtClean="0"/>
              <a:t> (SW/LW</a:t>
            </a:r>
            <a:r>
              <a:rPr lang="en-US" b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sk-SK" i="1" dirty="0" smtClean="0"/>
              <a:t>Efektívny prístup koncových používateľov k informačným priestorom so sémantikou</a:t>
            </a:r>
            <a:endParaRPr lang="en-US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79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charRg st="79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by ste mohli poskytnúť vy...</a:t>
            </a:r>
            <a:r>
              <a:rPr lang="sk-SK" dirty="0" smtClean="0">
                <a:sym typeface="Wingdings" pitchFamily="2" charset="2"/>
              </a:rPr>
              <a:t> 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 smtClean="0"/>
              <a:t>Iný model odporúčania?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Iný spôsob vizualizácie informácií?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Zásuvný modul pre nový obsah či interakciu?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Anotáciu či obohatenie obsahu?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Poriadok v informáciách na divokom webe</a:t>
            </a:r>
            <a:r>
              <a:rPr lang="sk-SK" dirty="0" smtClean="0"/>
              <a:t>?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Perspektíva koncového používateľa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b="1" dirty="0" smtClean="0"/>
              <a:t>Nástroje nezohľadňujú potreby používateľov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sk-SK" dirty="0" smtClean="0"/>
              <a:t>Náročná tvorba dopytov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sk-SK" dirty="0" smtClean="0"/>
              <a:t>Preťaženie informáciami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sk-SK" dirty="0" smtClean="0"/>
              <a:t>Obmedzené možnosti prehliadania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sk-SK" dirty="0" smtClean="0"/>
              <a:t>Zložitá vizualizácia informácií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 smtClean="0">
                <a:sym typeface="Wingdings" pitchFamily="2" charset="2"/>
              </a:rPr>
              <a:t>Adaptívny </a:t>
            </a:r>
            <a:r>
              <a:rPr lang="en-US" dirty="0" smtClean="0">
                <a:sym typeface="Wingdings" pitchFamily="2" charset="2"/>
              </a:rPr>
              <a:t>Web (1996, 2001, 2007)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Web </a:t>
            </a:r>
            <a:r>
              <a:rPr lang="sk-SK" dirty="0" smtClean="0">
                <a:sym typeface="Wingdings" pitchFamily="2" charset="2"/>
              </a:rPr>
              <a:t>so sémantikou </a:t>
            </a:r>
            <a:r>
              <a:rPr lang="en-US" dirty="0" smtClean="0">
                <a:sym typeface="Wingdings" pitchFamily="2" charset="2"/>
              </a:rPr>
              <a:t>(2001, 2006)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sym typeface="Wingdings" pitchFamily="2" charset="2"/>
              </a:rPr>
              <a:t>Prieskumné vyhľadávanie</a:t>
            </a:r>
            <a:r>
              <a:rPr lang="en-US" dirty="0" smtClean="0">
                <a:sym typeface="Wingdings" pitchFamily="2" charset="2"/>
              </a:rPr>
              <a:t> (2006)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sym typeface="Wingdings" pitchFamily="2" charset="2"/>
              </a:rPr>
              <a:t>Sociálny</a:t>
            </a:r>
            <a:r>
              <a:rPr lang="en-US" dirty="0" smtClean="0">
                <a:sym typeface="Wingdings" pitchFamily="2" charset="2"/>
              </a:rPr>
              <a:t> Web</a:t>
            </a:r>
            <a:r>
              <a:rPr lang="sk-SK" dirty="0" smtClean="0">
                <a:sym typeface="Wingdings" pitchFamily="2" charset="2"/>
              </a:rPr>
              <a:t> / Web 2.0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sym typeface="Wingdings" pitchFamily="2" charset="2"/>
              </a:rPr>
              <a:t>Klasické prístupy (AI, HCI, IR)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sk-SK" dirty="0" smtClean="0"/>
              <a:t>Súčasné smery vývoja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 tým?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ym typeface="Wingdings" pitchFamily="2" charset="2"/>
              </a:rPr>
              <a:t>Rozšírenie funkcionality aplikácií</a:t>
            </a:r>
          </a:p>
          <a:p>
            <a:pPr lvl="1"/>
            <a:r>
              <a:rPr lang="sk-SK" dirty="0" smtClean="0">
                <a:sym typeface="Wingdings" pitchFamily="2" charset="2"/>
              </a:rPr>
              <a:t>Optimalizácia		</a:t>
            </a:r>
            <a:r>
              <a:rPr lang="en-US" dirty="0" smtClean="0">
                <a:sym typeface="Wingdings" pitchFamily="2" charset="2"/>
              </a:rPr>
              <a:t>[Google, </a:t>
            </a:r>
            <a:r>
              <a:rPr lang="sk-SK" dirty="0" smtClean="0">
                <a:sym typeface="Wingdings" pitchFamily="2" charset="2"/>
              </a:rPr>
              <a:t>sídla</a:t>
            </a:r>
            <a:r>
              <a:rPr lang="en-US" dirty="0" smtClean="0">
                <a:sym typeface="Wingdings" pitchFamily="2" charset="2"/>
              </a:rPr>
              <a:t>]</a:t>
            </a:r>
            <a:endParaRPr lang="sk-SK" dirty="0" smtClean="0">
              <a:sym typeface="Wingdings" pitchFamily="2" charset="2"/>
            </a:endParaRPr>
          </a:p>
          <a:p>
            <a:pPr lvl="1"/>
            <a:r>
              <a:rPr lang="sk-SK" dirty="0" smtClean="0">
                <a:sym typeface="Wingdings" pitchFamily="2" charset="2"/>
              </a:rPr>
              <a:t>Odporúčanie</a:t>
            </a:r>
            <a:r>
              <a:rPr lang="en-US" dirty="0" smtClean="0">
                <a:sym typeface="Wingdings" pitchFamily="2" charset="2"/>
              </a:rPr>
              <a:t>		[Amazon, </a:t>
            </a:r>
            <a:r>
              <a:rPr lang="en-US" dirty="0" err="1" smtClean="0">
                <a:sym typeface="Wingdings" pitchFamily="2" charset="2"/>
              </a:rPr>
              <a:t>Ebay</a:t>
            </a:r>
            <a:r>
              <a:rPr lang="en-US" dirty="0" smtClean="0">
                <a:sym typeface="Wingdings" pitchFamily="2" charset="2"/>
              </a:rPr>
              <a:t>]</a:t>
            </a:r>
            <a:endParaRPr lang="sk-SK" dirty="0" smtClean="0">
              <a:sym typeface="Wingdings" pitchFamily="2" charset="2"/>
            </a:endParaRPr>
          </a:p>
          <a:p>
            <a:pPr lvl="1"/>
            <a:r>
              <a:rPr lang="sk-SK" dirty="0" smtClean="0">
                <a:sym typeface="Wingdings" pitchFamily="2" charset="2"/>
              </a:rPr>
              <a:t>Personalizácia</a:t>
            </a:r>
            <a:r>
              <a:rPr lang="en-US" dirty="0" smtClean="0">
                <a:sym typeface="Wingdings" pitchFamily="2" charset="2"/>
              </a:rPr>
              <a:t>	[</a:t>
            </a:r>
            <a:r>
              <a:rPr lang="sk-SK" dirty="0" smtClean="0">
                <a:sym typeface="Wingdings" pitchFamily="2" charset="2"/>
              </a:rPr>
              <a:t>edukačné systémy, </a:t>
            </a:r>
            <a:r>
              <a:rPr lang="en-US" dirty="0" smtClean="0">
                <a:sym typeface="Wingdings" pitchFamily="2" charset="2"/>
              </a:rPr>
              <a:t>Flip]</a:t>
            </a:r>
            <a:endParaRPr lang="sk-SK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sk-SK" dirty="0" smtClean="0">
                <a:sym typeface="Wingdings" pitchFamily="2" charset="2"/>
              </a:rPr>
              <a:t>Rozšírenie funkcionality prehliadača</a:t>
            </a:r>
          </a:p>
          <a:p>
            <a:pPr lvl="1"/>
            <a:r>
              <a:rPr lang="sk-SK" dirty="0" smtClean="0">
                <a:sym typeface="Wingdings" pitchFamily="2" charset="2"/>
              </a:rPr>
              <a:t>Vyhľadávanie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sk-SK" dirty="0" smtClean="0">
                <a:sym typeface="Wingdings" pitchFamily="2" charset="2"/>
              </a:rPr>
              <a:t>Navigáciu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sk-SK" dirty="0" smtClean="0">
                <a:sym typeface="Wingdings" pitchFamily="2" charset="2"/>
              </a:rPr>
              <a:t>Vizualizáciu</a:t>
            </a:r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Všadeprítomné fazety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 smtClean="0"/>
              <a:t>Internetové obchody (</a:t>
            </a:r>
            <a:r>
              <a:rPr lang="sk-SK" dirty="0" err="1" smtClean="0"/>
              <a:t>Agem</a:t>
            </a:r>
            <a:r>
              <a:rPr lang="sk-SK" dirty="0" smtClean="0"/>
              <a:t>, </a:t>
            </a:r>
            <a:r>
              <a:rPr lang="sk-SK" dirty="0" err="1" smtClean="0"/>
              <a:t>NewEgg</a:t>
            </a:r>
            <a:r>
              <a:rPr lang="sk-SK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Knižnice</a:t>
            </a:r>
            <a:r>
              <a:rPr lang="en-US" dirty="0" smtClean="0"/>
              <a:t>/</a:t>
            </a:r>
            <a:r>
              <a:rPr lang="en-US" dirty="0" err="1" smtClean="0"/>
              <a:t>indexy</a:t>
            </a:r>
            <a:r>
              <a:rPr lang="en-US" dirty="0" smtClean="0"/>
              <a:t> </a:t>
            </a:r>
            <a:r>
              <a:rPr lang="sk-SK" dirty="0" smtClean="0"/>
              <a:t>(DBLP, </a:t>
            </a:r>
            <a:r>
              <a:rPr lang="sk-SK" dirty="0" err="1" smtClean="0"/>
              <a:t>gopubmed.org</a:t>
            </a:r>
            <a:r>
              <a:rPr lang="sk-SK" dirty="0" smtClean="0"/>
              <a:t>)</a:t>
            </a:r>
            <a:endParaRPr lang="sk-SK" dirty="0" smtClean="0"/>
          </a:p>
          <a:p>
            <a:pPr>
              <a:lnSpc>
                <a:spcPct val="150000"/>
              </a:lnSpc>
            </a:pPr>
            <a:r>
              <a:rPr lang="sk-SK" dirty="0" smtClean="0"/>
              <a:t>Ľubovoľná stránka s klasifikáciou</a:t>
            </a:r>
            <a:r>
              <a:rPr lang="en-US" dirty="0" smtClean="0"/>
              <a:t>/</a:t>
            </a:r>
            <a:r>
              <a:rPr lang="en-US" dirty="0" err="1" smtClean="0"/>
              <a:t>taxon</a:t>
            </a:r>
            <a:r>
              <a:rPr lang="sk-SK" dirty="0" err="1" smtClean="0"/>
              <a:t>ómiou</a:t>
            </a:r>
            <a:endParaRPr lang="sk-SK" dirty="0" smtClean="0"/>
          </a:p>
          <a:p>
            <a:pPr>
              <a:lnSpc>
                <a:spcPct val="150000"/>
              </a:lnSpc>
            </a:pPr>
            <a:r>
              <a:rPr lang="sk-SK" dirty="0" smtClean="0"/>
              <a:t>Ľubovoľné sídlo s hierarchickou organizáciou</a:t>
            </a:r>
            <a:endParaRPr lang="sk-SK" dirty="0" smtClean="0"/>
          </a:p>
          <a:p>
            <a:pPr>
              <a:lnSpc>
                <a:spcPct val="150000"/>
              </a:lnSpc>
            </a:pPr>
            <a:r>
              <a:rPr lang="sk-SK" dirty="0" smtClean="0"/>
              <a:t>Stránky s multimédiami (metadátami)</a:t>
            </a:r>
          </a:p>
          <a:p>
            <a:pPr lvl="1">
              <a:lnSpc>
                <a:spcPct val="150000"/>
              </a:lnSpc>
            </a:pPr>
            <a:r>
              <a:rPr lang="sk-SK" dirty="0" smtClean="0"/>
              <a:t>Fotoalbumy, video, audio (</a:t>
            </a:r>
            <a:r>
              <a:rPr lang="sk-SK" dirty="0" err="1" smtClean="0"/>
              <a:t>Flickr</a:t>
            </a:r>
            <a:r>
              <a:rPr lang="sk-SK" dirty="0" smtClean="0"/>
              <a:t>, </a:t>
            </a:r>
            <a:r>
              <a:rPr lang="sk-SK" dirty="0" err="1" smtClean="0"/>
              <a:t>Advanced</a:t>
            </a:r>
            <a:r>
              <a:rPr lang="sk-SK" dirty="0" smtClean="0"/>
              <a:t> </a:t>
            </a:r>
            <a:r>
              <a:rPr lang="sk-SK" dirty="0" err="1" smtClean="0"/>
              <a:t>Search</a:t>
            </a:r>
            <a:r>
              <a:rPr lang="sk-SK" dirty="0" smtClean="0"/>
              <a:t>) 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trike="dblStrike" dirty="0" smtClean="0"/>
              <a:t>WI + IR + HCI</a:t>
            </a:r>
            <a:r>
              <a:rPr lang="sk-SK" dirty="0" smtClean="0"/>
              <a:t> </a:t>
            </a:r>
            <a:r>
              <a:rPr lang="en-US" dirty="0" smtClean="0">
                <a:sym typeface="Wingdings" pitchFamily="2" charset="2"/>
              </a:rPr>
              <a:t> WIRSS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WIRSS: Nestačí</a:t>
            </a:r>
          </a:p>
          <a:p>
            <a:pPr lvl="1"/>
            <a:r>
              <a:rPr lang="sk-SK" dirty="0" smtClean="0"/>
              <a:t>Strojové vyhľadávanie informácií</a:t>
            </a:r>
          </a:p>
          <a:p>
            <a:pPr lvl="1"/>
            <a:r>
              <a:rPr lang="sk-SK" dirty="0" smtClean="0"/>
              <a:t>Vyšperkované používateľské rozhranie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Potrebujeme podporiť</a:t>
            </a:r>
          </a:p>
          <a:p>
            <a:pPr lvl="1"/>
            <a:r>
              <a:rPr lang="sk-SK" dirty="0" smtClean="0"/>
              <a:t>Rozhodovanie používateľa</a:t>
            </a:r>
          </a:p>
          <a:p>
            <a:pPr lvl="1"/>
            <a:r>
              <a:rPr lang="sk-SK" dirty="0" smtClean="0"/>
              <a:t>Efektívnu prácu s informáciami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know why personalization is so important?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b="1" dirty="0" smtClean="0"/>
              <a:t>Because it makes people feel they are important :)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Náročná tvorba dopytov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None/>
            </a:pPr>
            <a:r>
              <a:rPr lang="sk-SK" b="1" dirty="0" smtClean="0">
                <a:sym typeface="Wingdings" pitchFamily="2" charset="2"/>
              </a:rPr>
              <a:t>	</a:t>
            </a:r>
            <a:r>
              <a:rPr lang="en-US" b="1" dirty="0" smtClean="0">
                <a:sym typeface="Wingdings" pitchFamily="2" charset="2"/>
              </a:rPr>
              <a:t>	 </a:t>
            </a:r>
            <a:r>
              <a:rPr lang="sk-SK" b="1" dirty="0" smtClean="0">
                <a:sym typeface="Wingdings" pitchFamily="2" charset="2"/>
              </a:rPr>
              <a:t>Vizuálna tvorba dopytov</a:t>
            </a:r>
            <a:endParaRPr lang="en-US" b="1" dirty="0" smtClean="0"/>
          </a:p>
          <a:p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Preťaženie informáciami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None/>
            </a:pPr>
            <a:r>
              <a:rPr lang="en-US" b="1" dirty="0" smtClean="0">
                <a:sym typeface="Wingdings" pitchFamily="2" charset="2"/>
              </a:rPr>
              <a:t>		 </a:t>
            </a:r>
            <a:r>
              <a:rPr lang="sk-SK" b="1" dirty="0" smtClean="0"/>
              <a:t>Personalizované odporúčanie</a:t>
            </a:r>
            <a:endParaRPr lang="en-US" b="1" dirty="0" smtClean="0"/>
          </a:p>
          <a:p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Obmedzené možnosti prehliadania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None/>
            </a:pPr>
            <a:r>
              <a:rPr lang="en-US" b="1" dirty="0" smtClean="0">
                <a:sym typeface="Wingdings" pitchFamily="2" charset="2"/>
              </a:rPr>
              <a:t>		 </a:t>
            </a:r>
            <a:r>
              <a:rPr lang="sk-SK" b="1" dirty="0" err="1" smtClean="0">
                <a:sym typeface="Wingdings" pitchFamily="2" charset="2"/>
              </a:rPr>
              <a:t>Viacprístupové</a:t>
            </a:r>
            <a:r>
              <a:rPr lang="sk-SK" b="1" dirty="0" smtClean="0">
                <a:sym typeface="Wingdings" pitchFamily="2" charset="2"/>
              </a:rPr>
              <a:t> interaktívne </a:t>
            </a:r>
            <a:r>
              <a:rPr lang="sk-SK" b="1" dirty="0" smtClean="0">
                <a:sym typeface="Wingdings" pitchFamily="2" charset="2"/>
              </a:rPr>
              <a:t>prehliadanie</a:t>
            </a:r>
            <a:endParaRPr lang="en-US" b="1" dirty="0" smtClean="0"/>
          </a:p>
          <a:p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Zložitá vizualizácia informácií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None/>
            </a:pPr>
            <a:r>
              <a:rPr lang="en-US" b="1" dirty="0" smtClean="0">
                <a:sym typeface="Wingdings" pitchFamily="2" charset="2"/>
              </a:rPr>
              <a:t>		 </a:t>
            </a:r>
            <a:r>
              <a:rPr lang="sk-SK" b="1" dirty="0" smtClean="0"/>
              <a:t>Adaptívne generovanie pohľadov</a:t>
            </a:r>
            <a:endParaRPr lang="en-US" b="1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 smtClean="0"/>
              <a:t>&gt;&gt;&gt; </a:t>
            </a:r>
            <a:r>
              <a:rPr lang="sk-SK" dirty="0" smtClean="0"/>
              <a:t>Prehliadač novej generácie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Webový prehliadač </a:t>
            </a:r>
            <a:r>
              <a:rPr lang="sk-SK" dirty="0" smtClean="0"/>
              <a:t>X+1 generácie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Koncovo-používateľské funkcie v prehliadači</a:t>
            </a:r>
            <a:endParaRPr lang="en-US" b="1" dirty="0" smtClean="0"/>
          </a:p>
          <a:p>
            <a:pPr lvl="1"/>
            <a:r>
              <a:rPr lang="sk-SK" dirty="0" smtClean="0"/>
              <a:t>Vizualizácia, rozmiestnenie, šabl</a:t>
            </a:r>
            <a:r>
              <a:rPr lang="sk-SK" dirty="0" smtClean="0"/>
              <a:t>óny</a:t>
            </a:r>
            <a:endParaRPr lang="en-US" dirty="0" smtClean="0"/>
          </a:p>
          <a:p>
            <a:pPr lvl="1"/>
            <a:r>
              <a:rPr lang="sk-SK" dirty="0" smtClean="0"/>
              <a:t>Personalizácia a modelovanie používateľa</a:t>
            </a:r>
            <a:endParaRPr lang="en-US" dirty="0" smtClean="0"/>
          </a:p>
          <a:p>
            <a:pPr lvl="1"/>
            <a:r>
              <a:rPr lang="sk-SK" dirty="0" smtClean="0"/>
              <a:t>Správa identít a používateľských profilov</a:t>
            </a:r>
            <a:endParaRPr lang="en-US" dirty="0" smtClean="0"/>
          </a:p>
          <a:p>
            <a:r>
              <a:rPr lang="sk-SK" b="1" dirty="0" smtClean="0"/>
              <a:t>Koncovo-používateľské </a:t>
            </a:r>
            <a:r>
              <a:rPr lang="sk-SK" b="1" dirty="0" smtClean="0"/>
              <a:t>dáta </a:t>
            </a:r>
            <a:r>
              <a:rPr lang="sk-SK" b="1" dirty="0" smtClean="0"/>
              <a:t>v prehliadači</a:t>
            </a:r>
            <a:endParaRPr lang="en-US" b="1" dirty="0" smtClean="0"/>
          </a:p>
          <a:p>
            <a:pPr lvl="1"/>
            <a:r>
              <a:rPr lang="sk-SK" dirty="0" smtClean="0"/>
              <a:t>Osobné údaje</a:t>
            </a:r>
            <a:r>
              <a:rPr lang="en-US" dirty="0" smtClean="0"/>
              <a:t>/</a:t>
            </a:r>
            <a:r>
              <a:rPr lang="sk-SK" dirty="0" smtClean="0"/>
              <a:t>profily používateľa</a:t>
            </a:r>
            <a:endParaRPr lang="en-US" dirty="0" smtClean="0"/>
          </a:p>
          <a:p>
            <a:pPr lvl="1"/>
            <a:r>
              <a:rPr lang="sk-SK" dirty="0" smtClean="0"/>
              <a:t>Záznamy akcií používateľa</a:t>
            </a:r>
            <a:endParaRPr lang="en-US" dirty="0" smtClean="0"/>
          </a:p>
          <a:p>
            <a:pPr lvl="1"/>
            <a:r>
              <a:rPr lang="sk-SK" dirty="0" smtClean="0"/>
              <a:t>Odvodené modely používateľa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Webový </a:t>
            </a:r>
            <a:r>
              <a:rPr lang="sk-SK" dirty="0" smtClean="0"/>
              <a:t>prehliadač X+1 </a:t>
            </a:r>
            <a:r>
              <a:rPr lang="sk-SK" dirty="0" smtClean="0"/>
              <a:t>generácie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Fazety a personalizácia ako integrálna súčasť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sk-SK" dirty="0" smtClean="0"/>
              <a:t>F</a:t>
            </a:r>
            <a:r>
              <a:rPr lang="en-US" dirty="0" err="1" smtClean="0"/>
              <a:t>ront</a:t>
            </a:r>
            <a:r>
              <a:rPr lang="en-US" dirty="0" smtClean="0"/>
              <a:t>-end</a:t>
            </a:r>
            <a:r>
              <a:rPr lang="sk-SK" dirty="0" smtClean="0"/>
              <a:t> pre viacero vyhľadávačov</a:t>
            </a:r>
            <a:r>
              <a:rPr lang="en-US" dirty="0" smtClean="0"/>
              <a:t>/DB</a:t>
            </a:r>
            <a:endParaRPr lang="en-US" dirty="0" smtClean="0"/>
          </a:p>
          <a:p>
            <a:pPr lvl="1"/>
            <a:r>
              <a:rPr lang="sk-SK" dirty="0" smtClean="0"/>
              <a:t>Dopytovanie, indexovanie a preliezanie realizujú služby tretích strán</a:t>
            </a:r>
            <a:r>
              <a:rPr lang="en-US" dirty="0" smtClean="0"/>
              <a:t> (</a:t>
            </a:r>
            <a:r>
              <a:rPr lang="en-US" dirty="0" smtClean="0"/>
              <a:t>Google, </a:t>
            </a:r>
            <a:r>
              <a:rPr lang="en-US" dirty="0" err="1" smtClean="0"/>
              <a:t>Sindice</a:t>
            </a:r>
            <a:r>
              <a:rPr lang="en-US" dirty="0" smtClean="0"/>
              <a:t>, </a:t>
            </a:r>
            <a:r>
              <a:rPr lang="en-US" dirty="0" err="1" smtClean="0"/>
              <a:t>DBPedia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Integrovaná podpora pre</a:t>
            </a:r>
            <a:endParaRPr lang="en-US" dirty="0" smtClean="0"/>
          </a:p>
          <a:p>
            <a:pPr lvl="1"/>
            <a:r>
              <a:rPr lang="sk-SK" dirty="0" smtClean="0"/>
              <a:t>Vyhľadávanie</a:t>
            </a:r>
            <a:r>
              <a:rPr lang="en-US" dirty="0" smtClean="0"/>
              <a:t> (</a:t>
            </a:r>
            <a:r>
              <a:rPr lang="sk-SK" dirty="0" smtClean="0"/>
              <a:t>tvorba a zmena dopytov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sk-SK" dirty="0" smtClean="0"/>
              <a:t>Navigáciu (vedenie a anotácia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sk-SK" dirty="0" smtClean="0"/>
              <a:t>Prieskumné vyhľadávanie</a:t>
            </a:r>
            <a:r>
              <a:rPr lang="en-US" dirty="0" smtClean="0"/>
              <a:t> (</a:t>
            </a:r>
            <a:r>
              <a:rPr lang="sk-SK" dirty="0" smtClean="0"/>
              <a:t>prispôsobenie obsahu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6560</TotalTime>
  <Words>355</Words>
  <Application>Microsoft Office PowerPoint</Application>
  <PresentationFormat>On-screen Show (4:3)</PresentationFormat>
  <Paragraphs>86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CorelDRAW</vt:lpstr>
      <vt:lpstr>Slide 1</vt:lpstr>
      <vt:lpstr>Perspektíva koncového používateľa</vt:lpstr>
      <vt:lpstr>Súčasné smery vývoja</vt:lpstr>
      <vt:lpstr>Čo s tým?</vt:lpstr>
      <vt:lpstr>Všadeprítomné fazety </vt:lpstr>
      <vt:lpstr>WI + IR + HCI  WIRSS</vt:lpstr>
      <vt:lpstr>&gt;&gt;&gt; Prehliadač novej generácie</vt:lpstr>
      <vt:lpstr>Webový prehliadač X+1 generácie1</vt:lpstr>
      <vt:lpstr>Webový prehliadač X+1 generácie2</vt:lpstr>
      <vt:lpstr>Využitie existujúceho obsahu</vt:lpstr>
      <vt:lpstr>Front-end k vyhľadávačom</vt:lpstr>
      <vt:lpstr>Personalizované fazety</vt:lpstr>
      <vt:lpstr>Kolaboratívna tvorba obsahu</vt:lpstr>
      <vt:lpstr>Inkrementálne prehliadanie grafu</vt:lpstr>
      <vt:lpstr>Špecializované prehliadače obsahu</vt:lpstr>
      <vt:lpstr>Zhrnutie</vt:lpstr>
      <vt:lpstr>Čo by ste mohli poskytnúť vy...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Relationships, OntoZur, 5.12.2008</dc:title>
  <dc:creator>joe</dc:creator>
  <cp:lastModifiedBy>Michal Tvarožek</cp:lastModifiedBy>
  <cp:revision>828</cp:revision>
  <dcterms:created xsi:type="dcterms:W3CDTF">2008-07-21T19:37:53Z</dcterms:created>
  <dcterms:modified xsi:type="dcterms:W3CDTF">2009-10-14T06:24:49Z</dcterms:modified>
</cp:coreProperties>
</file>