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7" r:id="rId3"/>
    <p:sldId id="287" r:id="rId4"/>
    <p:sldId id="303" r:id="rId5"/>
    <p:sldId id="302" r:id="rId6"/>
    <p:sldId id="299" r:id="rId7"/>
    <p:sldId id="304" r:id="rId8"/>
    <p:sldId id="305" r:id="rId9"/>
    <p:sldId id="306" r:id="rId10"/>
    <p:sldId id="311" r:id="rId11"/>
    <p:sldId id="313" r:id="rId12"/>
    <p:sldId id="309" r:id="rId13"/>
    <p:sldId id="318" r:id="rId14"/>
    <p:sldId id="319" r:id="rId15"/>
    <p:sldId id="310" r:id="rId16"/>
    <p:sldId id="312" r:id="rId17"/>
    <p:sldId id="314" r:id="rId18"/>
    <p:sldId id="315" r:id="rId19"/>
    <p:sldId id="316" r:id="rId20"/>
    <p:sldId id="317" r:id="rId21"/>
    <p:sldId id="308" r:id="rId22"/>
    <p:sldId id="29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0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B1B23-E9D9-4A68-90FD-9BFC2B6F5AA7}" type="datetimeFigureOut">
              <a:rPr lang="en-US" smtClean="0"/>
              <a:pPr/>
              <a:t>10/8/2008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8ED56-10C7-4129-BCEC-032E5BBDD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4E05A-7B3E-48A4-BBE3-ED62662FB752}" type="datetimeFigureOut">
              <a:rPr lang="en-US" smtClean="0"/>
              <a:pPr/>
              <a:t>10/8/2008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85E96-E6A0-432D-8C3D-D2836939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8. 10. 2008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kumimoji="0" lang="en-US" smtClean="0"/>
              <a:t>Pozor ontológia! - Ako tvoriť, spracúvať a zobrazovať ontológie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8. 10. 2008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Pozor ontológia! - Ako tvoriť, spracúvať a zobrazovať ontológie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8. 10. 2008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Pozor ontológia! - Ako tvoriť, spracúvať a zobrazovať ontológie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43834" y="6356350"/>
            <a:ext cx="1046014" cy="365760"/>
          </a:xfrm>
        </p:spPr>
        <p:txBody>
          <a:bodyPr/>
          <a:lstStyle/>
          <a:p>
            <a:pPr algn="r" eaLnBrk="1" latinLnBrk="0" hangingPunct="1"/>
            <a:r>
              <a:rPr lang="en-US" smtClean="0"/>
              <a:t>8. 10. 2008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57290" y="6356350"/>
            <a:ext cx="6072230" cy="3657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Pozor ontológia! - Ako tvoriť, spracúvať a zobrazovať ontológie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BBB5E19-F10A-4C2F-BF6F-11C513378A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smtClean="0"/>
              <a:t>8. 10. 2008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kumimoji="0" lang="en-US" smtClean="0"/>
              <a:t>Pozor ontológia! - Ako tvoriť, spracúvať a zobrazovať ontológie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8. 10. 2008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Pozor ontológia! - Ako tvoriť, spracúvať a zobrazovať ontológie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8. 10. 2008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Pozor ontológia! - Ako tvoriť, spracúvať a zobrazovať ontológie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8. 10. 2008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Pozor ontológia! - Ako tvoriť, spracúvať a zobrazovať ontológie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BBB5E19-F10A-4C2F-BF6F-11C513378A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8. 10. 2008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Pozor ontológia! - Ako tvoriť, spracúvať a zobrazovať ontológie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8. 10. 2008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Pozor ontológia! - Ako tvoriť, spracúvať a zobrazovať ontológie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BBB5E19-F10A-4C2F-BF6F-11C513378A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8. 10. 2008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Pozor ontológia! - Ako tvoriť, spracúvať a zobrazovať ontológie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500958" y="6356350"/>
            <a:ext cx="118889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r>
              <a:rPr lang="en-US" smtClean="0"/>
              <a:t>8. 10. 2008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357290" y="6356350"/>
            <a:ext cx="5929354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ctr"/>
            <a:r>
              <a:rPr lang="en-US" smtClean="0"/>
              <a:t>Pozor ontológia! - Ako tvoriť, spracúvať a zobrazovať ontológie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53032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BBB5E19-F10A-4C2F-BF6F-11C513378A2E}" type="slidenum">
              <a:rPr lang="en-US" smtClean="0"/>
              <a:pPr/>
              <a:t>‹#›</a:t>
            </a:fld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rdf-schema/" TargetMode="External"/><Relationship Id="rId2" Type="http://schemas.openxmlformats.org/officeDocument/2006/relationships/hyperlink" Target="http://www.w3.org/TR/rdf-prim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-ode.org/resources/tutorials/ProtegeOWLTutorial.pdf" TargetMode="External"/><Relationship Id="rId5" Type="http://schemas.openxmlformats.org/officeDocument/2006/relationships/hyperlink" Target="http://protege.stanford.edu/" TargetMode="External"/><Relationship Id="rId4" Type="http://schemas.openxmlformats.org/officeDocument/2006/relationships/hyperlink" Target="http://www.w3.org/TR/2004/REC-owl-ref-2004021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3643314"/>
            <a:ext cx="7072362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400" dirty="0" smtClean="0"/>
              <a:t>Pozor ontológia!</a:t>
            </a:r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Ako tvoriť, spracúvať a zobrazovať ontológie</a:t>
            </a:r>
            <a:endParaRPr lang="sk-SK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1662" y="5214950"/>
            <a:ext cx="6400800" cy="50006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Michal </a:t>
            </a:r>
            <a:r>
              <a:rPr lang="sk-SK" sz="2000" dirty="0" smtClean="0"/>
              <a:t>Tvarožek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14480" y="6143644"/>
            <a:ext cx="6400800" cy="50959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tvarozek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{ at } 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iit.stuba.sk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D207,5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28662" y="714356"/>
          <a:ext cx="1008063" cy="785812"/>
        </p:xfrm>
        <a:graphic>
          <a:graphicData uri="http://schemas.openxmlformats.org/presentationml/2006/ole">
            <p:oleObj spid="_x0000_s1026" name="CorelDRAW" r:id="rId3" imgW="3627360" imgH="2826360" progId="CorelDraw.Graphic.11">
              <p:embed/>
            </p:oleObj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357554" y="857232"/>
            <a:ext cx="2428892" cy="2093872"/>
            <a:chOff x="3286116" y="857232"/>
            <a:chExt cx="2428892" cy="2093872"/>
          </a:xfrm>
        </p:grpSpPr>
        <p:sp>
          <p:nvSpPr>
            <p:cNvPr id="7" name="Isosceles Triangle 6"/>
            <p:cNvSpPr/>
            <p:nvPr/>
          </p:nvSpPr>
          <p:spPr>
            <a:xfrm>
              <a:off x="3286116" y="857232"/>
              <a:ext cx="2428892" cy="2093872"/>
            </a:xfrm>
            <a:prstGeom prst="triangl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 contourW="63500">
              <a:contourClr>
                <a:srgbClr val="FF0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OWL&gt;</a:t>
              </a:r>
              <a:endParaRPr lang="en-US" dirty="0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3786182" y="2000240"/>
              <a:ext cx="1428760" cy="71438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anchor="t" anchorCtr="0">
              <a:normAutofit fontScale="9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OWL</a:t>
              </a:r>
              <a:endParaRPr kumimoji="0" lang="sk-SK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O čom to bude...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8. 10. 2008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Pozor ontológia! - Ako tvoriť, spracúvať a zobrazovať ontológie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Teoretická časť</a:t>
            </a:r>
          </a:p>
          <a:p>
            <a:pPr lvl="1"/>
            <a:r>
              <a:rPr lang="sk-SK" sz="2800" dirty="0" smtClean="0"/>
              <a:t>Čo je ontológia a k čomu je dobrá</a:t>
            </a:r>
          </a:p>
          <a:p>
            <a:pPr lvl="1"/>
            <a:r>
              <a:rPr lang="sk-SK" sz="2800" dirty="0" smtClean="0"/>
              <a:t>Čo možno zapísať ontológiou</a:t>
            </a:r>
          </a:p>
          <a:p>
            <a:pPr lvl="1"/>
            <a:r>
              <a:rPr lang="sk-SK" sz="2800" dirty="0" smtClean="0"/>
              <a:t>Ako navrhovať ontológiu</a:t>
            </a:r>
          </a:p>
          <a:p>
            <a:r>
              <a:rPr lang="sk-SK" sz="3200" dirty="0" smtClean="0"/>
              <a:t>Praktická časť</a:t>
            </a:r>
          </a:p>
          <a:p>
            <a:pPr lvl="1"/>
            <a:r>
              <a:rPr lang="sk-SK" sz="2800" dirty="0" smtClean="0"/>
              <a:t>Aké nástroje použiť na prácu s ontológiou</a:t>
            </a:r>
          </a:p>
          <a:p>
            <a:pPr lvl="1"/>
            <a:r>
              <a:rPr lang="sk-SK" sz="2800" dirty="0" smtClean="0"/>
              <a:t>Kde/ako možno nejaké nájsť</a:t>
            </a:r>
          </a:p>
          <a:p>
            <a:pPr lvl="1"/>
            <a:r>
              <a:rPr lang="sk-SK" sz="2800" dirty="0" smtClean="0"/>
              <a:t>Kde/ako ukladať ontológie</a:t>
            </a:r>
          </a:p>
          <a:p>
            <a:pPr lvl="1"/>
            <a:r>
              <a:rPr lang="sk-SK" sz="2800" dirty="0" smtClean="0"/>
              <a:t>Ako ontológie </a:t>
            </a:r>
            <a:r>
              <a:rPr lang="sk-SK" sz="2400" dirty="0" smtClean="0"/>
              <a:t>použiť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Kde možno nájsť ontológie?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8. 10. 2008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Pozor ontológia! - Ako tvoriť, spracúvať a zobrazovať ontológie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V ontologickom úložisku</a:t>
            </a:r>
          </a:p>
          <a:p>
            <a:pPr lvl="1"/>
            <a:r>
              <a:rPr lang="sk-SK" dirty="0" smtClean="0"/>
              <a:t>Dostupné cez API alebo SPARQL </a:t>
            </a:r>
            <a:r>
              <a:rPr lang="sk-SK" dirty="0" err="1" smtClean="0"/>
              <a:t>endpoint</a:t>
            </a:r>
            <a:endParaRPr lang="sk-SK" dirty="0" smtClean="0"/>
          </a:p>
          <a:p>
            <a:r>
              <a:rPr lang="sk-SK" dirty="0" smtClean="0"/>
              <a:t>Voľne dostupné ako súbor na webe</a:t>
            </a:r>
          </a:p>
          <a:p>
            <a:r>
              <a:rPr lang="sk-SK" dirty="0" smtClean="0"/>
              <a:t>Pripojené k nejakej webovej stránke</a:t>
            </a:r>
          </a:p>
          <a:p>
            <a:pPr lvl="1"/>
            <a:r>
              <a:rPr lang="sk-SK" dirty="0" smtClean="0"/>
              <a:t>Cez elementy </a:t>
            </a:r>
            <a:r>
              <a:rPr lang="sk-SK" i="1" dirty="0" err="1" smtClean="0"/>
              <a:t>meta</a:t>
            </a:r>
            <a:r>
              <a:rPr lang="sk-SK" dirty="0" smtClean="0"/>
              <a:t> alebo </a:t>
            </a:r>
            <a:r>
              <a:rPr lang="sk-SK" i="1" dirty="0" err="1" smtClean="0"/>
              <a:t>link</a:t>
            </a:r>
            <a:r>
              <a:rPr lang="sk-SK" dirty="0" smtClean="0"/>
              <a:t> v hlavičke HTML</a:t>
            </a:r>
          </a:p>
          <a:p>
            <a:r>
              <a:rPr lang="sk-SK" dirty="0" smtClean="0"/>
              <a:t>Prepojené dáta (</a:t>
            </a:r>
            <a:r>
              <a:rPr lang="sk-SK" dirty="0" err="1" smtClean="0"/>
              <a:t>Linked</a:t>
            </a:r>
            <a:r>
              <a:rPr lang="sk-SK" dirty="0" smtClean="0"/>
              <a:t> </a:t>
            </a:r>
            <a:r>
              <a:rPr lang="sk-SK" dirty="0" err="1" smtClean="0"/>
              <a:t>Data</a:t>
            </a:r>
            <a:r>
              <a:rPr lang="sk-SK" dirty="0" smtClean="0"/>
              <a:t>)</a:t>
            </a:r>
          </a:p>
          <a:p>
            <a:pPr lvl="1"/>
            <a:r>
              <a:rPr lang="sk-SK" dirty="0" smtClean="0"/>
              <a:t>Distribuované uloženie (fragmentov) ontológií</a:t>
            </a:r>
          </a:p>
          <a:p>
            <a:pPr lvl="1"/>
            <a:r>
              <a:rPr lang="sk-SK" dirty="0" smtClean="0"/>
              <a:t>Prístup pomocou </a:t>
            </a:r>
            <a:r>
              <a:rPr lang="sk-SK" dirty="0" err="1" smtClean="0"/>
              <a:t>dereferencovania</a:t>
            </a:r>
            <a:r>
              <a:rPr lang="sk-SK" dirty="0" smtClean="0"/>
              <a:t> URI</a:t>
            </a:r>
          </a:p>
          <a:p>
            <a:r>
              <a:rPr lang="sk-SK" dirty="0" smtClean="0"/>
              <a:t>Zoznam (funkčných?) SPARQL </a:t>
            </a:r>
            <a:r>
              <a:rPr lang="sk-SK" dirty="0" err="1" smtClean="0"/>
              <a:t>endpointov</a:t>
            </a:r>
            <a:r>
              <a:rPr lang="sk-SK" dirty="0" smtClean="0"/>
              <a:t>:</a:t>
            </a:r>
            <a:br>
              <a:rPr lang="sk-SK" dirty="0" smtClean="0"/>
            </a:br>
            <a:r>
              <a:rPr lang="sk-SK" dirty="0" smtClean="0"/>
              <a:t>http://</a:t>
            </a:r>
            <a:r>
              <a:rPr lang="sk-SK" dirty="0" smtClean="0"/>
              <a:t>esw.w3.org/topic/SparqlEndpoints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Editory ontológií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8. 10. 2008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Pozor ontológia! - Ako tvoriť, spracúvať a zobrazovať ontológie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Vhodné </a:t>
            </a:r>
            <a:r>
              <a:rPr lang="sk-SK" dirty="0" smtClean="0"/>
              <a:t>na</a:t>
            </a:r>
          </a:p>
          <a:p>
            <a:pPr lvl="1"/>
            <a:r>
              <a:rPr lang="sk-SK" dirty="0" smtClean="0"/>
              <a:t>Prvotnú tvorbu štruktúry ontológie</a:t>
            </a:r>
          </a:p>
          <a:p>
            <a:pPr lvl="1"/>
            <a:r>
              <a:rPr lang="sk-SK" dirty="0" smtClean="0"/>
              <a:t>Ladenie štruktúry ontológie</a:t>
            </a:r>
          </a:p>
          <a:p>
            <a:pPr lvl="1"/>
            <a:r>
              <a:rPr lang="sk-SK" dirty="0" smtClean="0"/>
              <a:t>Experimentálne vkladanie malého množstva </a:t>
            </a:r>
            <a:r>
              <a:rPr lang="sk-SK" dirty="0" smtClean="0"/>
              <a:t>dát/inštancií</a:t>
            </a:r>
            <a:endParaRPr lang="sk-SK" dirty="0" smtClean="0"/>
          </a:p>
          <a:p>
            <a:r>
              <a:rPr lang="sk-SK" dirty="0" err="1" smtClean="0"/>
              <a:t>Prot</a:t>
            </a:r>
            <a:r>
              <a:rPr lang="en-US" dirty="0" err="1" smtClean="0"/>
              <a:t>égé</a:t>
            </a:r>
            <a:r>
              <a:rPr lang="sk-SK" dirty="0" smtClean="0"/>
              <a:t> </a:t>
            </a:r>
            <a:r>
              <a:rPr lang="en-US" dirty="0" smtClean="0"/>
              <a:t>[protege.stanford.edu],</a:t>
            </a:r>
            <a:r>
              <a:rPr lang="sk-SK" dirty="0" smtClean="0"/>
              <a:t> </a:t>
            </a:r>
            <a:r>
              <a:rPr lang="sk-SK" dirty="0" err="1" smtClean="0"/>
              <a:t>open</a:t>
            </a:r>
            <a:r>
              <a:rPr lang="sk-SK" dirty="0" smtClean="0"/>
              <a:t> </a:t>
            </a:r>
            <a:r>
              <a:rPr lang="sk-SK" dirty="0" err="1" smtClean="0"/>
              <a:t>source</a:t>
            </a:r>
            <a:r>
              <a:rPr lang="sk-SK" dirty="0" smtClean="0"/>
              <a:t>, v Jave</a:t>
            </a:r>
          </a:p>
          <a:p>
            <a:pPr lvl="1"/>
            <a:r>
              <a:rPr lang="sk-SK" dirty="0" smtClean="0"/>
              <a:t>Grafický editor s podporou </a:t>
            </a:r>
            <a:r>
              <a:rPr lang="sk-SK" dirty="0" smtClean="0"/>
              <a:t>zásuvných </a:t>
            </a:r>
            <a:r>
              <a:rPr lang="sk-SK" dirty="0" smtClean="0"/>
              <a:t>modulov</a:t>
            </a:r>
            <a:br>
              <a:rPr lang="sk-SK" dirty="0" smtClean="0"/>
            </a:br>
            <a:r>
              <a:rPr lang="sk-SK" dirty="0" smtClean="0"/>
              <a:t>(vizualizácia, odvodzovanie, štatistika)</a:t>
            </a:r>
            <a:endParaRPr lang="sk-SK" dirty="0" smtClean="0"/>
          </a:p>
          <a:p>
            <a:pPr lvl="1"/>
            <a:r>
              <a:rPr lang="sk-SK" dirty="0" smtClean="0"/>
              <a:t>Práca s viacerými formátmi dát</a:t>
            </a:r>
          </a:p>
          <a:p>
            <a:r>
              <a:rPr lang="en-US" dirty="0" err="1" smtClean="0"/>
              <a:t>TopBraid</a:t>
            </a:r>
            <a:r>
              <a:rPr lang="en-US" dirty="0" smtClean="0"/>
              <a:t> </a:t>
            </a:r>
            <a:r>
              <a:rPr lang="en-US" dirty="0" smtClean="0"/>
              <a:t>Composer </a:t>
            </a:r>
            <a:r>
              <a:rPr lang="en-US" sz="2400" dirty="0" smtClean="0"/>
              <a:t>[topquadrant.com/</a:t>
            </a:r>
            <a:r>
              <a:rPr lang="en-US" sz="2400" dirty="0" err="1" smtClean="0"/>
              <a:t>topbraid</a:t>
            </a:r>
            <a:r>
              <a:rPr lang="en-US" sz="2400" dirty="0" smtClean="0"/>
              <a:t>/composer]</a:t>
            </a:r>
          </a:p>
          <a:p>
            <a:pPr lvl="1"/>
            <a:r>
              <a:rPr lang="sk-SK" dirty="0" smtClean="0"/>
              <a:t>Komerčné riešenie (</a:t>
            </a:r>
            <a:r>
              <a:rPr lang="en-US" dirty="0" smtClean="0"/>
              <a:t>$</a:t>
            </a:r>
            <a:r>
              <a:rPr lang="sk-SK" dirty="0" smtClean="0"/>
              <a:t>1650-</a:t>
            </a:r>
            <a:r>
              <a:rPr lang="en-US" dirty="0" smtClean="0"/>
              <a:t>$</a:t>
            </a:r>
            <a:r>
              <a:rPr lang="sk-SK" dirty="0" smtClean="0"/>
              <a:t>3000</a:t>
            </a:r>
            <a:r>
              <a:rPr lang="en-US" dirty="0" smtClean="0"/>
              <a:t>/</a:t>
            </a:r>
            <a:r>
              <a:rPr lang="en-US" dirty="0" err="1" smtClean="0"/>
              <a:t>licenciu</a:t>
            </a:r>
            <a:r>
              <a:rPr lang="sk-SK" dirty="0" smtClean="0"/>
              <a:t>)</a:t>
            </a:r>
          </a:p>
          <a:p>
            <a:pPr lvl="1"/>
            <a:r>
              <a:rPr lang="sk-SK" dirty="0" smtClean="0"/>
              <a:t>Grafický editor s množstvom funkcií, dopytovaním, odvodzovaním, vizualizáciou, generovaním dokumentácie, 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8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/>
          </a:bodyPr>
          <a:lstStyle/>
          <a:p>
            <a:pPr eaLnBrk="1" hangingPunct="1"/>
            <a:r>
              <a:rPr lang="sk-SK" sz="4000" dirty="0" smtClean="0"/>
              <a:t>Takto vyzerá </a:t>
            </a:r>
            <a:r>
              <a:rPr lang="sk-SK" sz="4000" dirty="0" err="1" smtClean="0"/>
              <a:t>Protégé</a:t>
            </a:r>
            <a:r>
              <a:rPr lang="sk-SK" sz="4000" dirty="0" smtClean="0"/>
              <a:t>...</a:t>
            </a:r>
            <a:endParaRPr lang="sk-SK" sz="4000" dirty="0" smtClean="0"/>
          </a:p>
        </p:txBody>
      </p:sp>
      <p:pic>
        <p:nvPicPr>
          <p:cNvPr id="20483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" y="1041766"/>
            <a:ext cx="4381500" cy="5294740"/>
          </a:xfrm>
          <a:noFill/>
        </p:spPr>
      </p:pic>
      <p:pic>
        <p:nvPicPr>
          <p:cNvPr id="2048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39343" y="1071547"/>
            <a:ext cx="4303045" cy="5210192"/>
          </a:xfr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8. 10. 2008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13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Pozor ontológia! - Ako tvoriť, spracúvať a zobrazovať ontológie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/>
          </a:bodyPr>
          <a:lstStyle/>
          <a:p>
            <a:r>
              <a:rPr lang="sk-SK" sz="4000" dirty="0" smtClean="0"/>
              <a:t>Takto vyzerá </a:t>
            </a:r>
            <a:r>
              <a:rPr lang="sk-SK" sz="4000" dirty="0" err="1" smtClean="0"/>
              <a:t>Protégé</a:t>
            </a:r>
            <a:r>
              <a:rPr lang="sk-SK" sz="4000" dirty="0" smtClean="0"/>
              <a:t>...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9" y="1083982"/>
            <a:ext cx="4286250" cy="5177118"/>
          </a:xfrm>
          <a:noFill/>
        </p:spPr>
      </p:pic>
      <p:pic>
        <p:nvPicPr>
          <p:cNvPr id="2150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7488" y="1069495"/>
            <a:ext cx="4283074" cy="5191605"/>
          </a:xfr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8. 10. 2008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14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Pozor ontológia! - Ako tvoriť, spracúvať a zobrazovať ontológie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Ontologické úložiská (databázy)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8. 10. 2008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Pozor ontológia! - Ako tvoriť, spracúvať a zobrazovať ontológie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err="1" smtClean="0"/>
              <a:t>Sesame</a:t>
            </a:r>
            <a:r>
              <a:rPr lang="sk-SK" dirty="0" smtClean="0"/>
              <a:t> </a:t>
            </a:r>
            <a:r>
              <a:rPr lang="en-US" dirty="0" smtClean="0"/>
              <a:t>[</a:t>
            </a:r>
            <a:r>
              <a:rPr lang="sk-SK" dirty="0" err="1" smtClean="0"/>
              <a:t>openrdf.org</a:t>
            </a:r>
            <a:r>
              <a:rPr lang="en-US" dirty="0" smtClean="0"/>
              <a:t>]</a:t>
            </a:r>
            <a:r>
              <a:rPr lang="sk-SK" dirty="0" smtClean="0"/>
              <a:t>, </a:t>
            </a:r>
            <a:r>
              <a:rPr lang="sk-SK" dirty="0" err="1" smtClean="0"/>
              <a:t>open</a:t>
            </a:r>
            <a:r>
              <a:rPr lang="sk-SK" dirty="0" smtClean="0"/>
              <a:t> </a:t>
            </a:r>
            <a:r>
              <a:rPr lang="sk-SK" dirty="0" err="1" smtClean="0"/>
              <a:t>source</a:t>
            </a:r>
            <a:r>
              <a:rPr lang="sk-SK" dirty="0" smtClean="0"/>
              <a:t> v Jave</a:t>
            </a:r>
          </a:p>
          <a:p>
            <a:pPr lvl="1"/>
            <a:r>
              <a:rPr lang="sk-SK" dirty="0" smtClean="0"/>
              <a:t>1.2.x – dostupné cez </a:t>
            </a:r>
            <a:r>
              <a:rPr lang="sk-SK" dirty="0" err="1" smtClean="0"/>
              <a:t>Java</a:t>
            </a:r>
            <a:r>
              <a:rPr lang="sk-SK" dirty="0" smtClean="0"/>
              <a:t> API, </a:t>
            </a:r>
            <a:r>
              <a:rPr lang="sk-SK" dirty="0" err="1" smtClean="0"/>
              <a:t>SeRQL</a:t>
            </a:r>
            <a:r>
              <a:rPr lang="sk-SK" dirty="0" smtClean="0"/>
              <a:t>, ...</a:t>
            </a:r>
          </a:p>
          <a:p>
            <a:pPr lvl="1"/>
            <a:r>
              <a:rPr lang="sk-SK" dirty="0" smtClean="0"/>
              <a:t>2.x – dostupné cez </a:t>
            </a:r>
            <a:r>
              <a:rPr lang="sk-SK" dirty="0" err="1" smtClean="0"/>
              <a:t>Java</a:t>
            </a:r>
            <a:r>
              <a:rPr lang="sk-SK" dirty="0" smtClean="0"/>
              <a:t> API, SPARQL (</a:t>
            </a:r>
            <a:r>
              <a:rPr lang="sk-SK" dirty="0" err="1" smtClean="0"/>
              <a:t>endpoint</a:t>
            </a:r>
            <a:r>
              <a:rPr lang="sk-SK" dirty="0" smtClean="0"/>
              <a:t>), </a:t>
            </a:r>
            <a:r>
              <a:rPr lang="sk-SK" dirty="0" err="1" smtClean="0"/>
              <a:t>SeRQL</a:t>
            </a:r>
            <a:endParaRPr lang="sk-SK" dirty="0" smtClean="0"/>
          </a:p>
          <a:p>
            <a:pPr lvl="1"/>
            <a:r>
              <a:rPr lang="sk-SK" dirty="0" smtClean="0"/>
              <a:t>Podpora RDF, RDFS odvodzovania, možno načítať aj OWL</a:t>
            </a:r>
          </a:p>
          <a:p>
            <a:r>
              <a:rPr lang="sk-SK" dirty="0" err="1" smtClean="0"/>
              <a:t>OWLim</a:t>
            </a:r>
            <a:r>
              <a:rPr lang="sk-SK" dirty="0" smtClean="0"/>
              <a:t> </a:t>
            </a:r>
            <a:r>
              <a:rPr lang="en-US" dirty="0" smtClean="0"/>
              <a:t>[www.ontotext.com/owlim/index.html], v </a:t>
            </a:r>
            <a:r>
              <a:rPr lang="en-US" dirty="0" err="1" smtClean="0"/>
              <a:t>Jave</a:t>
            </a:r>
            <a:endParaRPr lang="sk-SK" dirty="0" smtClean="0"/>
          </a:p>
          <a:p>
            <a:pPr lvl="1"/>
            <a:r>
              <a:rPr lang="sk-SK" dirty="0" err="1" smtClean="0"/>
              <a:t>Plugin</a:t>
            </a:r>
            <a:r>
              <a:rPr lang="sk-SK" dirty="0" smtClean="0"/>
              <a:t> do </a:t>
            </a:r>
            <a:r>
              <a:rPr lang="sk-SK" dirty="0" err="1" smtClean="0"/>
              <a:t>Sesame</a:t>
            </a:r>
            <a:r>
              <a:rPr lang="sk-SK" dirty="0" smtClean="0"/>
              <a:t> 1.2.x</a:t>
            </a:r>
            <a:endParaRPr lang="en-US" dirty="0" smtClean="0"/>
          </a:p>
          <a:p>
            <a:pPr lvl="1"/>
            <a:r>
              <a:rPr lang="en-US" dirty="0" err="1" smtClean="0"/>
              <a:t>Podpora</a:t>
            </a:r>
            <a:r>
              <a:rPr lang="en-US" dirty="0" smtClean="0"/>
              <a:t> OWL a </a:t>
            </a:r>
            <a:r>
              <a:rPr lang="sk-SK" dirty="0" smtClean="0"/>
              <a:t>ľahkého odvodzovania nad OWL</a:t>
            </a:r>
          </a:p>
          <a:p>
            <a:r>
              <a:rPr lang="sk-SK" dirty="0" smtClean="0"/>
              <a:t>Jena </a:t>
            </a:r>
            <a:r>
              <a:rPr lang="en-US" dirty="0" smtClean="0"/>
              <a:t>[jena.sourceforge.net]</a:t>
            </a:r>
            <a:r>
              <a:rPr lang="sk-SK" dirty="0" smtClean="0"/>
              <a:t>, </a:t>
            </a:r>
            <a:r>
              <a:rPr lang="sk-SK" dirty="0" err="1" smtClean="0"/>
              <a:t>open</a:t>
            </a:r>
            <a:r>
              <a:rPr lang="sk-SK" dirty="0" smtClean="0"/>
              <a:t> </a:t>
            </a:r>
            <a:r>
              <a:rPr lang="sk-SK" dirty="0" err="1" smtClean="0"/>
              <a:t>source</a:t>
            </a:r>
            <a:r>
              <a:rPr lang="sk-SK" dirty="0" smtClean="0"/>
              <a:t> v Jave</a:t>
            </a:r>
            <a:endParaRPr lang="en-US" dirty="0" smtClean="0"/>
          </a:p>
          <a:p>
            <a:pPr lvl="1"/>
            <a:r>
              <a:rPr lang="en-US" dirty="0" err="1" smtClean="0"/>
              <a:t>Dostupn</a:t>
            </a:r>
            <a:r>
              <a:rPr lang="sk-SK" dirty="0" smtClean="0"/>
              <a:t>é cez </a:t>
            </a:r>
            <a:r>
              <a:rPr lang="sk-SK" dirty="0" err="1" smtClean="0"/>
              <a:t>Java</a:t>
            </a:r>
            <a:r>
              <a:rPr lang="sk-SK" dirty="0" smtClean="0"/>
              <a:t> API a ako SPARQL </a:t>
            </a:r>
            <a:r>
              <a:rPr lang="sk-SK" dirty="0" err="1" smtClean="0"/>
              <a:t>endpoint</a:t>
            </a:r>
            <a:endParaRPr lang="en-US" dirty="0" smtClean="0"/>
          </a:p>
          <a:p>
            <a:pPr lvl="1"/>
            <a:r>
              <a:rPr lang="en-US" dirty="0" err="1" smtClean="0"/>
              <a:t>Podpora</a:t>
            </a:r>
            <a:r>
              <a:rPr lang="en-US" dirty="0" smtClean="0"/>
              <a:t> RDF, RDFS, OWL</a:t>
            </a:r>
            <a:r>
              <a:rPr lang="sk-SK" dirty="0" smtClean="0"/>
              <a:t>, </a:t>
            </a:r>
            <a:r>
              <a:rPr lang="sk-SK" dirty="0" err="1" smtClean="0"/>
              <a:t>pravidlového</a:t>
            </a:r>
            <a:r>
              <a:rPr lang="sk-SK" dirty="0" smtClean="0"/>
              <a:t> odvodzovania</a:t>
            </a:r>
          </a:p>
          <a:p>
            <a:pPr lvl="1"/>
            <a:r>
              <a:rPr lang="sk-SK" dirty="0" smtClean="0"/>
              <a:t>Tuším podporuje aj zapojenie </a:t>
            </a:r>
            <a:r>
              <a:rPr lang="sk-SK" dirty="0" err="1" smtClean="0"/>
              <a:t>odvodzovačov</a:t>
            </a:r>
            <a:r>
              <a:rPr lang="sk-SK" dirty="0" smtClean="0"/>
              <a:t> tretích strán</a:t>
            </a:r>
            <a:endParaRPr lang="en-US" dirty="0" smtClean="0"/>
          </a:p>
          <a:p>
            <a:pPr lvl="1"/>
            <a:endParaRPr lang="sk-SK" dirty="0" smtClean="0"/>
          </a:p>
          <a:p>
            <a:endParaRPr lang="sk-SK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Knižnice a </a:t>
            </a:r>
            <a:r>
              <a:rPr lang="sk-SK" sz="4000" dirty="0" smtClean="0"/>
              <a:t>ď</a:t>
            </a:r>
            <a:r>
              <a:rPr lang="sk-SK" sz="4000" dirty="0" smtClean="0"/>
              <a:t>alšie nástroje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8. 10. 2008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Pozor</a:t>
            </a:r>
            <a:r>
              <a:rPr lang="en-US" dirty="0" smtClean="0"/>
              <a:t> </a:t>
            </a:r>
            <a:r>
              <a:rPr lang="en-US" dirty="0" err="1" smtClean="0"/>
              <a:t>ontológia</a:t>
            </a:r>
            <a:r>
              <a:rPr lang="en-US" dirty="0" smtClean="0"/>
              <a:t>! -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tvoriť</a:t>
            </a:r>
            <a:r>
              <a:rPr lang="en-US" dirty="0" smtClean="0"/>
              <a:t>, </a:t>
            </a:r>
            <a:r>
              <a:rPr lang="en-US" dirty="0" err="1" smtClean="0"/>
              <a:t>spracúvať</a:t>
            </a:r>
            <a:r>
              <a:rPr lang="en-US" dirty="0" smtClean="0"/>
              <a:t> a </a:t>
            </a:r>
            <a:r>
              <a:rPr lang="en-US" dirty="0" err="1" smtClean="0"/>
              <a:t>zobrazovať</a:t>
            </a:r>
            <a:r>
              <a:rPr lang="en-US" dirty="0" smtClean="0"/>
              <a:t> </a:t>
            </a:r>
            <a:r>
              <a:rPr lang="en-US" dirty="0" err="1" smtClean="0"/>
              <a:t>ontológie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sk-SK" dirty="0" err="1" smtClean="0"/>
              <a:t>SemWeb</a:t>
            </a:r>
            <a:r>
              <a:rPr lang="sk-SK" dirty="0" smtClean="0"/>
              <a:t> knižnica </a:t>
            </a:r>
            <a:r>
              <a:rPr lang="en-US" dirty="0" smtClean="0"/>
              <a:t>[razor.occams.info/code/</a:t>
            </a:r>
            <a:r>
              <a:rPr lang="en-US" dirty="0" err="1" smtClean="0"/>
              <a:t>semweb</a:t>
            </a:r>
            <a:r>
              <a:rPr lang="en-US" dirty="0" smtClean="0"/>
              <a:t>]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.NET/C# </a:t>
            </a:r>
            <a:r>
              <a:rPr lang="sk-SK" dirty="0" smtClean="0"/>
              <a:t>na prístup/dopytovanie cez SPARQL </a:t>
            </a:r>
            <a:r>
              <a:rPr lang="sk-SK" dirty="0" err="1" smtClean="0"/>
              <a:t>endpoint</a:t>
            </a:r>
            <a:endParaRPr lang="sk-SK" dirty="0" smtClean="0"/>
          </a:p>
          <a:p>
            <a:pPr>
              <a:lnSpc>
                <a:spcPct val="150000"/>
              </a:lnSpc>
            </a:pPr>
            <a:r>
              <a:rPr lang="sk-SK" dirty="0" err="1" smtClean="0"/>
              <a:t>DotSesame</a:t>
            </a:r>
            <a:r>
              <a:rPr lang="sk-SK" dirty="0" smtClean="0"/>
              <a:t> knižnica </a:t>
            </a:r>
            <a:r>
              <a:rPr lang="en-US" sz="2400" dirty="0" smtClean="0"/>
              <a:t>[sourceforge.net/projects/</a:t>
            </a:r>
            <a:r>
              <a:rPr lang="en-US" sz="2400" dirty="0" err="1" smtClean="0"/>
              <a:t>dotsesame</a:t>
            </a:r>
            <a:r>
              <a:rPr lang="en-US" sz="2400" dirty="0" smtClean="0"/>
              <a:t>]</a:t>
            </a:r>
            <a:endParaRPr lang="sk-SK" sz="2400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.NET/C# port</a:t>
            </a:r>
            <a:r>
              <a:rPr lang="sk-SK" dirty="0" smtClean="0"/>
              <a:t> </a:t>
            </a:r>
            <a:r>
              <a:rPr lang="sk-SK" dirty="0" smtClean="0"/>
              <a:t>knižnice </a:t>
            </a:r>
            <a:r>
              <a:rPr lang="sk-SK" dirty="0" err="1" smtClean="0"/>
              <a:t>Sesame</a:t>
            </a:r>
            <a:r>
              <a:rPr lang="sk-SK" dirty="0" smtClean="0"/>
              <a:t> (cez IKVM)</a:t>
            </a:r>
          </a:p>
          <a:p>
            <a:pPr>
              <a:lnSpc>
                <a:spcPct val="150000"/>
              </a:lnSpc>
            </a:pPr>
            <a:r>
              <a:rPr lang="sk-SK" dirty="0" err="1" smtClean="0"/>
              <a:t>Semantic</a:t>
            </a:r>
            <a:r>
              <a:rPr lang="sk-SK" dirty="0" smtClean="0"/>
              <a:t> Web </a:t>
            </a:r>
            <a:r>
              <a:rPr lang="sk-SK" dirty="0" err="1" smtClean="0"/>
              <a:t>Client</a:t>
            </a:r>
            <a:r>
              <a:rPr lang="sk-SK" dirty="0" smtClean="0"/>
              <a:t> </a:t>
            </a:r>
            <a:r>
              <a:rPr lang="sk-SK" dirty="0" err="1" smtClean="0"/>
              <a:t>Library</a:t>
            </a:r>
            <a:r>
              <a:rPr lang="sk-SK" dirty="0" smtClean="0"/>
              <a:t> </a:t>
            </a:r>
            <a:r>
              <a:rPr lang="en-US" sz="1400" dirty="0" smtClean="0"/>
              <a:t>[www4.wiwiss.fu-berlin.de/bizer/ng4j/semwebclient]</a:t>
            </a:r>
            <a:endParaRPr lang="sk-SK" sz="1400" dirty="0" smtClean="0"/>
          </a:p>
          <a:p>
            <a:pPr marL="548640" lvl="2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2300" dirty="0" smtClean="0"/>
              <a:t>Java</a:t>
            </a:r>
            <a:r>
              <a:rPr lang="sk-SK" sz="2300" dirty="0" smtClean="0"/>
              <a:t> knižnica nad Jenou pre prístup k </a:t>
            </a:r>
            <a:r>
              <a:rPr lang="sk-SK" sz="2300" dirty="0" err="1" smtClean="0"/>
              <a:t>Linked</a:t>
            </a:r>
            <a:r>
              <a:rPr lang="sk-SK" sz="2300" dirty="0" smtClean="0"/>
              <a:t> </a:t>
            </a:r>
            <a:r>
              <a:rPr lang="sk-SK" sz="2300" dirty="0" err="1" smtClean="0"/>
              <a:t>Data</a:t>
            </a:r>
            <a:endParaRPr lang="sk-SK" sz="2300" dirty="0" smtClean="0"/>
          </a:p>
          <a:p>
            <a:pPr marL="274320" lvl="1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sk-SK" sz="2600" dirty="0" smtClean="0"/>
              <a:t>OWL API </a:t>
            </a:r>
            <a:r>
              <a:rPr lang="en-US" sz="2600" dirty="0" smtClean="0"/>
              <a:t>[owlapi.sourceforge.net]</a:t>
            </a:r>
            <a:endParaRPr lang="sk-SK" sz="2600" dirty="0" smtClean="0"/>
          </a:p>
          <a:p>
            <a:pPr marL="548640" lvl="2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sk-SK" dirty="0" err="1" smtClean="0"/>
              <a:t>Java</a:t>
            </a:r>
            <a:r>
              <a:rPr lang="sk-SK" dirty="0" smtClean="0"/>
              <a:t> knižnica na RDF</a:t>
            </a:r>
            <a:r>
              <a:rPr lang="en-US" dirty="0" smtClean="0"/>
              <a:t>/RDFS a OWL, </a:t>
            </a:r>
            <a:r>
              <a:rPr lang="sk-SK" dirty="0" smtClean="0"/>
              <a:t>prepojenie na </a:t>
            </a:r>
            <a:r>
              <a:rPr lang="sk-SK" dirty="0" err="1" smtClean="0"/>
              <a:t>odvodzovače</a:t>
            </a:r>
            <a:r>
              <a:rPr lang="sk-SK" dirty="0" smtClean="0"/>
              <a:t> </a:t>
            </a:r>
            <a:r>
              <a:rPr lang="en-US" dirty="0" smtClean="0"/>
              <a:t>Pellet/</a:t>
            </a:r>
            <a:r>
              <a:rPr lang="en-US" dirty="0" err="1" smtClean="0"/>
              <a:t>FaCT</a:t>
            </a:r>
            <a:r>
              <a:rPr lang="en-US" dirty="0" smtClean="0"/>
              <a:t>++</a:t>
            </a:r>
            <a:endParaRPr lang="sk-SK" dirty="0" smtClean="0"/>
          </a:p>
          <a:p>
            <a:pPr>
              <a:lnSpc>
                <a:spcPct val="150000"/>
              </a:lnSpc>
            </a:pPr>
            <a:r>
              <a:rPr lang="sk-SK" dirty="0" err="1" smtClean="0"/>
              <a:t>Odvodzovače</a:t>
            </a:r>
            <a:endParaRPr lang="sk-SK" dirty="0" smtClean="0"/>
          </a:p>
          <a:p>
            <a:pPr lvl="1">
              <a:lnSpc>
                <a:spcPct val="150000"/>
              </a:lnSpc>
            </a:pPr>
            <a:r>
              <a:rPr lang="sk-SK" dirty="0" err="1" smtClean="0"/>
              <a:t>Pellet</a:t>
            </a:r>
            <a:r>
              <a:rPr lang="sk-SK" dirty="0" smtClean="0"/>
              <a:t>, </a:t>
            </a:r>
            <a:r>
              <a:rPr lang="sk-SK" dirty="0" err="1" smtClean="0"/>
              <a:t>FaCT</a:t>
            </a:r>
            <a:r>
              <a:rPr lang="sk-SK" dirty="0" smtClean="0"/>
              <a:t>++, </a:t>
            </a:r>
            <a:r>
              <a:rPr lang="sk-SK" dirty="0" err="1" smtClean="0"/>
              <a:t>RacerPro</a:t>
            </a:r>
            <a:r>
              <a:rPr lang="sk-SK" dirty="0" smtClean="0"/>
              <a:t>, </a:t>
            </a:r>
            <a:r>
              <a:rPr lang="sk-SK" dirty="0" err="1" smtClean="0"/>
              <a:t>OWLim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Prehliadanie a vizualizácia ontológií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8. 10. 2008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Pozor ontológia! - Ako tvoriť, spracúvať a zobrazovať ontológie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dirty="0" smtClean="0"/>
              <a:t>Otvorená oblasť, málo všeobecne použiteľných riešení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Editor </a:t>
            </a:r>
            <a:r>
              <a:rPr lang="sk-SK" dirty="0" err="1" smtClean="0"/>
              <a:t>Protégé</a:t>
            </a:r>
            <a:r>
              <a:rPr lang="sk-SK" dirty="0" smtClean="0"/>
              <a:t> (značné obmedzenia)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Spar QI </a:t>
            </a:r>
            <a:r>
              <a:rPr lang="sk-SK" dirty="0" err="1" smtClean="0"/>
              <a:t>query</a:t>
            </a:r>
            <a:r>
              <a:rPr lang="sk-SK" dirty="0" smtClean="0"/>
              <a:t> </a:t>
            </a:r>
            <a:r>
              <a:rPr lang="sk-SK" dirty="0" err="1" smtClean="0"/>
              <a:t>builder</a:t>
            </a:r>
            <a:r>
              <a:rPr lang="sk-SK" dirty="0" smtClean="0"/>
              <a:t>/</a:t>
            </a:r>
            <a:r>
              <a:rPr lang="sk-SK" dirty="0" err="1" smtClean="0"/>
              <a:t>viewer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en-US" sz="2000" dirty="0" smtClean="0"/>
              <a:t>[ccgi.arutherford.plus.com/website/flex/</a:t>
            </a:r>
            <a:r>
              <a:rPr lang="en-US" sz="2000" dirty="0" err="1" smtClean="0"/>
              <a:t>dbPedia</a:t>
            </a:r>
            <a:r>
              <a:rPr lang="en-US" sz="2000" dirty="0" smtClean="0"/>
              <a:t>/</a:t>
            </a:r>
            <a:r>
              <a:rPr lang="en-US" sz="2000" dirty="0" err="1" smtClean="0"/>
              <a:t>sparqlQueryViewer</a:t>
            </a:r>
            <a:r>
              <a:rPr lang="en-US" sz="2000" dirty="0" smtClean="0"/>
              <a:t>/#]</a:t>
            </a:r>
          </a:p>
          <a:p>
            <a:pPr lvl="1">
              <a:lnSpc>
                <a:spcPct val="150000"/>
              </a:lnSpc>
            </a:pPr>
            <a:r>
              <a:rPr lang="en-US" sz="2200" dirty="0" err="1" smtClean="0"/>
              <a:t>Dopytovanie</a:t>
            </a:r>
            <a:r>
              <a:rPr lang="en-US" sz="2200" dirty="0" smtClean="0"/>
              <a:t> </a:t>
            </a:r>
            <a:r>
              <a:rPr lang="en-US" sz="2200" dirty="0" err="1" smtClean="0"/>
              <a:t>nad</a:t>
            </a:r>
            <a:r>
              <a:rPr lang="en-US" sz="2200" dirty="0" smtClean="0"/>
              <a:t> SPARQL </a:t>
            </a:r>
            <a:r>
              <a:rPr lang="en-US" sz="2200" dirty="0" err="1" smtClean="0"/>
              <a:t>endpointom</a:t>
            </a:r>
            <a:endParaRPr lang="en-US" sz="2200" dirty="0" smtClean="0"/>
          </a:p>
          <a:p>
            <a:pPr>
              <a:lnSpc>
                <a:spcPct val="150000"/>
              </a:lnSpc>
            </a:pPr>
            <a:r>
              <a:rPr lang="sk-SK" dirty="0" err="1" smtClean="0"/>
              <a:t>Fazetové</a:t>
            </a:r>
            <a:r>
              <a:rPr lang="sk-SK" dirty="0" smtClean="0"/>
              <a:t> prehliadače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err="1" smtClean="0"/>
              <a:t>BrowseRDF</a:t>
            </a:r>
            <a:r>
              <a:rPr lang="en-US" dirty="0" smtClean="0"/>
              <a:t>, </a:t>
            </a:r>
            <a:r>
              <a:rPr lang="en-US" dirty="0" err="1" smtClean="0"/>
              <a:t>OntoViews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err="1" smtClean="0"/>
              <a:t>Factic</a:t>
            </a:r>
            <a:r>
              <a:rPr lang="en-US" dirty="0" smtClean="0"/>
              <a:t> v1, v2, v3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Spar QI </a:t>
            </a:r>
            <a:r>
              <a:rPr lang="sk-SK" sz="4000" dirty="0" err="1" smtClean="0"/>
              <a:t>query</a:t>
            </a:r>
            <a:r>
              <a:rPr lang="sk-SK" sz="4000" dirty="0" smtClean="0"/>
              <a:t> </a:t>
            </a:r>
            <a:r>
              <a:rPr lang="sk-SK" sz="4000" dirty="0" err="1" smtClean="0"/>
              <a:t>builder</a:t>
            </a:r>
            <a:r>
              <a:rPr lang="sk-SK" sz="4000" dirty="0" smtClean="0"/>
              <a:t>/</a:t>
            </a:r>
            <a:r>
              <a:rPr lang="sk-SK" sz="4000" dirty="0" err="1" smtClean="0"/>
              <a:t>viewer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8. 10. 2008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Pozor ontológia! - Ako tvoriť, spracúvať a zobrazovať ontológie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664" y="1214422"/>
            <a:ext cx="844067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err="1" smtClean="0"/>
              <a:t>Fazetový</a:t>
            </a:r>
            <a:r>
              <a:rPr lang="sk-SK" sz="4000" dirty="0" smtClean="0"/>
              <a:t> prehliadač </a:t>
            </a:r>
            <a:r>
              <a:rPr lang="sk-SK" sz="4000" dirty="0" err="1" smtClean="0"/>
              <a:t>Factic</a:t>
            </a:r>
            <a:r>
              <a:rPr lang="sk-SK" sz="4000" dirty="0" smtClean="0"/>
              <a:t> v</a:t>
            </a:r>
            <a:r>
              <a:rPr lang="sk-SK" sz="4000" baseline="30000" dirty="0" smtClean="0"/>
              <a:t>2</a:t>
            </a:r>
            <a:endParaRPr lang="en-US" sz="4000" baseline="30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8. 10. 2008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Pozor ontológia! - Ako tvoriť, spracúvať a zobrazovať ontológie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Content Placeholder 6" descr="factic-gui-images-namefix.png"/>
          <p:cNvPicPr>
            <a:picLocks noChangeAspect="1"/>
          </p:cNvPicPr>
          <p:nvPr/>
        </p:nvPicPr>
        <p:blipFill>
          <a:blip r:embed="rId2"/>
          <a:srcRect b="31820"/>
          <a:stretch>
            <a:fillRect/>
          </a:stretch>
        </p:blipFill>
        <p:spPr bwMode="auto">
          <a:xfrm>
            <a:off x="214282" y="1285860"/>
            <a:ext cx="8715436" cy="487402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O čom to bude...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8. 10. 2008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Pozor ontológia! - Ako tvoriť, spracúvať a zobrazovať ontológie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Teoretická časť</a:t>
            </a:r>
          </a:p>
          <a:p>
            <a:pPr lvl="1"/>
            <a:r>
              <a:rPr lang="sk-SK" sz="2800" dirty="0" smtClean="0"/>
              <a:t>Čo je ontológia a k čomu je dobrá</a:t>
            </a:r>
          </a:p>
          <a:p>
            <a:pPr lvl="1"/>
            <a:r>
              <a:rPr lang="sk-SK" sz="2800" dirty="0" smtClean="0"/>
              <a:t>Čo možno zapísať ontológiou</a:t>
            </a:r>
          </a:p>
          <a:p>
            <a:pPr lvl="1"/>
            <a:r>
              <a:rPr lang="sk-SK" sz="2800" dirty="0" smtClean="0"/>
              <a:t>Ako navrhovať ontológiu</a:t>
            </a:r>
          </a:p>
          <a:p>
            <a:r>
              <a:rPr lang="sk-SK" sz="3200" dirty="0" smtClean="0"/>
              <a:t>Praktická časť</a:t>
            </a:r>
          </a:p>
          <a:p>
            <a:pPr lvl="1"/>
            <a:r>
              <a:rPr lang="sk-SK" sz="2800" dirty="0" smtClean="0"/>
              <a:t>Aké nástroje použiť na prácu s ontológiou</a:t>
            </a:r>
          </a:p>
          <a:p>
            <a:pPr lvl="1"/>
            <a:r>
              <a:rPr lang="sk-SK" sz="2800" dirty="0" smtClean="0"/>
              <a:t>Kde/ako možno nejaké nájsť</a:t>
            </a:r>
          </a:p>
          <a:p>
            <a:pPr lvl="1"/>
            <a:r>
              <a:rPr lang="sk-SK" sz="2800" dirty="0" smtClean="0"/>
              <a:t>Kde/ako ukladať ontológie</a:t>
            </a:r>
          </a:p>
          <a:p>
            <a:pPr lvl="1"/>
            <a:r>
              <a:rPr lang="sk-SK" sz="2800" dirty="0" smtClean="0"/>
              <a:t>Ako ontológie </a:t>
            </a:r>
            <a:r>
              <a:rPr lang="sk-SK" sz="2400" dirty="0" smtClean="0"/>
              <a:t>použiť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err="1" smtClean="0"/>
              <a:t>Fazetový</a:t>
            </a:r>
            <a:r>
              <a:rPr lang="sk-SK" sz="4000" dirty="0" smtClean="0"/>
              <a:t> prehliadač </a:t>
            </a:r>
            <a:r>
              <a:rPr lang="sk-SK" sz="4000" dirty="0" err="1" smtClean="0"/>
              <a:t>Factic</a:t>
            </a:r>
            <a:r>
              <a:rPr lang="sk-SK" sz="4000" dirty="0" smtClean="0"/>
              <a:t> v</a:t>
            </a:r>
            <a:r>
              <a:rPr lang="sk-SK" sz="4000" baseline="30000" dirty="0" smtClean="0"/>
              <a:t>3</a:t>
            </a:r>
            <a:endParaRPr lang="en-US" sz="4000" baseline="30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8. 10. 2008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Pozor ontológia! - Ako tvoriť, spracúvať a zobrazovať ontológie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9" name="Picture 9" descr="F:\Papers\HCIS 2008\Presentation\Factic-large.png"/>
          <p:cNvPicPr>
            <a:picLocks noChangeAspect="1" noChangeArrowheads="1"/>
          </p:cNvPicPr>
          <p:nvPr/>
        </p:nvPicPr>
        <p:blipFill>
          <a:blip r:embed="rId2"/>
          <a:srcRect b="46143"/>
          <a:stretch>
            <a:fillRect/>
          </a:stretch>
        </p:blipFill>
        <p:spPr bwMode="auto">
          <a:xfrm>
            <a:off x="214282" y="1285860"/>
            <a:ext cx="8715436" cy="485778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000" dirty="0" smtClean="0"/>
              <a:t>Ontológia </a:t>
            </a:r>
            <a:r>
              <a:rPr lang="sk-SK" sz="4000" dirty="0" err="1" smtClean="0"/>
              <a:t>vs</a:t>
            </a:r>
            <a:r>
              <a:rPr lang="sk-SK" sz="4000" dirty="0" smtClean="0"/>
              <a:t>. relačná DB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8. 10. 2008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Pozor ontológia! - Ako tvoriť, spracúvať a zobrazovať ontológie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800" dirty="0" smtClean="0"/>
              <a:t>Ontológie umožňujú jednotnú prácu s dátami aj </a:t>
            </a:r>
            <a:r>
              <a:rPr lang="sk-SK" sz="2800" dirty="0" err="1" smtClean="0"/>
              <a:t>metadátami</a:t>
            </a:r>
            <a:r>
              <a:rPr lang="sk-SK" sz="2800" dirty="0" smtClean="0"/>
              <a:t> (štruktúrou)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sk-SK" sz="2800" dirty="0" smtClean="0"/>
              <a:t>Ontológie sú (mali by byť) „</a:t>
            </a:r>
            <a:r>
              <a:rPr lang="sk-SK" sz="2800" dirty="0" err="1" smtClean="0"/>
              <a:t>samoopisné</a:t>
            </a:r>
            <a:r>
              <a:rPr lang="sk-SK" sz="2800" dirty="0" smtClean="0"/>
              <a:t>“ </a:t>
            </a:r>
          </a:p>
          <a:p>
            <a:pPr>
              <a:lnSpc>
                <a:spcPct val="150000"/>
              </a:lnSpc>
            </a:pPr>
            <a:r>
              <a:rPr lang="sk-SK" sz="2800" dirty="0" smtClean="0"/>
              <a:t>„</a:t>
            </a:r>
            <a:r>
              <a:rPr lang="sk-SK" sz="2800" dirty="0" smtClean="0"/>
              <a:t>Natívna“ podpora odvodzovania</a:t>
            </a:r>
          </a:p>
          <a:p>
            <a:pPr>
              <a:lnSpc>
                <a:spcPct val="150000"/>
              </a:lnSpc>
            </a:pPr>
            <a:r>
              <a:rPr lang="sk-SK" sz="2800" dirty="0" smtClean="0"/>
              <a:t>Iné </a:t>
            </a:r>
            <a:r>
              <a:rPr lang="sk-SK" sz="2800" dirty="0" err="1" smtClean="0"/>
              <a:t>dopytovacie</a:t>
            </a:r>
            <a:r>
              <a:rPr lang="sk-SK" sz="2800" dirty="0" smtClean="0"/>
              <a:t> jazyky (SPARQL </a:t>
            </a:r>
            <a:r>
              <a:rPr lang="sk-SK" sz="2800" dirty="0" err="1" smtClean="0"/>
              <a:t>vs</a:t>
            </a:r>
            <a:r>
              <a:rPr lang="sk-SK" sz="2800" dirty="0" smtClean="0"/>
              <a:t>. SQL)</a:t>
            </a:r>
          </a:p>
          <a:p>
            <a:pPr>
              <a:lnSpc>
                <a:spcPct val="150000"/>
              </a:lnSpc>
            </a:pPr>
            <a:r>
              <a:rPr lang="sk-SK" sz="2800" dirty="0" smtClean="0"/>
              <a:t>Horšia </a:t>
            </a:r>
            <a:r>
              <a:rPr lang="sk-SK" sz="2800" dirty="0" err="1" smtClean="0"/>
              <a:t>škálovateľnosť</a:t>
            </a:r>
            <a:r>
              <a:rPr lang="sk-SK" sz="2800" dirty="0" smtClean="0"/>
              <a:t> ontologických úložísk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>
                <a:solidFill>
                  <a:srgbClr val="7B9899"/>
                </a:solidFill>
              </a:rPr>
              <a:t>Odkazy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sk-SK" sz="2400" smtClean="0"/>
              <a:t>RDF: </a:t>
            </a:r>
            <a:r>
              <a:rPr lang="sk-SK" sz="2400" smtClean="0">
                <a:hlinkClick r:id="rId2"/>
              </a:rPr>
              <a:t>http://www.w3.org/TR/rdf-primer/</a:t>
            </a:r>
            <a:endParaRPr lang="sk-SK" sz="2400" smtClean="0"/>
          </a:p>
          <a:p>
            <a:pPr eaLnBrk="1" hangingPunct="1"/>
            <a:r>
              <a:rPr lang="sk-SK" sz="2400" smtClean="0"/>
              <a:t>RDFS: </a:t>
            </a:r>
            <a:r>
              <a:rPr lang="sk-SK" sz="2400" smtClean="0">
                <a:hlinkClick r:id="rId3"/>
              </a:rPr>
              <a:t>http://www.w3.org/TR/rdf-schema/</a:t>
            </a:r>
            <a:endParaRPr lang="sk-SK" sz="2400" smtClean="0"/>
          </a:p>
          <a:p>
            <a:pPr eaLnBrk="1" hangingPunct="1"/>
            <a:r>
              <a:rPr lang="sk-SK" sz="2400" smtClean="0"/>
              <a:t>OWL: </a:t>
            </a:r>
            <a:r>
              <a:rPr lang="sk-SK" sz="2000" smtClean="0">
                <a:hlinkClick r:id="rId4"/>
              </a:rPr>
              <a:t>http://www.w3.org/TR/2004/REC-owl-ref-20040210</a:t>
            </a:r>
            <a:endParaRPr lang="sk-SK" sz="2000" smtClean="0"/>
          </a:p>
          <a:p>
            <a:pPr eaLnBrk="1" hangingPunct="1"/>
            <a:r>
              <a:rPr lang="sk-SK" sz="2400" smtClean="0"/>
              <a:t>Protégé: </a:t>
            </a:r>
            <a:r>
              <a:rPr lang="sk-SK" sz="2400" smtClean="0">
                <a:hlinkClick r:id="rId5"/>
              </a:rPr>
              <a:t>http://protege.stanford.edu</a:t>
            </a:r>
            <a:endParaRPr lang="sk-SK" sz="2400" smtClean="0"/>
          </a:p>
          <a:p>
            <a:pPr eaLnBrk="1" hangingPunct="1"/>
            <a:r>
              <a:rPr lang="sk-SK" sz="2400" smtClean="0"/>
              <a:t>Matthew Horridge et al.: A Practical Guide To Building OWL Ontologies Using The Protégé-OWL Plugin and</a:t>
            </a:r>
            <a:br>
              <a:rPr lang="sk-SK" sz="2400" smtClean="0"/>
            </a:br>
            <a:r>
              <a:rPr lang="sk-SK" sz="2400" smtClean="0"/>
              <a:t>CO-ODE Tools, </a:t>
            </a:r>
            <a:r>
              <a:rPr lang="en-US" sz="2400" smtClean="0"/>
              <a:t>University of Manchester</a:t>
            </a:r>
            <a:r>
              <a:rPr lang="sk-SK" sz="2400" smtClean="0"/>
              <a:t> 2004 </a:t>
            </a:r>
            <a:br>
              <a:rPr lang="sk-SK" sz="2400" smtClean="0"/>
            </a:br>
            <a:r>
              <a:rPr lang="en-US" sz="2000" smtClean="0">
                <a:hlinkClick r:id="rId6"/>
              </a:rPr>
              <a:t>http://www.co-</a:t>
            </a:r>
            <a:r>
              <a:rPr lang="sk-SK" sz="2000" smtClean="0">
                <a:hlinkClick r:id="rId6"/>
              </a:rPr>
              <a:t>o</a:t>
            </a:r>
            <a:r>
              <a:rPr lang="en-US" sz="2000" smtClean="0">
                <a:hlinkClick r:id="rId6"/>
              </a:rPr>
              <a:t>de.org/resources/tutorials/ProtegeOWLTutorial.pdf</a:t>
            </a:r>
            <a:endParaRPr lang="sk-SK" sz="2400" smtClean="0"/>
          </a:p>
          <a:p>
            <a:pPr eaLnBrk="1" hangingPunct="1"/>
            <a:endParaRPr lang="sk-SK" sz="240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8. 10. 2008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Pozor ontológia! - Ako tvoriť, spracúvať a zobrazovať ontológie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>
                <a:solidFill>
                  <a:schemeClr val="tx1"/>
                </a:solidFill>
              </a:rPr>
              <a:t>Čo je ontológia?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8. 10. 2008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Pozor ontológia! - Ako tvoriť, spracúvať a zobrazovať ontológie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sk-SK" dirty="0" smtClean="0"/>
              <a:t>Opis konceptov a vzťahov medzi nimi (v danej doméne)</a:t>
            </a:r>
          </a:p>
          <a:p>
            <a:pPr>
              <a:lnSpc>
                <a:spcPct val="140000"/>
              </a:lnSpc>
            </a:pPr>
            <a:r>
              <a:rPr lang="sk-SK" dirty="0" smtClean="0"/>
              <a:t>Oficiálna definícia:</a:t>
            </a:r>
          </a:p>
          <a:p>
            <a:pPr lvl="1">
              <a:lnSpc>
                <a:spcPct val="140000"/>
              </a:lnSpc>
            </a:pPr>
            <a:r>
              <a:rPr lang="sk-SK" b="1" dirty="0" smtClean="0"/>
              <a:t>Explicitná formálna</a:t>
            </a:r>
            <a:r>
              <a:rPr lang="sk-SK" dirty="0" smtClean="0"/>
              <a:t> špecifikácia </a:t>
            </a:r>
            <a:r>
              <a:rPr lang="sk-SK" b="1" dirty="0" smtClean="0"/>
              <a:t>zdieľanej</a:t>
            </a:r>
            <a:r>
              <a:rPr lang="sk-SK" dirty="0" smtClean="0"/>
              <a:t> konceptualizácie</a:t>
            </a:r>
          </a:p>
          <a:p>
            <a:pPr>
              <a:lnSpc>
                <a:spcPct val="140000"/>
              </a:lnSpc>
            </a:pPr>
            <a:r>
              <a:rPr lang="sk-SK" dirty="0" smtClean="0"/>
              <a:t>Zápis: XML a W3C štandardy a odporúčania</a:t>
            </a:r>
          </a:p>
          <a:p>
            <a:pPr lvl="1">
              <a:lnSpc>
                <a:spcPct val="140000"/>
              </a:lnSpc>
            </a:pPr>
            <a:r>
              <a:rPr lang="sk-SK" dirty="0" smtClean="0"/>
              <a:t>RDF, RDFS, </a:t>
            </a:r>
            <a:r>
              <a:rPr lang="sk-SK" b="1" dirty="0" smtClean="0"/>
              <a:t>OWL</a:t>
            </a:r>
            <a:r>
              <a:rPr lang="sk-SK" dirty="0" smtClean="0"/>
              <a:t> (</a:t>
            </a:r>
            <a:r>
              <a:rPr lang="sk-SK" dirty="0" err="1" smtClean="0"/>
              <a:t>Lite</a:t>
            </a:r>
            <a:r>
              <a:rPr lang="sk-SK" dirty="0" smtClean="0"/>
              <a:t>, </a:t>
            </a:r>
            <a:r>
              <a:rPr lang="sk-SK" b="1" dirty="0" smtClean="0"/>
              <a:t>DL</a:t>
            </a:r>
            <a:r>
              <a:rPr lang="sk-SK" dirty="0" smtClean="0"/>
              <a:t>, </a:t>
            </a:r>
            <a:r>
              <a:rPr lang="sk-SK" dirty="0" err="1" smtClean="0"/>
              <a:t>Full</a:t>
            </a:r>
            <a:r>
              <a:rPr lang="sk-SK" dirty="0" smtClean="0"/>
              <a:t>)</a:t>
            </a:r>
          </a:p>
          <a:p>
            <a:pPr lvl="1">
              <a:lnSpc>
                <a:spcPct val="140000"/>
              </a:lnSpc>
            </a:pPr>
            <a:r>
              <a:rPr lang="sk-SK" dirty="0" smtClean="0"/>
              <a:t>Trojice: SUBJEKT-PREDIKÁT-OBJEKT</a:t>
            </a:r>
          </a:p>
          <a:p>
            <a:pPr lvl="1">
              <a:lnSpc>
                <a:spcPct val="140000"/>
              </a:lnSpc>
            </a:pPr>
            <a:r>
              <a:rPr lang="sk-SK" dirty="0" smtClean="0"/>
              <a:t>Slovník: </a:t>
            </a:r>
            <a:r>
              <a:rPr lang="sk-SK" dirty="0" err="1" smtClean="0"/>
              <a:t>class</a:t>
            </a:r>
            <a:r>
              <a:rPr lang="sk-SK" dirty="0" smtClean="0"/>
              <a:t>, </a:t>
            </a:r>
            <a:r>
              <a:rPr lang="sk-SK" dirty="0" err="1" smtClean="0"/>
              <a:t>instance</a:t>
            </a:r>
            <a:r>
              <a:rPr lang="sk-SK" dirty="0" smtClean="0"/>
              <a:t>, </a:t>
            </a:r>
            <a:r>
              <a:rPr lang="sk-SK" dirty="0" err="1" smtClean="0"/>
              <a:t>property</a:t>
            </a:r>
            <a:r>
              <a:rPr lang="sk-SK" dirty="0" smtClean="0"/>
              <a:t>, </a:t>
            </a:r>
            <a:r>
              <a:rPr lang="sk-SK" dirty="0" err="1" smtClean="0"/>
              <a:t>collections</a:t>
            </a:r>
            <a:r>
              <a:rPr lang="sk-SK" dirty="0" smtClean="0"/>
              <a:t>, </a:t>
            </a:r>
            <a:r>
              <a:rPr lang="sk-SK" dirty="0" err="1" smtClean="0"/>
              <a:t>annotations</a:t>
            </a:r>
            <a:r>
              <a:rPr lang="sk-SK" dirty="0" smtClean="0"/>
              <a:t>, ...</a:t>
            </a:r>
          </a:p>
          <a:p>
            <a:pPr lvl="1">
              <a:lnSpc>
                <a:spcPct val="140000"/>
              </a:lnSpc>
            </a:pPr>
            <a:r>
              <a:rPr lang="sk-SK" dirty="0" smtClean="0"/>
              <a:t>Reštrikcie: musí mať vlastnosť X, </a:t>
            </a:r>
            <a:r>
              <a:rPr lang="sk-SK" dirty="0" err="1" smtClean="0"/>
              <a:t>kardinalita</a:t>
            </a:r>
            <a:r>
              <a:rPr lang="sk-SK" dirty="0" smtClean="0"/>
              <a:t> najviac Y, </a:t>
            </a:r>
            <a:r>
              <a:rPr lang="sk-SK" dirty="0" smtClean="0"/>
              <a:t>...</a:t>
            </a: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>
                <a:solidFill>
                  <a:schemeClr val="tx1"/>
                </a:solidFill>
              </a:rPr>
              <a:t>Prečo „potrebujeme“ ontológie?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8. 10. 2008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Pozor ontológia! - Ako tvoriť, spracúvať a zobrazovať ontológie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sk-SK" sz="2800" dirty="0" smtClean="0"/>
              <a:t>Predstavujú štandardný zápis informácií a znalostí</a:t>
            </a:r>
          </a:p>
          <a:p>
            <a:pPr>
              <a:lnSpc>
                <a:spcPct val="200000"/>
              </a:lnSpc>
            </a:pPr>
            <a:r>
              <a:rPr lang="sk-SK" sz="2800" dirty="0" smtClean="0"/>
              <a:t>Umožňujú strojové spracovanie informácií</a:t>
            </a:r>
          </a:p>
          <a:p>
            <a:pPr>
              <a:lnSpc>
                <a:spcPct val="200000"/>
              </a:lnSpc>
            </a:pPr>
            <a:r>
              <a:rPr lang="sk-SK" sz="2800" dirty="0" smtClean="0"/>
              <a:t>Zlepšujú </a:t>
            </a:r>
            <a:r>
              <a:rPr lang="sk-SK" sz="2800" dirty="0" err="1" smtClean="0"/>
              <a:t>interoperabilitu</a:t>
            </a:r>
            <a:r>
              <a:rPr lang="sk-SK" sz="2800" dirty="0" smtClean="0"/>
              <a:t> aplikácií, dátovú integráciu</a:t>
            </a:r>
          </a:p>
          <a:p>
            <a:pPr>
              <a:lnSpc>
                <a:spcPct val="200000"/>
              </a:lnSpc>
            </a:pPr>
            <a:r>
              <a:rPr lang="sk-SK" sz="2800" dirty="0" smtClean="0"/>
              <a:t>Podporujú </a:t>
            </a:r>
            <a:r>
              <a:rPr lang="sk-SK" sz="2800" dirty="0" err="1" smtClean="0"/>
              <a:t>odvozdovanie</a:t>
            </a:r>
            <a:r>
              <a:rPr lang="sk-SK" sz="2800" dirty="0" smtClean="0"/>
              <a:t> nových informácií/znalostí</a:t>
            </a:r>
          </a:p>
          <a:p>
            <a:pPr>
              <a:lnSpc>
                <a:spcPct val="200000"/>
              </a:lnSpc>
            </a:pPr>
            <a:r>
              <a:rPr lang="sk-SK" sz="2800" dirty="0" smtClean="0"/>
              <a:t>Vyhľadávanie so </a:t>
            </a:r>
            <a:r>
              <a:rPr lang="sk-SK" sz="2800" dirty="0" smtClean="0"/>
              <a:t>sémantikou</a:t>
            </a:r>
            <a:endParaRPr lang="sk-SK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Ontológie opisujú </a:t>
            </a:r>
            <a:r>
              <a:rPr lang="sk-SK" sz="3600" i="1" dirty="0" smtClean="0"/>
              <a:t>zdroje</a:t>
            </a:r>
            <a:r>
              <a:rPr lang="sk-SK" sz="3600" dirty="0" smtClean="0"/>
              <a:t> (</a:t>
            </a:r>
            <a:r>
              <a:rPr lang="sk-SK" sz="3600" dirty="0" err="1" smtClean="0"/>
              <a:t>Resource</a:t>
            </a:r>
            <a:r>
              <a:rPr lang="sk-SK" sz="3600" dirty="0" smtClean="0"/>
              <a:t>)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8. 10. 2008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Pozor ontológia! - Ako tvoriť, spracúvať a zobrazovať ontológie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sz="2800" dirty="0" smtClean="0"/>
              <a:t>Jedinečné „zložité“ objekty (reálneho) sveta</a:t>
            </a:r>
          </a:p>
          <a:p>
            <a:r>
              <a:rPr lang="sk-SK" sz="2800" dirty="0" smtClean="0"/>
              <a:t>Navzájom môžu byť poprepájané vzťahmi </a:t>
            </a:r>
          </a:p>
          <a:p>
            <a:r>
              <a:rPr lang="sk-SK" sz="2800" dirty="0" smtClean="0"/>
              <a:t>Označujeme ich pomocou URI</a:t>
            </a:r>
          </a:p>
          <a:p>
            <a:pPr lvl="1"/>
            <a:r>
              <a:rPr lang="sk-SK" sz="2500" dirty="0" smtClean="0"/>
              <a:t>http://mirai.fiit.stuba.sk/ontologies/image.owl#Person</a:t>
            </a:r>
          </a:p>
          <a:p>
            <a:pPr lvl="1"/>
            <a:r>
              <a:rPr lang="sk-SK" sz="2500" dirty="0" err="1" smtClean="0"/>
              <a:t>Namespace</a:t>
            </a:r>
            <a:r>
              <a:rPr lang="sk-SK" sz="2500" dirty="0" smtClean="0"/>
              <a:t>: </a:t>
            </a:r>
            <a:r>
              <a:rPr lang="sk-SK" sz="2400" dirty="0" smtClean="0"/>
              <a:t>http://mirai.fiit.stuba.sk/ontologies/image.owl</a:t>
            </a:r>
          </a:p>
          <a:p>
            <a:pPr lvl="1"/>
            <a:r>
              <a:rPr lang="sk-SK" sz="2400" dirty="0" err="1" smtClean="0"/>
              <a:t>LocalName</a:t>
            </a:r>
            <a:r>
              <a:rPr lang="en-US" sz="2400" dirty="0" smtClean="0"/>
              <a:t>:  #Person</a:t>
            </a:r>
          </a:p>
          <a:p>
            <a:pPr lvl="1"/>
            <a:r>
              <a:rPr lang="en-US" sz="2400" dirty="0" smtClean="0"/>
              <a:t>S </a:t>
            </a:r>
            <a:r>
              <a:rPr lang="en-US" sz="2400" dirty="0" err="1" smtClean="0"/>
              <a:t>prefixom</a:t>
            </a:r>
            <a:r>
              <a:rPr lang="en-US" sz="2400" dirty="0" smtClean="0"/>
              <a:t>:   i:Person</a:t>
            </a:r>
          </a:p>
          <a:p>
            <a:r>
              <a:rPr lang="sk-SK" dirty="0" err="1" smtClean="0"/>
              <a:t>Literály</a:t>
            </a:r>
            <a:endParaRPr lang="sk-SK" dirty="0" smtClean="0"/>
          </a:p>
          <a:p>
            <a:pPr lvl="1"/>
            <a:r>
              <a:rPr lang="sk-SK" dirty="0" smtClean="0"/>
              <a:t>Jednoduché dáta asociované s konkrétnym zdrojom</a:t>
            </a:r>
          </a:p>
          <a:p>
            <a:pPr lvl="1"/>
            <a:r>
              <a:rPr lang="sk-SK" dirty="0" smtClean="0"/>
              <a:t>Čísla, textové reťazce, dátumy, </a:t>
            </a:r>
            <a:r>
              <a:rPr lang="sk-SK" dirty="0" smtClean="0"/>
              <a:t>...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Čo možno opísať ontológiou?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8. 10. 2008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Pozor ontológia! - Ako tvoriť, spracúvať a zobrazovať ontológie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i="1" dirty="0" smtClean="0"/>
              <a:t>Inštancia</a:t>
            </a:r>
            <a:endParaRPr lang="sk-SK" dirty="0" smtClean="0"/>
          </a:p>
          <a:p>
            <a:pPr lvl="1"/>
            <a:r>
              <a:rPr lang="sk-SK" dirty="0" smtClean="0"/>
              <a:t>Konkrétny objekt (reálneho) sveta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http://abc.com/xyz#</a:t>
            </a:r>
            <a:r>
              <a:rPr lang="sk-SK" dirty="0" smtClean="0"/>
              <a:t>Jožko</a:t>
            </a:r>
            <a:r>
              <a:rPr lang="en-US" dirty="0" smtClean="0"/>
              <a:t>_</a:t>
            </a:r>
            <a:r>
              <a:rPr lang="sk-SK" dirty="0" err="1" smtClean="0"/>
              <a:t>Cibulka</a:t>
            </a:r>
            <a:endParaRPr lang="sk-SK" dirty="0" smtClean="0"/>
          </a:p>
          <a:p>
            <a:pPr lvl="1"/>
            <a:r>
              <a:rPr lang="sk-SK" dirty="0" smtClean="0"/>
              <a:t>Môže patriť do jednej, prípadne do viacerých tried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xyz:Person</a:t>
            </a:r>
            <a:r>
              <a:rPr lang="en-US" dirty="0" smtClean="0"/>
              <a:t>, </a:t>
            </a:r>
            <a:r>
              <a:rPr lang="en-US" dirty="0" err="1" smtClean="0"/>
              <a:t>xyz:Parent</a:t>
            </a:r>
            <a:r>
              <a:rPr lang="en-US" dirty="0" smtClean="0"/>
              <a:t>, </a:t>
            </a:r>
            <a:r>
              <a:rPr lang="en-US" dirty="0" err="1" smtClean="0"/>
              <a:t>xyz:Student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 smtClean="0"/>
          </a:p>
          <a:p>
            <a:r>
              <a:rPr lang="sk-SK" i="1" dirty="0" smtClean="0"/>
              <a:t>Trieda</a:t>
            </a:r>
            <a:endParaRPr lang="sk-SK" dirty="0" smtClean="0"/>
          </a:p>
          <a:p>
            <a:pPr lvl="1"/>
            <a:r>
              <a:rPr lang="sk-SK" dirty="0" smtClean="0"/>
              <a:t>Množina „objektov“ s rovnakými vlastnosťami</a:t>
            </a:r>
          </a:p>
          <a:p>
            <a:pPr lvl="1"/>
            <a:r>
              <a:rPr lang="sk-SK" dirty="0" smtClean="0"/>
              <a:t>Môžu od seba dediť cez vlastnosť </a:t>
            </a:r>
            <a:r>
              <a:rPr lang="sk-SK" i="1" dirty="0" err="1" smtClean="0"/>
              <a:t>rdfs:subClassOf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err="1" smtClean="0"/>
              <a:t>Parent</a:t>
            </a:r>
            <a:r>
              <a:rPr lang="sk-SK" dirty="0" smtClean="0"/>
              <a:t> </a:t>
            </a:r>
            <a:r>
              <a:rPr lang="sk-SK" i="1" dirty="0" err="1" smtClean="0"/>
              <a:t>rdfs:subClassOf</a:t>
            </a:r>
            <a:r>
              <a:rPr lang="sk-SK" dirty="0" smtClean="0"/>
              <a:t> Person</a:t>
            </a:r>
            <a:r>
              <a:rPr lang="en-US" dirty="0" smtClean="0"/>
              <a:t> &lt;==&gt; </a:t>
            </a:r>
            <a:r>
              <a:rPr lang="sk-SK" dirty="0" smtClean="0"/>
              <a:t>každý </a:t>
            </a:r>
            <a:r>
              <a:rPr lang="sk-SK" dirty="0" err="1" smtClean="0"/>
              <a:t>Parent</a:t>
            </a:r>
            <a:r>
              <a:rPr lang="sk-SK" dirty="0" smtClean="0"/>
              <a:t> </a:t>
            </a:r>
            <a:r>
              <a:rPr lang="sk-SK" i="1" dirty="0" err="1" smtClean="0"/>
              <a:t>isA</a:t>
            </a:r>
            <a:r>
              <a:rPr lang="sk-SK" dirty="0" smtClean="0"/>
              <a:t> Person</a:t>
            </a:r>
          </a:p>
          <a:p>
            <a:pPr lvl="1"/>
            <a:r>
              <a:rPr lang="sk-SK" dirty="0" smtClean="0"/>
              <a:t>Definované vymenovaním, opisom vlastností, reštrikciami...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Čo možno opísať ontológiou?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8. 10. 2008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Pozor ontológia! - Ako tvoriť, spracúvať a zobrazovať ontológie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Objektové vzťahy </a:t>
            </a:r>
            <a:r>
              <a:rPr lang="en-US" sz="2800" dirty="0" smtClean="0"/>
              <a:t>(</a:t>
            </a:r>
            <a:r>
              <a:rPr lang="en-US" sz="2800" dirty="0" err="1" smtClean="0"/>
              <a:t>ObjectProperty</a:t>
            </a:r>
            <a:r>
              <a:rPr lang="en-US" sz="2800" dirty="0" smtClean="0"/>
              <a:t>)</a:t>
            </a:r>
          </a:p>
          <a:p>
            <a:pPr lvl="1"/>
            <a:r>
              <a:rPr lang="sk-SK" sz="2500" dirty="0" smtClean="0"/>
              <a:t>Medzi dvoma zdrojmi (inštanciami)</a:t>
            </a:r>
          </a:p>
          <a:p>
            <a:pPr lvl="1"/>
            <a:r>
              <a:rPr lang="sk-SK" sz="2500" dirty="0" err="1" smtClean="0"/>
              <a:t>Domain</a:t>
            </a:r>
            <a:r>
              <a:rPr lang="sk-SK" sz="2500" dirty="0" smtClean="0"/>
              <a:t> </a:t>
            </a:r>
            <a:r>
              <a:rPr lang="en-US" sz="2500" dirty="0" smtClean="0">
                <a:sym typeface="Wingdings" pitchFamily="2" charset="2"/>
              </a:rPr>
              <a:t></a:t>
            </a:r>
            <a:r>
              <a:rPr lang="sk-SK" sz="2500" dirty="0" smtClean="0"/>
              <a:t> </a:t>
            </a:r>
            <a:r>
              <a:rPr lang="sk-SK" sz="2500" dirty="0" err="1" smtClean="0"/>
              <a:t>Range</a:t>
            </a:r>
            <a:r>
              <a:rPr lang="en-US" sz="2500" dirty="0" smtClean="0"/>
              <a:t> </a:t>
            </a:r>
            <a:r>
              <a:rPr lang="sk-SK" sz="2500" dirty="0" smtClean="0"/>
              <a:t>(triedy, resp. množiny tried)</a:t>
            </a:r>
          </a:p>
          <a:p>
            <a:pPr lvl="1"/>
            <a:endParaRPr lang="en-US" sz="2500" dirty="0" smtClean="0"/>
          </a:p>
          <a:p>
            <a:r>
              <a:rPr lang="sk-SK" sz="2800" dirty="0" smtClean="0"/>
              <a:t>Dátové vzťahy (</a:t>
            </a:r>
            <a:r>
              <a:rPr lang="en-US" sz="2800" dirty="0" err="1" smtClean="0"/>
              <a:t>DatatypeProperty</a:t>
            </a:r>
            <a:r>
              <a:rPr lang="en-US" sz="2800" dirty="0" smtClean="0"/>
              <a:t>)</a:t>
            </a:r>
          </a:p>
          <a:p>
            <a:pPr lvl="1"/>
            <a:r>
              <a:rPr lang="sk-SK" sz="2500" dirty="0" smtClean="0"/>
              <a:t>Medzi zdrojom a </a:t>
            </a:r>
            <a:r>
              <a:rPr lang="sk-SK" sz="2500" dirty="0" err="1" smtClean="0"/>
              <a:t>literálom</a:t>
            </a:r>
            <a:endParaRPr lang="sk-SK" sz="2500" dirty="0" smtClean="0"/>
          </a:p>
          <a:p>
            <a:pPr lvl="1"/>
            <a:r>
              <a:rPr lang="sk-SK" sz="2500" dirty="0" err="1" smtClean="0"/>
              <a:t>Domain</a:t>
            </a:r>
            <a:r>
              <a:rPr lang="sk-SK" sz="2500" dirty="0" smtClean="0"/>
              <a:t> </a:t>
            </a:r>
            <a:r>
              <a:rPr lang="en-US" sz="2500" dirty="0" smtClean="0">
                <a:sym typeface="Wingdings" pitchFamily="2" charset="2"/>
              </a:rPr>
              <a:t> Literal type</a:t>
            </a:r>
            <a:endParaRPr lang="sk-SK" sz="2500" dirty="0" smtClean="0">
              <a:sym typeface="Wingdings" pitchFamily="2" charset="2"/>
            </a:endParaRPr>
          </a:p>
          <a:p>
            <a:pPr lvl="1"/>
            <a:endParaRPr lang="sk-SK" sz="2500" dirty="0" smtClean="0">
              <a:sym typeface="Wingdings" pitchFamily="2" charset="2"/>
            </a:endParaRPr>
          </a:p>
          <a:p>
            <a:r>
              <a:rPr lang="sk-SK" sz="2800" dirty="0" smtClean="0">
                <a:sym typeface="Wingdings" pitchFamily="2" charset="2"/>
              </a:rPr>
              <a:t>Typy vzťahov</a:t>
            </a:r>
          </a:p>
          <a:p>
            <a:pPr lvl="1"/>
            <a:r>
              <a:rPr lang="sk-SK" sz="2500" dirty="0" smtClean="0"/>
              <a:t>Inverzný, tranzitívny, symetrický, </a:t>
            </a:r>
            <a:r>
              <a:rPr lang="sk-SK" sz="2500" dirty="0" err="1" smtClean="0"/>
              <a:t>kardinalita</a:t>
            </a:r>
            <a:r>
              <a:rPr lang="sk-SK" sz="2500" dirty="0" smtClean="0"/>
              <a:t> (1..1, 1..*)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>
                <a:solidFill>
                  <a:schemeClr val="tx1"/>
                </a:solidFill>
              </a:rPr>
              <a:t>Ako tvoriť ontológie?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8. 10. 2008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Pozor ontológia! - Ako tvoriť, spracúvať a zobrazovať ontológie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Pozrieť čo už existuje a </a:t>
            </a:r>
            <a:r>
              <a:rPr lang="sk-SK" dirty="0" err="1" smtClean="0"/>
              <a:t>znovupoužiť</a:t>
            </a:r>
            <a:r>
              <a:rPr lang="sk-SK" dirty="0" smtClean="0"/>
              <a:t> čo ide</a:t>
            </a:r>
          </a:p>
          <a:p>
            <a:pPr lvl="1"/>
            <a:r>
              <a:rPr lang="sk-SK" dirty="0" smtClean="0"/>
              <a:t>Štandardy a odporúčania W3C (</a:t>
            </a:r>
            <a:r>
              <a:rPr lang="sk-SK" dirty="0" err="1" smtClean="0"/>
              <a:t>time.owl</a:t>
            </a:r>
            <a:r>
              <a:rPr lang="sk-SK" dirty="0" smtClean="0"/>
              <a:t>, </a:t>
            </a:r>
            <a:r>
              <a:rPr lang="sk-SK" dirty="0" err="1" smtClean="0"/>
              <a:t>DublinCore</a:t>
            </a:r>
            <a:r>
              <a:rPr lang="sk-SK" smtClean="0"/>
              <a:t>, FOAF,...)</a:t>
            </a:r>
            <a:endParaRPr lang="sk-SK" dirty="0" smtClean="0"/>
          </a:p>
          <a:p>
            <a:pPr lvl="1"/>
            <a:r>
              <a:rPr lang="sk-SK" dirty="0" smtClean="0"/>
              <a:t>Zverejnené ontológie z iných zdrojov</a:t>
            </a:r>
          </a:p>
          <a:p>
            <a:pPr lvl="1"/>
            <a:r>
              <a:rPr lang="sk-SK" dirty="0" smtClean="0"/>
              <a:t>Slovníky, taxonómie, hierarchie (ISO, UN, ACM, MESH)</a:t>
            </a:r>
          </a:p>
          <a:p>
            <a:r>
              <a:rPr lang="sk-SK" dirty="0" smtClean="0"/>
              <a:t>Rozšíriť, doplniť a zmeniť čo už máme</a:t>
            </a:r>
          </a:p>
          <a:p>
            <a:pPr lvl="1"/>
            <a:r>
              <a:rPr lang="sk-SK" dirty="0" smtClean="0"/>
              <a:t>Rozdeliť na menšie </a:t>
            </a:r>
            <a:r>
              <a:rPr lang="sk-SK" dirty="0" err="1" smtClean="0"/>
              <a:t>znovupoužiteľné</a:t>
            </a:r>
            <a:r>
              <a:rPr lang="sk-SK" dirty="0" smtClean="0"/>
              <a:t> časti</a:t>
            </a:r>
          </a:p>
          <a:p>
            <a:pPr lvl="2"/>
            <a:r>
              <a:rPr lang="sk-SK" dirty="0" err="1" smtClean="0"/>
              <a:t>Region</a:t>
            </a:r>
            <a:r>
              <a:rPr lang="sk-SK" dirty="0" smtClean="0"/>
              <a:t>, Party, </a:t>
            </a:r>
            <a:r>
              <a:rPr lang="sk-SK" dirty="0" err="1" smtClean="0"/>
              <a:t>Publication</a:t>
            </a:r>
            <a:r>
              <a:rPr lang="sk-SK" dirty="0" smtClean="0"/>
              <a:t>, </a:t>
            </a:r>
            <a:r>
              <a:rPr lang="sk-SK" dirty="0" err="1" smtClean="0"/>
              <a:t>Classification</a:t>
            </a:r>
            <a:r>
              <a:rPr lang="sk-SK" dirty="0" smtClean="0"/>
              <a:t>, </a:t>
            </a:r>
            <a:r>
              <a:rPr lang="sk-SK" dirty="0" err="1" smtClean="0"/>
              <a:t>Offer</a:t>
            </a:r>
            <a:endParaRPr lang="sk-SK" dirty="0" smtClean="0"/>
          </a:p>
          <a:p>
            <a:pPr lvl="1"/>
            <a:r>
              <a:rPr lang="sk-SK" dirty="0" smtClean="0"/>
              <a:t>Oddeliť inštancie od schémy</a:t>
            </a:r>
          </a:p>
          <a:p>
            <a:pPr lvl="1"/>
            <a:r>
              <a:rPr lang="sk-SK" dirty="0" err="1" smtClean="0"/>
              <a:t>Prototypovať</a:t>
            </a:r>
            <a:r>
              <a:rPr lang="sk-SK" dirty="0" smtClean="0"/>
              <a:t> – vytvoriť ontológiu a skúsiť ju naplniť dátami</a:t>
            </a:r>
          </a:p>
          <a:p>
            <a:pPr lvl="2"/>
            <a:r>
              <a:rPr lang="sk-SK" dirty="0" smtClean="0"/>
              <a:t>Máme nejaký problém? Vieme zapísať X? </a:t>
            </a:r>
            <a:r>
              <a:rPr lang="sk-SK" dirty="0" smtClean="0"/>
              <a:t>...</a:t>
            </a: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Na čo si dať pozor?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8. 10. 2008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Pozor ontológia! - Ako tvoriť, spracúvať a zobrazovať ontológie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3875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Triedy </a:t>
            </a:r>
            <a:r>
              <a:rPr lang="sk-SK" sz="2800" dirty="0" err="1" smtClean="0"/>
              <a:t>vs</a:t>
            </a:r>
            <a:r>
              <a:rPr lang="sk-SK" sz="2800" dirty="0" smtClean="0"/>
              <a:t>. inštancie</a:t>
            </a:r>
          </a:p>
          <a:p>
            <a:pPr lvl="1"/>
            <a:r>
              <a:rPr lang="sk-SK" sz="2500" dirty="0" smtClean="0"/>
              <a:t>Vzťahy sa definujú na úrovni tried</a:t>
            </a:r>
            <a:br>
              <a:rPr lang="sk-SK" sz="2500" dirty="0" smtClean="0"/>
            </a:br>
            <a:r>
              <a:rPr lang="sk-SK" sz="2500" dirty="0" smtClean="0"/>
              <a:t>Person </a:t>
            </a:r>
            <a:r>
              <a:rPr lang="sk-SK" sz="2500" dirty="0" err="1" smtClean="0"/>
              <a:t>hasChild</a:t>
            </a:r>
            <a:r>
              <a:rPr lang="sk-SK" sz="2500" dirty="0" smtClean="0"/>
              <a:t> </a:t>
            </a:r>
            <a:r>
              <a:rPr lang="sk-SK" sz="2500" dirty="0" err="1" smtClean="0"/>
              <a:t>Person</a:t>
            </a:r>
            <a:endParaRPr lang="sk-SK" sz="2500" dirty="0" smtClean="0"/>
          </a:p>
          <a:p>
            <a:pPr lvl="1"/>
            <a:r>
              <a:rPr lang="sk-SK" sz="2500" dirty="0" smtClean="0"/>
              <a:t>Realizácie vzťahov sú viazané na inštancie</a:t>
            </a:r>
            <a:br>
              <a:rPr lang="sk-SK" sz="2500" dirty="0" smtClean="0"/>
            </a:br>
            <a:r>
              <a:rPr lang="sk-SK" sz="2500" dirty="0" smtClean="0"/>
              <a:t>Marienka </a:t>
            </a:r>
            <a:r>
              <a:rPr lang="sk-SK" sz="2500" dirty="0" err="1" smtClean="0"/>
              <a:t>hasChild</a:t>
            </a:r>
            <a:r>
              <a:rPr lang="sk-SK" sz="2500" dirty="0" smtClean="0"/>
              <a:t> Janko</a:t>
            </a:r>
          </a:p>
          <a:p>
            <a:r>
              <a:rPr lang="sk-SK" sz="2800" dirty="0" smtClean="0"/>
              <a:t>Inštancie </a:t>
            </a:r>
            <a:r>
              <a:rPr lang="sk-SK" sz="2800" dirty="0" err="1" smtClean="0"/>
              <a:t>vs</a:t>
            </a:r>
            <a:r>
              <a:rPr lang="sk-SK" sz="2800" dirty="0" smtClean="0"/>
              <a:t>. </a:t>
            </a:r>
            <a:r>
              <a:rPr lang="sk-SK" sz="2800" dirty="0" err="1" smtClean="0"/>
              <a:t>literály</a:t>
            </a:r>
            <a:endParaRPr lang="sk-SK" sz="2800" dirty="0" smtClean="0"/>
          </a:p>
          <a:p>
            <a:pPr lvl="1"/>
            <a:r>
              <a:rPr lang="sk-SK" sz="2500" dirty="0" smtClean="0"/>
              <a:t>Použiť radšej „číselník“ alebo textové reťazce?</a:t>
            </a:r>
          </a:p>
          <a:p>
            <a:r>
              <a:rPr lang="sk-SK" sz="2800" dirty="0" smtClean="0"/>
              <a:t>Zmysluplnosť dedenia</a:t>
            </a:r>
          </a:p>
          <a:p>
            <a:r>
              <a:rPr lang="sk-SK" sz="2800" dirty="0" smtClean="0"/>
              <a:t>Doplniť anotácie a komentáre</a:t>
            </a:r>
          </a:p>
          <a:p>
            <a:pPr lvl="1"/>
            <a:r>
              <a:rPr lang="sk-SK" sz="2400" dirty="0" smtClean="0"/>
              <a:t>Aby ostatní vedeli čo tým autor myslel</a:t>
            </a:r>
          </a:p>
          <a:p>
            <a:r>
              <a:rPr lang="sk-SK" sz="2700" dirty="0" smtClean="0"/>
              <a:t>Nerobiť zbytočne zložitý </a:t>
            </a:r>
            <a:r>
              <a:rPr lang="sk-SK" sz="2700" dirty="0" smtClean="0"/>
              <a:t>model</a:t>
            </a:r>
            <a:endParaRPr lang="sk-SK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3206</TotalTime>
  <Words>1164</Words>
  <Application>Microsoft Office PowerPoint</Application>
  <PresentationFormat>On-screen Show (4:3)</PresentationFormat>
  <Paragraphs>224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Origin</vt:lpstr>
      <vt:lpstr>CorelDRAW</vt:lpstr>
      <vt:lpstr>Pozor ontológia! Ako tvoriť, spracúvať a zobrazovať ontológie</vt:lpstr>
      <vt:lpstr>O čom to bude...</vt:lpstr>
      <vt:lpstr>Čo je ontológia?</vt:lpstr>
      <vt:lpstr>Prečo „potrebujeme“ ontológie?</vt:lpstr>
      <vt:lpstr>Ontológie opisujú zdroje (Resource)</vt:lpstr>
      <vt:lpstr>Čo možno opísať ontológiou?</vt:lpstr>
      <vt:lpstr>Čo možno opísať ontológiou?</vt:lpstr>
      <vt:lpstr>Ako tvoriť ontológie?</vt:lpstr>
      <vt:lpstr>Na čo si dať pozor?</vt:lpstr>
      <vt:lpstr>O čom to bude...</vt:lpstr>
      <vt:lpstr>Kde možno nájsť ontológie?</vt:lpstr>
      <vt:lpstr>Editory ontológií</vt:lpstr>
      <vt:lpstr>Takto vyzerá Protégé...</vt:lpstr>
      <vt:lpstr>Takto vyzerá Protégé...</vt:lpstr>
      <vt:lpstr>Ontologické úložiská (databázy)</vt:lpstr>
      <vt:lpstr>Knižnice a ďalšie nástroje</vt:lpstr>
      <vt:lpstr>Prehliadanie a vizualizácia ontológií</vt:lpstr>
      <vt:lpstr>Spar QI query builder/viewer</vt:lpstr>
      <vt:lpstr>Fazetový prehliadač Factic v2</vt:lpstr>
      <vt:lpstr>Fazetový prehliadač Factic v3</vt:lpstr>
      <vt:lpstr>Ontológia vs. relačná DB</vt:lpstr>
      <vt:lpstr>Odkazy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Michal Tvarožek</dc:creator>
  <cp:lastModifiedBy>Michal Tvarožek</cp:lastModifiedBy>
  <cp:revision>107</cp:revision>
  <dcterms:created xsi:type="dcterms:W3CDTF">2008-10-04T13:45:50Z</dcterms:created>
  <dcterms:modified xsi:type="dcterms:W3CDTF">2008-10-08T10:24:37Z</dcterms:modified>
</cp:coreProperties>
</file>