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5" r:id="rId3"/>
    <p:sldId id="296" r:id="rId4"/>
    <p:sldId id="307" r:id="rId5"/>
    <p:sldId id="308" r:id="rId6"/>
    <p:sldId id="310" r:id="rId7"/>
    <p:sldId id="314" r:id="rId8"/>
    <p:sldId id="309" r:id="rId9"/>
    <p:sldId id="311" r:id="rId10"/>
    <p:sldId id="312" r:id="rId11"/>
    <p:sldId id="313" r:id="rId12"/>
    <p:sldId id="319" r:id="rId13"/>
    <p:sldId id="320" r:id="rId14"/>
    <p:sldId id="315" r:id="rId15"/>
    <p:sldId id="316" r:id="rId16"/>
    <p:sldId id="317" r:id="rId17"/>
    <p:sldId id="31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18D"/>
    <a:srgbClr val="EBD67D"/>
    <a:srgbClr val="000040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2786" autoAdjust="0"/>
  </p:normalViewPr>
  <p:slideViewPr>
    <p:cSldViewPr>
      <p:cViewPr varScale="1">
        <p:scale>
          <a:sx n="69" d="100"/>
          <a:sy n="69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399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D214B0-5B0C-4CF3-848D-E952E823A7A9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35B012-F72F-4328-8AD4-AC5BDE1D0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3B751-8D53-4E03-AB0F-EFC0082359D5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7963F2-2A78-4D89-A38B-5B9F8D8F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963F2-2A78-4D89-A38B-5B9F8D8F50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791200" y="59436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23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.200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59436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PeWe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Bratislava, Slovakia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715000" y="5715000"/>
            <a:ext cx="3429000" cy="76200"/>
          </a:xfrm>
          <a:prstGeom prst="rect">
            <a:avLst/>
          </a:prstGeom>
          <a:gradFill>
            <a:gsLst>
              <a:gs pos="100000">
                <a:schemeClr val="accent3">
                  <a:lumMod val="50000"/>
                </a:schemeClr>
              </a:gs>
              <a:gs pos="30000">
                <a:schemeClr val="accent3">
                  <a:lumMod val="7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00200" y="5715000"/>
            <a:ext cx="2362200" cy="76200"/>
          </a:xfrm>
          <a:prstGeom prst="rect">
            <a:avLst/>
          </a:prstGeom>
          <a:gradFill>
            <a:gsLst>
              <a:gs pos="0">
                <a:schemeClr val="tx1"/>
              </a:gs>
              <a:gs pos="15000">
                <a:schemeClr val="tx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1600200" cy="76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50000">
                <a:schemeClr val="tx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5715000"/>
            <a:ext cx="1752600" cy="762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3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76400" y="1219200"/>
            <a:ext cx="5791200" cy="3352800"/>
          </a:xfrm>
          <a:prstGeom prst="rect">
            <a:avLst/>
          </a:prstGeom>
          <a:solidFill>
            <a:schemeClr val="tx1">
              <a:alpha val="40000"/>
            </a:schemeClr>
          </a:solidFill>
          <a:ln w="25400" cap="sq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Web Intelligence </a:t>
            </a:r>
            <a:b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Intelligent Agent Technologies</a:t>
            </a:r>
            <a:b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Web IR Support Systems</a:t>
            </a:r>
            <a:b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endParaRPr lang="sk-SK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Michal</a:t>
            </a:r>
            <a:r>
              <a:rPr lang="sk-SK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Tvarožek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(tvarozek@fiit.stuba.sk)</a:t>
            </a:r>
            <a:endParaRPr lang="sk-SK" sz="20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16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10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Slovak University </a:t>
            </a:r>
            <a:r>
              <a:rPr lang="sk-SK" sz="1600" u="none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</a:t>
            </a: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sk-SK" sz="1600" u="none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Technology</a:t>
            </a:r>
            <a:r>
              <a:rPr lang="en-US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in</a:t>
            </a: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Bratislava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83537" y="204788"/>
          <a:ext cx="1008063" cy="785812"/>
        </p:xfrm>
        <a:graphic>
          <a:graphicData uri="http://schemas.openxmlformats.org/presentationml/2006/ole">
            <p:oleObj spid="_x0000_s1026" name="CorelDRAW" r:id="rId3" imgW="3627360" imgH="282636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810064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111750" cy="5715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04800"/>
            <a:ext cx="7924800" cy="4114800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73496-BA89-41D7-B811-C9B22D4DD0D9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168AD-4C07-4D19-BA89-13E6102A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248400"/>
            <a:ext cx="3124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7E3118-9625-4469-ACD0-C2BC7AAB7864}" type="slidenum"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5867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WI/IAT/WIRSS</a:t>
            </a:r>
            <a:r>
              <a:rPr lang="en-US" sz="1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2009</a:t>
            </a:r>
            <a:endParaRPr lang="sk-SK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6096000"/>
            <a:ext cx="3733800" cy="76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096000"/>
            <a:ext cx="25908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6096000"/>
            <a:ext cx="1600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1219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4" r:id="rId4"/>
    <p:sldLayoutId id="2147483735" r:id="rId5"/>
    <p:sldLayoutId id="214748373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Swarm-bots and swarm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Marco </a:t>
            </a:r>
            <a:r>
              <a:rPr lang="en-US" dirty="0" err="1" smtClean="0"/>
              <a:t>Dorigo</a:t>
            </a:r>
            <a:endParaRPr lang="en-US" dirty="0" smtClean="0"/>
          </a:p>
          <a:p>
            <a:pPr lvl="1"/>
            <a:r>
              <a:rPr lang="en-US" dirty="0" err="1" smtClean="0"/>
              <a:t>Université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de </a:t>
            </a:r>
            <a:r>
              <a:rPr lang="en-US" dirty="0" err="1" smtClean="0"/>
              <a:t>Bruxelles</a:t>
            </a:r>
            <a:r>
              <a:rPr lang="en-US" dirty="0" smtClean="0"/>
              <a:t>, Belgium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Model robots based on ant swarms</a:t>
            </a:r>
          </a:p>
          <a:p>
            <a:endParaRPr lang="en-US" dirty="0" smtClean="0"/>
          </a:p>
          <a:p>
            <a:r>
              <a:rPr lang="en-US" dirty="0" smtClean="0"/>
              <a:t>What can many small/simple robots do?</a:t>
            </a:r>
          </a:p>
          <a:p>
            <a:pPr lvl="1"/>
            <a:r>
              <a:rPr lang="en-US" dirty="0" smtClean="0"/>
              <a:t>Self-assembly</a:t>
            </a:r>
          </a:p>
          <a:p>
            <a:pPr lvl="1"/>
            <a:r>
              <a:rPr lang="en-US" dirty="0" smtClean="0"/>
              <a:t>Morphology control</a:t>
            </a:r>
          </a:p>
          <a:p>
            <a:pPr lvl="1"/>
            <a:r>
              <a:rPr lang="en-US" dirty="0" smtClean="0"/>
              <a:t>Path finding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 descr="http://iridia.ulb.ac.be/~mdorigo/HomePageDorigo/Imgsito/fotoma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42998"/>
            <a:ext cx="1600200" cy="213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based aiding of human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Katia</a:t>
            </a:r>
            <a:r>
              <a:rPr lang="en-US" dirty="0" smtClean="0"/>
              <a:t> P. </a:t>
            </a:r>
            <a:r>
              <a:rPr lang="en-US" dirty="0" err="1" smtClean="0"/>
              <a:t>Sycara</a:t>
            </a:r>
            <a:endParaRPr lang="en-US" dirty="0" smtClean="0"/>
          </a:p>
          <a:p>
            <a:pPr lvl="1"/>
            <a:r>
              <a:rPr lang="en-US" dirty="0" smtClean="0"/>
              <a:t>Carnegie Mellon University, U.S.A.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Adding agents to human teams</a:t>
            </a:r>
            <a:br>
              <a:rPr lang="en-US" dirty="0" smtClean="0"/>
            </a:br>
            <a:r>
              <a:rPr lang="en-US" dirty="0" smtClean="0"/>
              <a:t>to facilitate communication and collaboration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Focus on time stressed environments</a:t>
            </a:r>
          </a:p>
          <a:p>
            <a:pPr lvl="1"/>
            <a:r>
              <a:rPr lang="en-US" dirty="0" smtClean="0"/>
              <a:t>Radar operators</a:t>
            </a:r>
            <a:endParaRPr lang="en-US" dirty="0"/>
          </a:p>
        </p:txBody>
      </p:sp>
      <p:pic>
        <p:nvPicPr>
          <p:cNvPr id="24578" name="Picture 2" descr="Katia Syc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804" y="1066801"/>
            <a:ext cx="1368371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Proceedings</a:t>
            </a:r>
            <a:r>
              <a:rPr lang="en-US" dirty="0" smtClean="0"/>
              <a:t>…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sz="1600" dirty="0" smtClean="0"/>
              <a:t>Mining negative relevance feedback for information filtering – </a:t>
            </a:r>
            <a:r>
              <a:rPr lang="en-US" sz="1600" dirty="0" err="1" smtClean="0"/>
              <a:t>Yuefeng</a:t>
            </a:r>
            <a:r>
              <a:rPr lang="en-US" sz="1600" dirty="0" smtClean="0"/>
              <a:t> Li et al.</a:t>
            </a:r>
          </a:p>
          <a:p>
            <a:r>
              <a:rPr lang="en-US" sz="1600" dirty="0" smtClean="0"/>
              <a:t>Are </a:t>
            </a:r>
            <a:r>
              <a:rPr lang="en-US" sz="1600" dirty="0" err="1" smtClean="0"/>
              <a:t>clickthroughs</a:t>
            </a:r>
            <a:r>
              <a:rPr lang="en-US" sz="1600" dirty="0" smtClean="0"/>
              <a:t> useful for image </a:t>
            </a:r>
            <a:r>
              <a:rPr lang="en-US" sz="1600" dirty="0" err="1" smtClean="0"/>
              <a:t>labelling</a:t>
            </a:r>
            <a:r>
              <a:rPr lang="en-US" sz="1600" dirty="0" smtClean="0"/>
              <a:t>? – Helen Ashman et al.</a:t>
            </a:r>
          </a:p>
          <a:p>
            <a:r>
              <a:rPr lang="en-US" sz="1600" dirty="0" smtClean="0"/>
              <a:t>The geographical life of search – Ricardo </a:t>
            </a:r>
            <a:r>
              <a:rPr lang="en-US" sz="1600" dirty="0" err="1" smtClean="0"/>
              <a:t>Baeza</a:t>
            </a:r>
            <a:r>
              <a:rPr lang="en-US" sz="1600" dirty="0" smtClean="0"/>
              <a:t>-Yates et al.</a:t>
            </a:r>
          </a:p>
          <a:p>
            <a:r>
              <a:rPr lang="en-US" sz="1600" dirty="0" smtClean="0"/>
              <a:t>Novel item recommendation by user profile partitioning – Neil Hurley et al.</a:t>
            </a:r>
          </a:p>
          <a:p>
            <a:r>
              <a:rPr lang="en-US" sz="1600" dirty="0" smtClean="0"/>
              <a:t>Time-dependent models in collaborative filtering rec. systems – Liang Xiang et al.</a:t>
            </a:r>
          </a:p>
          <a:p>
            <a:r>
              <a:rPr lang="en-US" sz="1600" dirty="0" smtClean="0"/>
              <a:t>An experimental analysis of suggestions in collaborative tagging – Dirk </a:t>
            </a:r>
            <a:r>
              <a:rPr lang="en-US" sz="1600" dirty="0" err="1" smtClean="0"/>
              <a:t>Bollen</a:t>
            </a:r>
            <a:r>
              <a:rPr lang="en-US" sz="1600" dirty="0" smtClean="0"/>
              <a:t> et al.</a:t>
            </a:r>
          </a:p>
          <a:p>
            <a:r>
              <a:rPr lang="en-US" sz="1600" dirty="0" smtClean="0"/>
              <a:t>Personalized recommenders integrating social tags and item taxonomy – </a:t>
            </a:r>
            <a:r>
              <a:rPr lang="en-US" sz="1600" dirty="0" err="1" smtClean="0"/>
              <a:t>Huizhi</a:t>
            </a:r>
            <a:r>
              <a:rPr lang="en-US" sz="1600" dirty="0" smtClean="0"/>
              <a:t> Liang et al.</a:t>
            </a:r>
          </a:p>
          <a:p>
            <a:r>
              <a:rPr lang="en-US" sz="1600" dirty="0" smtClean="0"/>
              <a:t>A DBLP search support engine – Yi </a:t>
            </a:r>
            <a:r>
              <a:rPr lang="en-US" sz="1600" dirty="0" err="1" smtClean="0"/>
              <a:t>Zeng</a:t>
            </a:r>
            <a:r>
              <a:rPr lang="en-US" sz="1600" dirty="0" smtClean="0"/>
              <a:t> et al.</a:t>
            </a:r>
          </a:p>
          <a:p>
            <a:r>
              <a:rPr lang="en-US" sz="1600" dirty="0" smtClean="0"/>
              <a:t>Differential tag clouds: highlighting particular features in docs – Geraldo </a:t>
            </a:r>
            <a:r>
              <a:rPr lang="en-US" sz="1600" dirty="0" err="1" smtClean="0"/>
              <a:t>Xexeo</a:t>
            </a:r>
            <a:r>
              <a:rPr lang="en-US" sz="1600" dirty="0" smtClean="0"/>
              <a:t> et al.</a:t>
            </a:r>
          </a:p>
          <a:p>
            <a:r>
              <a:rPr lang="en-US" sz="1600" dirty="0" smtClean="0"/>
              <a:t>Utilizing images for assisting cross-language IR on the web – Yoshihiko Hayashi et al.</a:t>
            </a:r>
          </a:p>
          <a:p>
            <a:r>
              <a:rPr lang="en-US" sz="1600" dirty="0" smtClean="0"/>
              <a:t>A query construction service for large-scale web search engines – </a:t>
            </a:r>
            <a:r>
              <a:rPr lang="en-US" sz="1600" dirty="0" err="1" smtClean="0"/>
              <a:t>Ioannis</a:t>
            </a:r>
            <a:r>
              <a:rPr lang="en-US" sz="1600" dirty="0" smtClean="0"/>
              <a:t> </a:t>
            </a:r>
            <a:r>
              <a:rPr lang="en-US" sz="1600" dirty="0" err="1" smtClean="0"/>
              <a:t>Papadakis</a:t>
            </a:r>
            <a:r>
              <a:rPr lang="en-US" sz="1600" dirty="0" smtClean="0"/>
              <a:t> et al.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Fact retrieval	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Exploratory search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Web IR		 </a:t>
            </a:r>
            <a:r>
              <a:rPr lang="en-US" dirty="0" smtClean="0"/>
              <a:t>Web IR </a:t>
            </a:r>
            <a:r>
              <a:rPr lang="en-US" b="1" dirty="0" smtClean="0"/>
              <a:t>Support Systems</a:t>
            </a:r>
            <a:endParaRPr lang="sk-SK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Focus on the users’ perspective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Enable users to make good decisions quickly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Improve user experience…</a:t>
            </a:r>
            <a:br>
              <a:rPr lang="en-US" dirty="0" smtClean="0"/>
            </a:br>
            <a:r>
              <a:rPr lang="en-US" dirty="0" smtClean="0"/>
              <a:t>			…not “just” precision &amp; recall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:\wirss\WIRSS-2009-09-14-19\IMG_9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F:\wirss\WIRSS-2009-09-14-19\IMG_9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 descr="F:\wirss\WIRSS-2009-09-14-19\IMG_9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5" descr="F:\wirss\WIRSS-2009-09-14-19\IMG_9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Universita</a:t>
            </a:r>
            <a:r>
              <a:rPr lang="en-US" sz="2800" dirty="0" smtClean="0"/>
              <a:t> </a:t>
            </a:r>
            <a:r>
              <a:rPr lang="en-US" sz="2800" dirty="0" err="1" smtClean="0"/>
              <a:t>Degli</a:t>
            </a:r>
            <a:r>
              <a:rPr lang="en-US" sz="2800" dirty="0" smtClean="0"/>
              <a:t>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Milano </a:t>
            </a:r>
            <a:r>
              <a:rPr lang="en-US" sz="2800" dirty="0" err="1" smtClean="0"/>
              <a:t>Bicocca</a:t>
            </a:r>
            <a:r>
              <a:rPr lang="en-US" sz="2800" dirty="0" smtClean="0"/>
              <a:t>, Italy</a:t>
            </a:r>
          </a:p>
        </p:txBody>
      </p:sp>
      <p:pic>
        <p:nvPicPr>
          <p:cNvPr id="3074" name="Picture 2" descr="F:\wirss\WIRSS-2009-09-14-19\IMG_9479.JPG"/>
          <p:cNvPicPr>
            <a:picLocks noChangeAspect="1" noChangeArrowheads="1"/>
          </p:cNvPicPr>
          <p:nvPr/>
        </p:nvPicPr>
        <p:blipFill>
          <a:blip r:embed="rId2" cstate="print"/>
          <a:srcRect t="9233" b="7670"/>
          <a:stretch>
            <a:fillRect/>
          </a:stretch>
        </p:blipFill>
        <p:spPr bwMode="auto">
          <a:xfrm>
            <a:off x="353777" y="838200"/>
            <a:ext cx="843644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15-18 September 2009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Participants from 40+ countries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600 submissions, ~17% rate, 3-4 reviews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WI/IAT, 4 parallel sessions, 10+ workshops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7 invited talks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conference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</a:p>
          <a:p>
            <a:r>
              <a:rPr lang="en-US" dirty="0" smtClean="0"/>
              <a:t>Click-stream analysis</a:t>
            </a:r>
          </a:p>
          <a:p>
            <a:r>
              <a:rPr lang="en-US" dirty="0" smtClean="0"/>
              <a:t>Personalization and recommender systems</a:t>
            </a:r>
          </a:p>
          <a:p>
            <a:r>
              <a:rPr lang="en-US" dirty="0" smtClean="0"/>
              <a:t>Tagging, social networks</a:t>
            </a:r>
          </a:p>
          <a:p>
            <a:r>
              <a:rPr lang="en-US" dirty="0" smtClean="0"/>
              <a:t>Semantic Web, uncertainty</a:t>
            </a:r>
          </a:p>
          <a:p>
            <a:r>
              <a:rPr lang="en-US" dirty="0" smtClean="0"/>
              <a:t>Agent technologies, cognitive science</a:t>
            </a:r>
          </a:p>
          <a:p>
            <a:r>
              <a:rPr lang="en-US" dirty="0" smtClean="0"/>
              <a:t>Robotics, distributed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Stefano </a:t>
            </a:r>
            <a:r>
              <a:rPr lang="en-US" dirty="0" err="1" smtClean="0"/>
              <a:t>Ceri</a:t>
            </a:r>
            <a:endParaRPr lang="en-US" dirty="0" smtClean="0"/>
          </a:p>
          <a:p>
            <a:pPr lvl="1"/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Milano</a:t>
            </a:r>
          </a:p>
          <a:p>
            <a:endParaRPr lang="en-US" dirty="0" smtClean="0"/>
          </a:p>
          <a:p>
            <a:r>
              <a:rPr lang="en-US" dirty="0" smtClean="0"/>
              <a:t>New multi-disciplinary science</a:t>
            </a:r>
          </a:p>
          <a:p>
            <a:r>
              <a:rPr lang="en-US" dirty="0" smtClean="0"/>
              <a:t>Supposed to do the same things as SW</a:t>
            </a:r>
            <a:br>
              <a:rPr lang="en-US" dirty="0" smtClean="0"/>
            </a:br>
            <a:r>
              <a:rPr lang="en-US" dirty="0" smtClean="0"/>
              <a:t>(i.e. answer the toughest queries)</a:t>
            </a:r>
          </a:p>
          <a:p>
            <a:r>
              <a:rPr lang="en-US" dirty="0" smtClean="0"/>
              <a:t>… but without the (online) semantics…</a:t>
            </a:r>
          </a:p>
          <a:p>
            <a:r>
              <a:rPr lang="en-US" dirty="0" smtClean="0"/>
              <a:t>… bottom up = syntactic layer </a:t>
            </a:r>
            <a:r>
              <a:rPr lang="en-US" dirty="0" smtClean="0">
                <a:sym typeface="Wingdings" pitchFamily="2" charset="2"/>
              </a:rPr>
              <a:t> semantics</a:t>
            </a:r>
            <a:endParaRPr lang="en-US" dirty="0" smtClean="0"/>
          </a:p>
        </p:txBody>
      </p:sp>
      <p:pic>
        <p:nvPicPr>
          <p:cNvPr id="4098" name="Picture 2" descr="http://home.dei.polimi.it/ceri/c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90600"/>
            <a:ext cx="17145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agent trading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Chengqi</a:t>
            </a:r>
            <a:r>
              <a:rPr lang="en-US" dirty="0" smtClean="0"/>
              <a:t> Zhang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University of Technology, Sydney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Brokers and financial firms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Creating and combining actionable strategies for agent independent trading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Modeling domain knowledge</a:t>
            </a:r>
          </a:p>
        </p:txBody>
      </p:sp>
      <p:pic>
        <p:nvPicPr>
          <p:cNvPr id="21506" name="Picture 2" descr="http://www-staff.it.uts.edu.au/~chengqi/chengqi.jpg"/>
          <p:cNvPicPr>
            <a:picLocks noChangeAspect="1" noChangeArrowheads="1"/>
          </p:cNvPicPr>
          <p:nvPr/>
        </p:nvPicPr>
        <p:blipFill>
          <a:blip r:embed="rId2" cstate="print"/>
          <a:srcRect r="5851" b="4445"/>
          <a:stretch>
            <a:fillRect/>
          </a:stretch>
        </p:blipFill>
        <p:spPr bwMode="auto">
          <a:xfrm>
            <a:off x="7086600" y="1066800"/>
            <a:ext cx="1614178" cy="195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social network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Ronald R. </a:t>
            </a:r>
            <a:r>
              <a:rPr lang="en-US" dirty="0" err="1" smtClean="0"/>
              <a:t>Yager</a:t>
            </a:r>
            <a:endParaRPr lang="en-US" dirty="0" smtClean="0"/>
          </a:p>
          <a:p>
            <a:pPr lvl="1"/>
            <a:r>
              <a:rPr lang="en-US" dirty="0" smtClean="0"/>
              <a:t>Iona College, New Rochelle, U.S.A.</a:t>
            </a:r>
          </a:p>
          <a:p>
            <a:pPr lvl="1"/>
            <a:r>
              <a:rPr lang="en-US" dirty="0" smtClean="0"/>
              <a:t>Supposedly in the 1% </a:t>
            </a:r>
            <a:r>
              <a:rPr lang="en-US" smtClean="0"/>
              <a:t>most cited guys</a:t>
            </a:r>
            <a:br>
              <a:rPr lang="en-US" smtClean="0"/>
            </a:br>
            <a:r>
              <a:rPr lang="en-US" smtClean="0"/>
              <a:t> </a:t>
            </a:r>
            <a:r>
              <a:rPr lang="en-US" dirty="0" smtClean="0"/>
              <a:t>out there </a:t>
            </a:r>
            <a:r>
              <a:rPr lang="en-US" smtClean="0"/>
              <a:t>(500+ papers, 7000</a:t>
            </a:r>
            <a:r>
              <a:rPr lang="en-US" dirty="0" smtClean="0"/>
              <a:t>+ citations)</a:t>
            </a:r>
          </a:p>
          <a:p>
            <a:r>
              <a:rPr lang="en-US" dirty="0" smtClean="0"/>
              <a:t>Enriching social network modeling</a:t>
            </a:r>
            <a:br>
              <a:rPr lang="en-US" dirty="0" smtClean="0"/>
            </a:br>
            <a:r>
              <a:rPr lang="en-US" dirty="0" smtClean="0"/>
              <a:t>with uncertainty and fuzzy sets</a:t>
            </a:r>
          </a:p>
          <a:p>
            <a:r>
              <a:rPr lang="en-US" dirty="0" smtClean="0"/>
              <a:t>Bridging human understanding and formal network models</a:t>
            </a:r>
            <a:endParaRPr lang="en-US" dirty="0"/>
          </a:p>
        </p:txBody>
      </p:sp>
      <p:pic>
        <p:nvPicPr>
          <p:cNvPr id="23554" name="Picture 2" descr="http://www.panix.com/~yager/HP/R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066800"/>
            <a:ext cx="1419225" cy="19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brain informatics to 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Yulin</a:t>
            </a:r>
            <a:r>
              <a:rPr lang="en-US" dirty="0" smtClean="0"/>
              <a:t> Qin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WIC Institute, Beijing; CMU, U.S.A.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Relation between WI and BI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Granular reasoning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Too in-depth on BI knowledge and ACT-R</a:t>
            </a:r>
          </a:p>
        </p:txBody>
      </p:sp>
      <p:pic>
        <p:nvPicPr>
          <p:cNvPr id="22529" name="Picture 1" descr="http://www.iwici.org/~ylqin/q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646" y="1066800"/>
            <a:ext cx="161192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code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Bhavani</a:t>
            </a:r>
            <a:r>
              <a:rPr lang="en-US" dirty="0" smtClean="0"/>
              <a:t> </a:t>
            </a:r>
            <a:r>
              <a:rPr lang="en-US" dirty="0" err="1" smtClean="0"/>
              <a:t>Thuraisingham</a:t>
            </a:r>
            <a:endParaRPr lang="en-US" dirty="0" smtClean="0"/>
          </a:p>
          <a:p>
            <a:pPr lvl="1"/>
            <a:r>
              <a:rPr lang="en-US" dirty="0" smtClean="0"/>
              <a:t>University of Texas, Dallas</a:t>
            </a:r>
          </a:p>
          <a:p>
            <a:endParaRPr lang="en-US" dirty="0" smtClean="0"/>
          </a:p>
          <a:p>
            <a:r>
              <a:rPr lang="en-US" dirty="0" smtClean="0"/>
              <a:t>National and cyber security</a:t>
            </a:r>
          </a:p>
          <a:p>
            <a:r>
              <a:rPr lang="en-US" dirty="0" smtClean="0"/>
              <a:t>Data mining for threats; intrusion detection</a:t>
            </a:r>
          </a:p>
          <a:p>
            <a:r>
              <a:rPr lang="en-US" dirty="0" smtClean="0"/>
              <a:t>“Active defense” – we spread worms &amp; viruses, obfuscate and try not to get caught</a:t>
            </a:r>
          </a:p>
          <a:p>
            <a:r>
              <a:rPr lang="en-US" dirty="0" smtClean="0"/>
              <a:t>We cannot evaluate it as it is illegal and we would go to jail (but we aren’t the bad guys)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39377"/>
            <a:ext cx="1702863" cy="226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411</Words>
  <Application>Microsoft Office PowerPoint</Application>
  <PresentationFormat>On-screen Show (4:3)</PresentationFormat>
  <Paragraphs>86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CorelDRAW</vt:lpstr>
      <vt:lpstr>Slide 1</vt:lpstr>
      <vt:lpstr>Universita Degli Studi di Milano Bicocca, Italy</vt:lpstr>
      <vt:lpstr>Overview</vt:lpstr>
      <vt:lpstr>Overall conference topics</vt:lpstr>
      <vt:lpstr>Search computing</vt:lpstr>
      <vt:lpstr>Actionable agent trading strategies</vt:lpstr>
      <vt:lpstr>Intelligent social network modeling</vt:lpstr>
      <vt:lpstr>From brain informatics to WI</vt:lpstr>
      <vt:lpstr>Malicious code detection</vt:lpstr>
      <vt:lpstr>Swarm-bots and swarm intelligence</vt:lpstr>
      <vt:lpstr>Agent based aiding of human teams</vt:lpstr>
      <vt:lpstr>References</vt:lpstr>
      <vt:lpstr>Final impressions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Relationships, OntoZur, 5.12.2008</dc:title>
  <dc:creator>joe</dc:creator>
  <cp:lastModifiedBy>Michal Tvarožek</cp:lastModifiedBy>
  <cp:revision>780</cp:revision>
  <dcterms:created xsi:type="dcterms:W3CDTF">2008-07-21T19:37:53Z</dcterms:created>
  <dcterms:modified xsi:type="dcterms:W3CDTF">2009-09-23T09:53:07Z</dcterms:modified>
</cp:coreProperties>
</file>