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61" r:id="rId3"/>
    <p:sldId id="262" r:id="rId4"/>
    <p:sldId id="258" r:id="rId5"/>
    <p:sldId id="273" r:id="rId6"/>
    <p:sldId id="274" r:id="rId7"/>
    <p:sldId id="27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  <p:sldId id="257" r:id="rId1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E4A"/>
    <a:srgbClr val="898989"/>
    <a:srgbClr val="0040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0" autoAdjust="0"/>
    <p:restoredTop sz="80925" autoAdjust="0"/>
  </p:normalViewPr>
  <p:slideViewPr>
    <p:cSldViewPr>
      <p:cViewPr varScale="1">
        <p:scale>
          <a:sx n="74" d="100"/>
          <a:sy n="74" d="100"/>
        </p:scale>
        <p:origin x="-21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5EB725-2293-43ED-B490-7B0FFC377240}" type="datetimeFigureOut">
              <a:rPr lang="sk-SK"/>
              <a:pPr>
                <a:defRPr/>
              </a:pPr>
              <a:t>23. 10. 2012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k-S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7107A0-9C2F-4598-BAED-62C0068D19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19171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ozef\Desktop\Header.jpg"/>
          <p:cNvPicPr>
            <a:picLocks noChangeAspect="1" noChangeArrowheads="1"/>
          </p:cNvPicPr>
          <p:nvPr userDrawn="1"/>
        </p:nvPicPr>
        <p:blipFill>
          <a:blip r:embed="rId2" cstate="print"/>
          <a:srcRect l="7333" r="7333"/>
          <a:stretch>
            <a:fillRect/>
          </a:stretch>
        </p:blipFill>
        <p:spPr bwMode="auto">
          <a:xfrm>
            <a:off x="0" y="0"/>
            <a:ext cx="9144000" cy="397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 userDrawn="1"/>
        </p:nvSpPr>
        <p:spPr>
          <a:xfrm>
            <a:off x="251520" y="3356992"/>
            <a:ext cx="8640960" cy="30963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795838" y="3716338"/>
            <a:ext cx="3448050" cy="504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sk-SK" sz="2400" b="1" dirty="0" smtClean="0"/>
              <a:t>Jozef Tvarožek</a:t>
            </a:r>
            <a:endParaRPr lang="en-US" sz="2400" b="1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4795838" y="4797425"/>
            <a:ext cx="3448050" cy="5032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400" dirty="0" smtClean="0"/>
              <a:t>Bratislava</a:t>
            </a:r>
            <a:r>
              <a:rPr lang="sk-SK" sz="2400" dirty="0" smtClean="0"/>
              <a:t>, </a:t>
            </a:r>
            <a:r>
              <a:rPr lang="sk-SK" sz="2400" dirty="0" smtClean="0"/>
              <a:t>Slovakia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787900" y="5229225"/>
            <a:ext cx="3448050" cy="5032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400" dirty="0" smtClean="0"/>
              <a:t>16</a:t>
            </a:r>
            <a:r>
              <a:rPr lang="sk-SK" sz="2400" dirty="0" smtClean="0"/>
              <a:t>. </a:t>
            </a:r>
            <a:r>
              <a:rPr lang="sk-SK" sz="2400" dirty="0" smtClean="0"/>
              <a:t>10.</a:t>
            </a:r>
            <a:r>
              <a:rPr lang="sk-SK" sz="2400" baseline="0" dirty="0" smtClean="0"/>
              <a:t> </a:t>
            </a:r>
            <a:r>
              <a:rPr lang="sk-SK" sz="2400" dirty="0" smtClean="0"/>
              <a:t>201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573" y="2060848"/>
            <a:ext cx="4207650" cy="403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23. 10.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2011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23. 10.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2011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16016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716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5pPr>
      <a:lvl6pPr marL="4572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6pPr>
      <a:lvl7pPr marL="9144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7pPr>
      <a:lvl8pPr marL="13716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8pPr>
      <a:lvl9pPr marL="18288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sta.arizona.edu/~cohen/Tutorials/" TargetMode="External"/><Relationship Id="rId2" Type="http://schemas.openxmlformats.org/officeDocument/2006/relationships/hyperlink" Target="http://www.socialresearchmethod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ortsci.org/resource/stat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2425" y="620688"/>
            <a:ext cx="708399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Kvantitatívne metódy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94928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Prezentovan</a:t>
            </a:r>
            <a:r>
              <a:rPr lang="sk-SK" dirty="0" smtClean="0"/>
              <a:t>é na </a:t>
            </a:r>
            <a:r>
              <a:rPr lang="sk-SK" dirty="0" err="1" smtClean="0"/>
              <a:t>Ontožúre</a:t>
            </a:r>
            <a:r>
              <a:rPr lang="sk-SK" dirty="0" smtClean="0"/>
              <a:t> 23. 10. 2011 v Modre.</a:t>
            </a:r>
            <a:endParaRPr lang="sk-SK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experimentu (2)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Určiť realizáciu overenia</a:t>
            </a:r>
          </a:p>
          <a:p>
            <a:pPr lvl="1"/>
            <a:r>
              <a:rPr lang="sk-SK" dirty="0" smtClean="0"/>
              <a:t>Závislé / nezávislé premenné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Analýza dát a prezentovanie výsledkov</a:t>
            </a:r>
          </a:p>
          <a:p>
            <a:pPr lvl="1"/>
            <a:r>
              <a:rPr lang="sk-SK" dirty="0" smtClean="0"/>
              <a:t>t-Test, F-Test, ANOVA, ...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Zhodnotenie</a:t>
            </a:r>
          </a:p>
          <a:p>
            <a:pPr lvl="1"/>
            <a:r>
              <a:rPr lang="sk-SK" dirty="0" smtClean="0"/>
              <a:t>Príspevok, dôsledky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Návrh experimentu (2)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25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Page view / Úloha / Aktitiva</a:t>
            </a:r>
          </a:p>
          <a:p>
            <a:r>
              <a:rPr lang="sk-SK" dirty="0" smtClean="0"/>
              <a:t>Informácie o:</a:t>
            </a:r>
          </a:p>
          <a:p>
            <a:pPr lvl="1"/>
            <a:r>
              <a:rPr lang="sk-SK" dirty="0" smtClean="0"/>
              <a:t>Používaní webovej stránky</a:t>
            </a:r>
          </a:p>
          <a:p>
            <a:pPr lvl="1"/>
            <a:r>
              <a:rPr lang="sk-SK" dirty="0" smtClean="0"/>
              <a:t>Zdroja</a:t>
            </a:r>
          </a:p>
          <a:p>
            <a:pPr lvl="1"/>
            <a:r>
              <a:rPr lang="sk-SK" dirty="0" smtClean="0"/>
              <a:t>Správaní sa pouzívateľa</a:t>
            </a:r>
          </a:p>
          <a:p>
            <a:pPr lvl="1"/>
            <a:r>
              <a:rPr lang="sk-SK" dirty="0" smtClean="0"/>
              <a:t>Úspešnosti riešenia</a:t>
            </a:r>
          </a:p>
          <a:p>
            <a:r>
              <a:rPr lang="sk-SK" dirty="0" smtClean="0"/>
              <a:t>Pre jednotlivcov/skupiny</a:t>
            </a:r>
          </a:p>
          <a:p>
            <a:r>
              <a:rPr lang="sk-SK" dirty="0" smtClean="0"/>
              <a:t>Merania:</a:t>
            </a:r>
          </a:p>
          <a:p>
            <a:pPr lvl="1"/>
            <a:r>
              <a:rPr lang="sk-SK" dirty="0" smtClean="0"/>
              <a:t>nominálne (kategorické) / ordinálne / intervalové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56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Vlastnosti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Priemer, medián, modus</a:t>
            </a:r>
          </a:p>
          <a:p>
            <a:r>
              <a:rPr lang="sk-SK" dirty="0" smtClean="0"/>
              <a:t>Rozsah, IQR, rozptyl, štandardná odchýlka</a:t>
            </a:r>
          </a:p>
          <a:p>
            <a:r>
              <a:rPr lang="sk-SK" dirty="0" smtClean="0"/>
              <a:t>Tvar</a:t>
            </a:r>
          </a:p>
          <a:p>
            <a:pPr lvl="1"/>
            <a:r>
              <a:rPr lang="sk-SK" dirty="0" smtClean="0"/>
              <a:t>Zakryvenie, koeficient špicatosti</a:t>
            </a:r>
          </a:p>
          <a:p>
            <a:r>
              <a:rPr lang="sk-SK" dirty="0" smtClean="0"/>
              <a:t>Vzťahy medzi premennými</a:t>
            </a:r>
          </a:p>
          <a:p>
            <a:pPr lvl="1"/>
            <a:r>
              <a:rPr lang="sk-SK" dirty="0" smtClean="0"/>
              <a:t>Korelácia</a:t>
            </a:r>
          </a:p>
          <a:p>
            <a:pPr lvl="1"/>
            <a:r>
              <a:rPr lang="sk-SK" dirty="0" smtClean="0"/>
              <a:t>Koeficient determinácie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Vlastnosti dát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01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t-Test (nepárový)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Priemery dvoch štatistických súborov sú rovnaké.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dobách prístupov k študijným materiálom medzi dennými a externými študentami.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65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t-Test (párový)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Majme vzorku respondentov. Každého respondenta sme zmerali dva krát (vstupné a výstupné meranie), zaujíma nás, či sú rozdiely v priemeroch meraní.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vo výsledkych medzi mid-termom a záverečnou skúškou pre nejakú triedu študentov.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51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ANOVA (one-way)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priemeroch (jednej premennej) v dvoch alebo viacerých štatistických súboroch. 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priemerných týždňových prístupových časoch medzi študentami viacerých študijných programov.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34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Odporúčania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Pozor na predpoklady štatistických metód</a:t>
            </a:r>
          </a:p>
          <a:p>
            <a:r>
              <a:rPr lang="sk-SK" dirty="0" smtClean="0"/>
              <a:t>Exploratívna analýza dát (kuknem-vidím)</a:t>
            </a:r>
          </a:p>
          <a:p>
            <a:r>
              <a:rPr lang="sk-SK" dirty="0" smtClean="0"/>
              <a:t>Opatrnosť pri trénovacích/testovacích sadách</a:t>
            </a:r>
          </a:p>
          <a:p>
            <a:r>
              <a:rPr lang="sk-SK" dirty="0" smtClean="0"/>
              <a:t>Snažte sa vysvetliť varianciu (rozpytl)</a:t>
            </a:r>
          </a:p>
          <a:p>
            <a:r>
              <a:rPr lang="sk-SK" dirty="0" smtClean="0"/>
              <a:t>Pilotné testovanie experimentu a analýzy</a:t>
            </a:r>
          </a:p>
          <a:p>
            <a:r>
              <a:rPr lang="sk-SK" dirty="0" smtClean="0"/>
              <a:t>Udržiavajte si spustiteľný priebeh štatistickej analýzy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Odporúčania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198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Referencie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Social </a:t>
            </a:r>
            <a:r>
              <a:rPr lang="sk-SK" dirty="0"/>
              <a:t>research methods</a:t>
            </a:r>
            <a:br>
              <a:rPr lang="sk-SK" dirty="0"/>
            </a:br>
            <a:r>
              <a:rPr lang="sk-SK" dirty="0">
                <a:hlinkClick r:id="rId2"/>
              </a:rPr>
              <a:t>http://www.socialresearchmethods.net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/>
              <a:t>Empirical Methods for Artificial </a:t>
            </a:r>
            <a:r>
              <a:rPr lang="en-US" dirty="0" smtClean="0"/>
              <a:t>Intelligence</a:t>
            </a:r>
            <a:r>
              <a:rPr lang="sk-SK" dirty="0"/>
              <a:t/>
            </a:r>
            <a:br>
              <a:rPr lang="sk-SK" dirty="0"/>
            </a:br>
            <a:r>
              <a:rPr lang="sk-SK" dirty="0">
                <a:hlinkClick r:id="rId3"/>
              </a:rPr>
              <a:t>http://www.sista.arizona.edu/~cohen/Tutorials</a:t>
            </a:r>
            <a:r>
              <a:rPr lang="sk-SK" dirty="0" smtClean="0">
                <a:hlinkClick r:id="rId3"/>
              </a:rPr>
              <a:t>/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 New View of Statistics</a:t>
            </a:r>
            <a:br>
              <a:rPr lang="sk-SK" dirty="0" smtClean="0"/>
            </a:br>
            <a:r>
              <a:rPr lang="sk-SK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www.sportsci.org/resource/stats/</a:t>
            </a:r>
            <a:endParaRPr lang="sk-SK" dirty="0" smtClean="0"/>
          </a:p>
          <a:p>
            <a:endParaRPr lang="en-US" dirty="0"/>
          </a:p>
          <a:p>
            <a:endParaRPr lang="sk-SK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Referencie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2425" y="620688"/>
            <a:ext cx="708399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Kvantitatívne metódy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0581"/>
          </a:xfrm>
        </p:spPr>
        <p:txBody>
          <a:bodyPr/>
          <a:lstStyle/>
          <a:p>
            <a:pPr algn="ctr"/>
            <a:r>
              <a:rPr lang="sk-SK" dirty="0" smtClean="0"/>
              <a:t>vs.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52736"/>
            <a:ext cx="375476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Kvantitatívne dáta</a:t>
            </a:r>
            <a:br>
              <a:rPr lang="sk-SK" b="1" dirty="0" smtClean="0"/>
            </a:br>
            <a:endParaRPr lang="sk-SK" sz="2400" b="1" dirty="0" smtClean="0"/>
          </a:p>
          <a:p>
            <a:r>
              <a:rPr lang="sk-SK" dirty="0" smtClean="0"/>
              <a:t>Čísla</a:t>
            </a:r>
          </a:p>
          <a:p>
            <a:r>
              <a:rPr lang="sk-SK" dirty="0" smtClean="0"/>
              <a:t>„Nepriestreľné“, dôveryhodné, vedecké</a:t>
            </a:r>
          </a:p>
          <a:p>
            <a:r>
              <a:rPr lang="sk-SK" b="1" dirty="0"/>
              <a:t>Čo?</a:t>
            </a:r>
            <a:r>
              <a:rPr lang="sk-SK" dirty="0"/>
              <a:t> </a:t>
            </a:r>
            <a:r>
              <a:rPr lang="sk-SK" b="1" dirty="0"/>
              <a:t>Kto?</a:t>
            </a:r>
            <a:r>
              <a:rPr lang="sk-SK" dirty="0"/>
              <a:t> A </a:t>
            </a:r>
            <a:r>
              <a:rPr lang="sk-SK" b="1" dirty="0"/>
              <a:t>Kedy</a:t>
            </a:r>
            <a:r>
              <a:rPr lang="sk-SK" b="1" dirty="0" smtClean="0"/>
              <a:t>?</a:t>
            </a:r>
          </a:p>
          <a:p>
            <a:r>
              <a:rPr lang="sk-SK" dirty="0" smtClean="0"/>
              <a:t>Dá sa zovšeobecňovať</a:t>
            </a:r>
          </a:p>
          <a:p>
            <a:r>
              <a:rPr lang="sk-SK" dirty="0" smtClean="0"/>
              <a:t>Bezkontextové</a:t>
            </a:r>
          </a:p>
          <a:p>
            <a:endParaRPr lang="sk-S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Rýchle porovnanie: kvantitatívne dáta vs. </a:t>
            </a:r>
            <a:r>
              <a:rPr lang="sk-SK" dirty="0"/>
              <a:t>k</a:t>
            </a:r>
            <a:r>
              <a:rPr lang="sk-SK" dirty="0" smtClean="0"/>
              <a:t>valitatívne dáta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4"/>
          </p:nvPr>
        </p:nvSpPr>
        <p:spPr>
          <a:xfrm>
            <a:off x="5076056" y="1124744"/>
            <a:ext cx="36004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/>
              <a:t>Kvalitatívne dáta</a:t>
            </a:r>
            <a:br>
              <a:rPr lang="sk-SK" b="1" dirty="0" smtClean="0"/>
            </a:br>
            <a:endParaRPr lang="sk-SK" b="1" dirty="0" smtClean="0"/>
          </a:p>
          <a:p>
            <a:r>
              <a:rPr lang="sk-SK" dirty="0" smtClean="0"/>
              <a:t>Slová</a:t>
            </a:r>
          </a:p>
          <a:p>
            <a:r>
              <a:rPr lang="sk-SK" dirty="0" smtClean="0"/>
              <a:t>Obrázky, videá, ...</a:t>
            </a:r>
          </a:p>
          <a:p>
            <a:r>
              <a:rPr lang="sk-SK" dirty="0" smtClean="0"/>
              <a:t>Citlivé, detailné, kontextuálne</a:t>
            </a:r>
          </a:p>
          <a:p>
            <a:r>
              <a:rPr lang="sk-SK" b="1" dirty="0"/>
              <a:t>Prečo?</a:t>
            </a:r>
            <a:r>
              <a:rPr lang="sk-SK" dirty="0"/>
              <a:t> a </a:t>
            </a:r>
            <a:r>
              <a:rPr lang="sk-SK" b="1" dirty="0"/>
              <a:t>Ako</a:t>
            </a:r>
            <a:r>
              <a:rPr lang="sk-SK" b="1" dirty="0" smtClean="0"/>
              <a:t>?</a:t>
            </a:r>
            <a:endParaRPr lang="en-US" b="1" dirty="0" smtClean="0"/>
          </a:p>
          <a:p>
            <a:r>
              <a:rPr lang="sk-SK" dirty="0" smtClean="0"/>
              <a:t>Nedá sa zovšeobecňovať</a:t>
            </a:r>
          </a:p>
          <a:p>
            <a:r>
              <a:rPr lang="en-US" dirty="0" err="1" smtClean="0"/>
              <a:t>Dop</a:t>
            </a:r>
            <a:r>
              <a:rPr lang="sk-SK" dirty="0" smtClean="0"/>
              <a:t>ĺňajú kvantitatívne dáta</a:t>
            </a:r>
          </a:p>
        </p:txBody>
      </p:sp>
    </p:spTree>
    <p:extLst>
      <p:ext uri="{BB962C8B-B14F-4D97-AF65-F5344CB8AC3E}">
        <p14:creationId xmlns:p14="http://schemas.microsoft.com/office/powerpoint/2010/main" xmlns="" val="6368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0581"/>
          </a:xfrm>
        </p:spPr>
        <p:txBody>
          <a:bodyPr/>
          <a:lstStyle/>
          <a:p>
            <a:pPr algn="ctr"/>
            <a:r>
              <a:rPr lang="sk-SK" dirty="0" smtClean="0"/>
              <a:t>vs.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52736"/>
            <a:ext cx="3898776" cy="4968552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Kvantitatívne metódy</a:t>
            </a:r>
            <a:r>
              <a:rPr lang="sk-SK" sz="3600" b="1" dirty="0" smtClean="0"/>
              <a:t/>
            </a:r>
            <a:br>
              <a:rPr lang="sk-SK" sz="3600" b="1" dirty="0" smtClean="0"/>
            </a:br>
            <a:endParaRPr lang="sk-SK" b="1" dirty="0" smtClean="0"/>
          </a:p>
          <a:p>
            <a:r>
              <a:rPr lang="sk-SK" dirty="0" smtClean="0"/>
              <a:t>Prieskumy/dotazníky</a:t>
            </a:r>
          </a:p>
          <a:p>
            <a:r>
              <a:rPr lang="sk-SK" dirty="0" smtClean="0"/>
              <a:t>Pre/post testy</a:t>
            </a:r>
          </a:p>
          <a:p>
            <a:r>
              <a:rPr lang="sk-SK" dirty="0" smtClean="0"/>
              <a:t>Štatistická analýza (číselných) dát</a:t>
            </a:r>
          </a:p>
          <a:p>
            <a:r>
              <a:rPr lang="sk-SK" dirty="0" smtClean="0"/>
              <a:t>Iné matematické / výpočtové metódy</a:t>
            </a:r>
            <a:endParaRPr lang="sk-S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Rýchle porovnanie: kvantitatívne metódy vs. kvalitatívne metódy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4"/>
          </p:nvPr>
        </p:nvSpPr>
        <p:spPr>
          <a:xfrm>
            <a:off x="5076056" y="1052736"/>
            <a:ext cx="3600400" cy="4968552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Kvalitatívne metódy</a:t>
            </a:r>
            <a:br>
              <a:rPr lang="sk-SK" b="1" dirty="0" smtClean="0"/>
            </a:br>
            <a:endParaRPr lang="sk-SK" b="1" dirty="0" smtClean="0"/>
          </a:p>
          <a:p>
            <a:r>
              <a:rPr lang="sk-SK" dirty="0" smtClean="0"/>
              <a:t>Pozorovania</a:t>
            </a:r>
          </a:p>
          <a:p>
            <a:r>
              <a:rPr lang="sk-SK" dirty="0" smtClean="0"/>
              <a:t>Rozhovory</a:t>
            </a:r>
          </a:p>
          <a:p>
            <a:r>
              <a:rPr lang="sk-SK" dirty="0" smtClean="0"/>
              <a:t>Fokusované skupiny</a:t>
            </a:r>
          </a:p>
          <a:p>
            <a:r>
              <a:rPr lang="sk-SK" dirty="0" smtClean="0"/>
              <a:t>Neštatistické metódy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765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 webu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Teoretick</a:t>
            </a:r>
            <a:r>
              <a:rPr lang="sk-SK" dirty="0" smtClean="0"/>
              <a:t>ý</a:t>
            </a:r>
          </a:p>
          <a:p>
            <a:pPr lvl="1"/>
            <a:r>
              <a:rPr lang="sk-SK" dirty="0" smtClean="0"/>
              <a:t>Budujeme teórie</a:t>
            </a:r>
          </a:p>
          <a:p>
            <a:r>
              <a:rPr lang="sk-SK" dirty="0" smtClean="0"/>
              <a:t>Empirický</a:t>
            </a:r>
          </a:p>
          <a:p>
            <a:pPr lvl="1"/>
            <a:r>
              <a:rPr lang="sk-SK" dirty="0" smtClean="0"/>
              <a:t>Pozorujeme a meriame svet okolo nás</a:t>
            </a:r>
          </a:p>
          <a:p>
            <a:r>
              <a:rPr lang="sk-SK" dirty="0" smtClean="0"/>
              <a:t>Nomotetický</a:t>
            </a:r>
          </a:p>
          <a:p>
            <a:pPr lvl="1"/>
            <a:r>
              <a:rPr lang="sk-SK" dirty="0" smtClean="0"/>
              <a:t>Zaujíma nás „všeobecný prípad“ skúmaním jednotlivých prípadov</a:t>
            </a:r>
          </a:p>
          <a:p>
            <a:r>
              <a:rPr lang="sk-SK" dirty="0" smtClean="0"/>
              <a:t>Pravdepodobnostný</a:t>
            </a:r>
            <a:endParaRPr lang="sk-SK" dirty="0"/>
          </a:p>
          <a:p>
            <a:r>
              <a:rPr lang="sk-SK" dirty="0" smtClean="0"/>
              <a:t>Príčina – dôsledok</a:t>
            </a:r>
          </a:p>
          <a:p>
            <a:pPr lvl="1"/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 webu (všeobecne)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k-SK" dirty="0" smtClean="0"/>
              <a:t>ýskumné otázky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Deskriptívne</a:t>
            </a:r>
          </a:p>
          <a:p>
            <a:pPr lvl="1"/>
            <a:r>
              <a:rPr lang="sk-SK" dirty="0" smtClean="0"/>
              <a:t>Koľko ľudí by volilo liberálov?</a:t>
            </a:r>
          </a:p>
          <a:p>
            <a:r>
              <a:rPr lang="sk-SK" b="1" dirty="0" smtClean="0"/>
              <a:t>Relačné</a:t>
            </a:r>
          </a:p>
          <a:p>
            <a:pPr lvl="1"/>
            <a:r>
              <a:rPr lang="sk-SK" dirty="0" smtClean="0"/>
              <a:t>Pomer žien/mužov, ktorí by volili liberálov?</a:t>
            </a:r>
          </a:p>
          <a:p>
            <a:pPr lvl="1"/>
            <a:r>
              <a:rPr lang="sk-SK" dirty="0" smtClean="0"/>
              <a:t>Musíme najskôr ich vedieť opísať/zmerať</a:t>
            </a:r>
          </a:p>
          <a:p>
            <a:r>
              <a:rPr lang="sk-SK" b="1" dirty="0" smtClean="0"/>
              <a:t>Kauzálne</a:t>
            </a:r>
          </a:p>
          <a:p>
            <a:pPr lvl="1"/>
            <a:r>
              <a:rPr lang="sk-SK" dirty="0" smtClean="0"/>
              <a:t>Zmenila volebná kampaň názory voličov?</a:t>
            </a:r>
            <a:endParaRPr lang="sk-SK" smtClean="0"/>
          </a:p>
          <a:p>
            <a:pPr lvl="1"/>
            <a:r>
              <a:rPr lang="sk-SK" smtClean="0"/>
              <a:t>Musíme </a:t>
            </a:r>
            <a:r>
              <a:rPr lang="sk-SK" dirty="0" smtClean="0"/>
              <a:t>ich vedieť aj opísať/zmerať, aj ich vzťah</a:t>
            </a:r>
          </a:p>
          <a:p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Výskumné otázky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8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Schéma výskumu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27584" y="3140968"/>
            <a:ext cx="770485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7584" y="764704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teória</a:t>
            </a:r>
            <a:endParaRPr lang="sk-SK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5507940"/>
            <a:ext cx="1970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reálny svet</a:t>
            </a:r>
            <a:endParaRPr lang="sk-SK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453" y="141519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si myslíme</a:t>
            </a:r>
            <a:endParaRPr lang="sk-SK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65971" y="4581128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overujeme</a:t>
            </a:r>
            <a:endParaRPr lang="sk-SK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482953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vidíme</a:t>
            </a:r>
            <a:endParaRPr lang="sk-SK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4765794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robíme</a:t>
            </a:r>
            <a:endParaRPr lang="sk-SK" b="1" dirty="0"/>
          </a:p>
        </p:txBody>
      </p:sp>
      <p:sp>
        <p:nvSpPr>
          <p:cNvPr id="15" name="Rectangle 14"/>
          <p:cNvSpPr/>
          <p:nvPr/>
        </p:nvSpPr>
        <p:spPr>
          <a:xfrm>
            <a:off x="1115616" y="4005064"/>
            <a:ext cx="180020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metóda</a:t>
            </a:r>
            <a:endParaRPr lang="sk-SK" dirty="0"/>
          </a:p>
        </p:txBody>
      </p:sp>
      <p:sp>
        <p:nvSpPr>
          <p:cNvPr id="16" name="Rectangle 15"/>
          <p:cNvSpPr/>
          <p:nvPr/>
        </p:nvSpPr>
        <p:spPr>
          <a:xfrm>
            <a:off x="6084168" y="4005064"/>
            <a:ext cx="1944216" cy="674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pozorovanie</a:t>
            </a:r>
            <a:endParaRPr lang="sk-SK" dirty="0"/>
          </a:p>
        </p:txBody>
      </p:sp>
      <p:sp>
        <p:nvSpPr>
          <p:cNvPr id="17" name="Rectangle 16"/>
          <p:cNvSpPr/>
          <p:nvPr/>
        </p:nvSpPr>
        <p:spPr>
          <a:xfrm>
            <a:off x="1259632" y="1885474"/>
            <a:ext cx="1512168" cy="566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príčina</a:t>
            </a:r>
            <a:endParaRPr lang="sk-SK" dirty="0"/>
          </a:p>
        </p:txBody>
      </p:sp>
      <p:sp>
        <p:nvSpPr>
          <p:cNvPr id="18" name="Rectangle 17"/>
          <p:cNvSpPr/>
          <p:nvPr/>
        </p:nvSpPr>
        <p:spPr>
          <a:xfrm>
            <a:off x="6213160" y="1885474"/>
            <a:ext cx="1743216" cy="566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dôsledok</a:t>
            </a:r>
            <a:endParaRPr lang="sk-SK" dirty="0"/>
          </a:p>
        </p:txBody>
      </p:sp>
      <p:cxnSp>
        <p:nvCxnSpPr>
          <p:cNvPr id="21" name="Straight Arrow Connector 20"/>
          <p:cNvCxnSpPr>
            <a:stCxn id="17" idx="3"/>
            <a:endCxn id="18" idx="1"/>
          </p:cNvCxnSpPr>
          <p:nvPr/>
        </p:nvCxnSpPr>
        <p:spPr>
          <a:xfrm>
            <a:off x="2771800" y="2168860"/>
            <a:ext cx="344136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  <a:endCxn id="16" idx="1"/>
          </p:cNvCxnSpPr>
          <p:nvPr/>
        </p:nvCxnSpPr>
        <p:spPr>
          <a:xfrm>
            <a:off x="2915816" y="4329100"/>
            <a:ext cx="3168352" cy="13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15" idx="0"/>
          </p:cNvCxnSpPr>
          <p:nvPr/>
        </p:nvCxnSpPr>
        <p:spPr>
          <a:xfrm>
            <a:off x="2015716" y="2452246"/>
            <a:ext cx="0" cy="1552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2"/>
            <a:endCxn id="16" idx="0"/>
          </p:cNvCxnSpPr>
          <p:nvPr/>
        </p:nvCxnSpPr>
        <p:spPr>
          <a:xfrm flipH="1">
            <a:off x="7056276" y="2452246"/>
            <a:ext cx="28492" cy="1552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99992" y="2452246"/>
            <a:ext cx="0" cy="1552818"/>
          </a:xfrm>
          <a:prstGeom prst="straightConnector1">
            <a:avLst/>
          </a:prstGeom>
          <a:ln>
            <a:headEnd type="arrow" w="med" len="med"/>
            <a:tailEnd type="arrow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337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Omyly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 analýzy o skupine odvodiť závery pre jednotlivca</a:t>
            </a:r>
          </a:p>
          <a:p>
            <a:pPr lvl="1"/>
            <a:r>
              <a:rPr lang="sk-SK" dirty="0" smtClean="0"/>
              <a:t>Vysoký priemer neznamená, že všetky merania sú vysoké</a:t>
            </a:r>
          </a:p>
          <a:p>
            <a:r>
              <a:rPr lang="sk-SK" dirty="0" smtClean="0"/>
              <a:t>Z analýzy jednotlivca odvodiť závery pre skupinu</a:t>
            </a:r>
          </a:p>
          <a:p>
            <a:pPr lvl="1"/>
            <a:r>
              <a:rPr lang="sk-SK" dirty="0" smtClean="0"/>
              <a:t>Žena za volantom spravila kiks</a:t>
            </a:r>
            <a:r>
              <a:rPr lang="en-US" dirty="0" smtClean="0"/>
              <a:t> ;)</a:t>
            </a:r>
            <a:endParaRPr lang="sk-SK" dirty="0" smtClean="0"/>
          </a:p>
          <a:p>
            <a:pPr lvl="1"/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 webu (všeobecne, 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38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Kvantitatívny výskum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28392"/>
          </a:xfrm>
        </p:spPr>
        <p:txBody>
          <a:bodyPr/>
          <a:lstStyle/>
          <a:p>
            <a:r>
              <a:rPr lang="sk-SK" dirty="0" smtClean="0"/>
              <a:t>Kvantitatívne metódy:</a:t>
            </a:r>
          </a:p>
          <a:p>
            <a:pPr lvl="1"/>
            <a:r>
              <a:rPr lang="sk-SK" dirty="0" smtClean="0"/>
              <a:t>Analýza </a:t>
            </a:r>
            <a:r>
              <a:rPr lang="sk-SK" dirty="0"/>
              <a:t>klastrov</a:t>
            </a:r>
          </a:p>
          <a:p>
            <a:pPr lvl="1"/>
            <a:r>
              <a:rPr lang="sk-SK" dirty="0" smtClean="0"/>
              <a:t>Asociácie a korelácie</a:t>
            </a:r>
          </a:p>
          <a:p>
            <a:pPr lvl="1"/>
            <a:r>
              <a:rPr lang="sk-SK" dirty="0" smtClean="0"/>
              <a:t>Numerické / Optimalizačné metódy</a:t>
            </a:r>
          </a:p>
          <a:p>
            <a:pPr lvl="1"/>
            <a:r>
              <a:rPr lang="sk-SK" dirty="0" smtClean="0"/>
              <a:t>Štatistické metódy</a:t>
            </a:r>
          </a:p>
          <a:p>
            <a:pPr lvl="1"/>
            <a:r>
              <a:rPr lang="sk-SK" dirty="0" smtClean="0"/>
              <a:t>Prieskumy / Dotazníky</a:t>
            </a:r>
          </a:p>
          <a:p>
            <a:pPr lvl="1"/>
            <a:r>
              <a:rPr lang="sk-SK" dirty="0" smtClean="0"/>
              <a:t>...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Kvantitatívny výskum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28092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400" b="1" dirty="0" smtClean="0">
                <a:latin typeface="Gill Sans MT" pitchFamily="34" charset="-18"/>
              </a:rPr>
              <a:t>Systematické empirické skúmanie fenoménov pomocou štatistických, matematických alebo výpočtových metód.</a:t>
            </a:r>
            <a:endParaRPr lang="sk-SK" sz="2400" b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experimentu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Určiť cieľ metódy</a:t>
            </a:r>
          </a:p>
          <a:p>
            <a:pPr lvl="1"/>
            <a:r>
              <a:rPr lang="sk-SK" dirty="0" smtClean="0"/>
              <a:t>Zlepšiť zručnosti pri čítaní/počítaní/programovaní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Identifikovať ciele vyhodnotenia</a:t>
            </a:r>
          </a:p>
          <a:p>
            <a:pPr lvl="1"/>
            <a:r>
              <a:rPr lang="sk-SK" dirty="0" smtClean="0"/>
              <a:t>Zlepšené učenie, prediktívnosť modelu študenta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Návrh overenia</a:t>
            </a:r>
          </a:p>
          <a:p>
            <a:pPr lvl="1"/>
            <a:r>
              <a:rPr lang="sk-SK" b="1" dirty="0" smtClean="0"/>
              <a:t>Čo </a:t>
            </a:r>
            <a:r>
              <a:rPr lang="sk-SK" dirty="0" smtClean="0"/>
              <a:t>porovnávame (len tutor, tutor vs. nič, tutor vs. benchmark, tutorA vs. tutorB)</a:t>
            </a:r>
          </a:p>
          <a:p>
            <a:pPr lvl="1"/>
            <a:r>
              <a:rPr lang="sk-SK" b="1" dirty="0" smtClean="0"/>
              <a:t>Ako </a:t>
            </a:r>
            <a:r>
              <a:rPr lang="sk-SK" dirty="0" smtClean="0"/>
              <a:t>porovnávame (X</a:t>
            </a:r>
            <a:r>
              <a:rPr lang="en-US" dirty="0" smtClean="0"/>
              <a:t>-posttest, pretest-X-posttest, </a:t>
            </a:r>
            <a:r>
              <a:rPr lang="en-US" dirty="0" err="1" smtClean="0"/>
              <a:t>kontroln</a:t>
            </a:r>
            <a:r>
              <a:rPr lang="sk-SK" dirty="0" smtClean="0"/>
              <a:t>á a experimentálna skupina)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Návrh experimentu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3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tvarozek_fk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jtvarozek_fko</Template>
  <TotalTime>205</TotalTime>
  <Words>531</Words>
  <Application>Microsoft Office PowerPoint</Application>
  <PresentationFormat>On-screen Show (4:3)</PresentationFormat>
  <Paragraphs>160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jtvarozek_fko</vt:lpstr>
      <vt:lpstr>Slide 1</vt:lpstr>
      <vt:lpstr>vs.</vt:lpstr>
      <vt:lpstr>vs.</vt:lpstr>
      <vt:lpstr>Výskum webu</vt:lpstr>
      <vt:lpstr>Výskumné otázky</vt:lpstr>
      <vt:lpstr>Slide 6</vt:lpstr>
      <vt:lpstr>Omyly</vt:lpstr>
      <vt:lpstr>Kvantitatívny výskum</vt:lpstr>
      <vt:lpstr>Návrh experimentu</vt:lpstr>
      <vt:lpstr>Návrh experimentu (2)</vt:lpstr>
      <vt:lpstr>Dáta</vt:lpstr>
      <vt:lpstr>Vlastnosti dát</vt:lpstr>
      <vt:lpstr>Štatistické testy – t-Test (nepárový)</vt:lpstr>
      <vt:lpstr>Štatistické testy – t-Test (párový)</vt:lpstr>
      <vt:lpstr>Štatistické testy – ANOVA (one-way)</vt:lpstr>
      <vt:lpstr>Odporúčania</vt:lpstr>
      <vt:lpstr>Referencie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Ontoparty presentation</dc:subject>
  <dc:creator>Jozef</dc:creator>
  <cp:lastModifiedBy>Jozef</cp:lastModifiedBy>
  <cp:revision>34</cp:revision>
  <dcterms:created xsi:type="dcterms:W3CDTF">2011-10-22T15:37:06Z</dcterms:created>
  <dcterms:modified xsi:type="dcterms:W3CDTF">2012-10-23T08:41:04Z</dcterms:modified>
</cp:coreProperties>
</file>