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  <p:sldMasterId id="2147484209" r:id="rId2"/>
    <p:sldMasterId id="2147484323" r:id="rId3"/>
    <p:sldMasterId id="2147484443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nrasill" initials="D" lastIdx="6" clrIdx="0">
    <p:extLst>
      <p:ext uri="{19B8F6BF-5375-455C-9EA6-DF929625EA0E}">
        <p15:presenceInfo xmlns:p15="http://schemas.microsoft.com/office/powerpoint/2012/main" userId="Denrasil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7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2-22T20:12:02.069" idx="1">
    <p:pos x="10" y="10"/>
    <p:text>Tu porozprávať v jednoduchosti, že chceme vytovirť tagger pre slovenský jazyk. Že chceme riešenie, ktoré by sa neopieralo o slovník, ale kontext, ktorý sa viaže na jednotlivé slová - CRF.</p:text>
    <p:extLst>
      <p:ext uri="{C676402C-5697-4E1C-873F-D02D1690AC5C}">
        <p15:threadingInfo xmlns:p15="http://schemas.microsoft.com/office/powerpoint/2012/main" timeZoneBias="-60"/>
      </p:ext>
    </p:extLst>
  </p:cm>
  <p:cm authorId="1" dt="2015-02-22T20:13:30.640" idx="2">
    <p:pos x="146" y="146"/>
    <p:text>Prihodiť argument, že angličtina má rozsiahle riešenia oproti slovenčine a aký je rozdiel medzi POS tagovaním pre slovenčinu/angličtinu, prečo teda sa oplatí skúsiť CRF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2-22T20:14:42.058" idx="3">
    <p:pos x="10" y="10"/>
    <p:text>Poznamenať, že cielom iitsrc článku bolo aj otestovanie riešenia v malom merítku a teda že sme už aj zvolili predlohu čŕt a natrenováli minimalistický CRF model, už to stačí hodiť na väčší dataset.</p:text>
    <p:extLst>
      <p:ext uri="{C676402C-5697-4E1C-873F-D02D1690AC5C}">
        <p15:threadingInfo xmlns:p15="http://schemas.microsoft.com/office/powerpoint/2012/main" timeZoneBias="-60"/>
      </p:ext>
    </p:extLst>
  </p:cm>
  <p:cm authorId="1" dt="2015-02-22T20:25:30.953" idx="4">
    <p:pos x="10" y="146"/>
    <p:text>Doplniť, že najviac sa treba sústrediť na predlohu čŕt</p:text>
    <p:extLst>
      <p:ext uri="{C676402C-5697-4E1C-873F-D02D1690AC5C}">
        <p15:threadingInfo xmlns:p15="http://schemas.microsoft.com/office/powerpoint/2012/main" timeZoneBias="-60">
          <p15:parentCm authorId="1" idx="3"/>
        </p15:threadingInfo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2-22T20:33:24.371" idx="5">
    <p:pos x="10" y="10"/>
    <p:text>Bez toho aby som šiel do detailov CRF, vysvetlím, že úlohou výpočtu je pozerať na vzťah slovo - črta</p:text>
    <p:extLst>
      <p:ext uri="{C676402C-5697-4E1C-873F-D02D1690AC5C}">
        <p15:threadingInfo xmlns:p15="http://schemas.microsoft.com/office/powerpoint/2012/main" timeZoneBias="-60"/>
      </p:ext>
    </p:extLst>
  </p:cm>
  <p:cm authorId="1" dt="2015-02-22T20:34:19.589" idx="6">
    <p:pos x="146" y="146"/>
    <p:text>Poukážem na diagram, ako sa pozerá CRFko na jedno slovo poz[0] a ako je to charakterizované v TXT dátach</p:text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5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99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29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05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86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15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08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640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197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753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49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81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043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68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2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02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244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674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964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9434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427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43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255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179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449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180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762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305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419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676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570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976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6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649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8242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857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154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081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3638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71249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2416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484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206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33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666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2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2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0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6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4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1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99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AE74274-98C7-4BE0-A52D-BCD8D4C6D9C9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95D9C-8CE4-4206-87EE-B32FDE237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626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44" r:id="rId1"/>
    <p:sldLayoutId id="2147484445" r:id="rId2"/>
    <p:sldLayoutId id="2147484446" r:id="rId3"/>
    <p:sldLayoutId id="2147484447" r:id="rId4"/>
    <p:sldLayoutId id="2147484448" r:id="rId5"/>
    <p:sldLayoutId id="2147484449" r:id="rId6"/>
    <p:sldLayoutId id="2147484450" r:id="rId7"/>
    <p:sldLayoutId id="2147484451" r:id="rId8"/>
    <p:sldLayoutId id="2147484452" r:id="rId9"/>
    <p:sldLayoutId id="2147484453" r:id="rId10"/>
    <p:sldLayoutId id="2147484454" r:id="rId11"/>
    <p:sldLayoutId id="2147484455" r:id="rId12"/>
    <p:sldLayoutId id="2147484456" r:id="rId13"/>
    <p:sldLayoutId id="2147484457" r:id="rId14"/>
    <p:sldLayoutId id="2147484458" r:id="rId15"/>
    <p:sldLayoutId id="2147484459" r:id="rId16"/>
    <p:sldLayoutId id="214748446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5.xml"/><Relationship Id="rId4" Type="http://schemas.openxmlformats.org/officeDocument/2006/relationships/comments" Target="../comments/commen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7840830" cy="3329581"/>
          </a:xfrm>
        </p:spPr>
        <p:txBody>
          <a:bodyPr/>
          <a:lstStyle/>
          <a:p>
            <a:r>
              <a:rPr lang="sk-SK" dirty="0" smtClean="0"/>
              <a:t>Určovanie slovných druhov v slovenčine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Dalibor Mészáros</a:t>
            </a:r>
            <a:br>
              <a:rPr lang="sk-SK" dirty="0"/>
            </a:br>
            <a:r>
              <a:rPr lang="sk-SK" dirty="0"/>
              <a:t>Ing. Márius </a:t>
            </a:r>
            <a:r>
              <a:rPr lang="sk-SK" dirty="0" err="1"/>
              <a:t>Šajgalík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6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Stav projektu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Čo už máme</a:t>
            </a:r>
          </a:p>
          <a:p>
            <a:pPr lvl="1"/>
            <a:r>
              <a:rPr lang="sk-SK" dirty="0" smtClean="0"/>
              <a:t>Implementáciu pre výpočet CRF modelu</a:t>
            </a:r>
          </a:p>
          <a:p>
            <a:pPr lvl="1"/>
            <a:r>
              <a:rPr lang="sk-SK" dirty="0" err="1" smtClean="0"/>
              <a:t>Dataset</a:t>
            </a:r>
            <a:r>
              <a:rPr lang="sk-SK" dirty="0" smtClean="0"/>
              <a:t> anotovaných slovenských textov</a:t>
            </a:r>
          </a:p>
          <a:p>
            <a:pPr lvl="1"/>
            <a:endParaRPr lang="sk-SK" dirty="0"/>
          </a:p>
          <a:p>
            <a:r>
              <a:rPr lang="sk-SK" dirty="0" smtClean="0"/>
              <a:t>Čo chceme</a:t>
            </a:r>
          </a:p>
          <a:p>
            <a:pPr lvl="1"/>
            <a:r>
              <a:rPr lang="sk-SK" b="1" i="1" dirty="0" smtClean="0"/>
              <a:t>Zvoliť predlohu čŕt</a:t>
            </a:r>
          </a:p>
          <a:p>
            <a:pPr lvl="1"/>
            <a:r>
              <a:rPr lang="sk-SK" dirty="0" smtClean="0"/>
              <a:t>Natrénovať CRF Model</a:t>
            </a:r>
          </a:p>
          <a:p>
            <a:pPr lvl="1"/>
            <a:r>
              <a:rPr lang="sk-SK" dirty="0" smtClean="0"/>
              <a:t>Implementovať POS </a:t>
            </a:r>
            <a:r>
              <a:rPr lang="sk-SK" dirty="0" err="1" smtClean="0"/>
              <a:t>tagger</a:t>
            </a:r>
            <a:endParaRPr lang="sk-S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6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Predloha čŕt</a:t>
            </a:r>
            <a:endParaRPr lang="en-US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710" y="1361928"/>
            <a:ext cx="7923131" cy="1954478"/>
          </a:xfrm>
          <a:prstGeom prst="rect">
            <a:avLst/>
          </a:prstGeom>
        </p:spPr>
      </p:pic>
      <p:sp>
        <p:nvSpPr>
          <p:cNvPr id="5" name="Zástupný symbol obsahu 2"/>
          <p:cNvSpPr txBox="1">
            <a:spLocks/>
          </p:cNvSpPr>
          <p:nvPr/>
        </p:nvSpPr>
        <p:spPr>
          <a:xfrm>
            <a:off x="827700" y="3916907"/>
            <a:ext cx="6711654" cy="233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sk-SK" dirty="0" smtClean="0"/>
              <a:t>Slovo</a:t>
            </a:r>
          </a:p>
          <a:p>
            <a:r>
              <a:rPr lang="sk-SK" dirty="0" smtClean="0"/>
              <a:t>Štítok </a:t>
            </a:r>
            <a:r>
              <a:rPr lang="sk-SK" dirty="0" smtClean="0"/>
              <a:t>= Slovný druh</a:t>
            </a:r>
          </a:p>
          <a:p>
            <a:r>
              <a:rPr lang="sk-SK" dirty="0" smtClean="0"/>
              <a:t>Črty</a:t>
            </a:r>
          </a:p>
          <a:p>
            <a:pPr lvl="1"/>
            <a:r>
              <a:rPr lang="sk-SK" dirty="0" smtClean="0"/>
              <a:t>Predpona a prípona</a:t>
            </a:r>
          </a:p>
          <a:p>
            <a:pPr lvl="1"/>
            <a:r>
              <a:rPr lang="sk-SK" dirty="0" smtClean="0"/>
              <a:t>Slovo z malých písmen + kód</a:t>
            </a:r>
            <a:endParaRPr lang="en-US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4838" y="3707774"/>
            <a:ext cx="2353003" cy="2172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15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</a:t>
            </a:r>
            <a:r>
              <a:rPr lang="sk-SK" dirty="0" smtClean="0"/>
              <a:t>ýsledky na menšom sete</a:t>
            </a:r>
            <a:endParaRPr lang="en-US" dirty="0"/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934690"/>
              </p:ext>
            </p:extLst>
          </p:nvPr>
        </p:nvGraphicFramePr>
        <p:xfrm>
          <a:off x="484710" y="1482239"/>
          <a:ext cx="6598478" cy="3144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50363"/>
                <a:gridCol w="2548115"/>
              </a:tblGrid>
              <a:tr h="44919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 dirty="0" smtClean="0">
                          <a:effectLst/>
                        </a:rPr>
                        <a:t>     </a:t>
                      </a:r>
                      <a:r>
                        <a:rPr lang="en-US" sz="1600" b="1" i="0" u="none" strike="noStrike" dirty="0" err="1" smtClean="0">
                          <a:effectLst/>
                        </a:rPr>
                        <a:t>Použitá</a:t>
                      </a:r>
                      <a:r>
                        <a:rPr lang="en-US" sz="1600" b="1" i="0" u="none" strike="noStrike" dirty="0" smtClean="0">
                          <a:effectLst/>
                        </a:rPr>
                        <a:t> </a:t>
                      </a:r>
                      <a:r>
                        <a:rPr lang="en-US" sz="1600" b="1" i="0" u="none" strike="noStrike" dirty="0" err="1">
                          <a:effectLst/>
                        </a:rPr>
                        <a:t>predloha</a:t>
                      </a:r>
                      <a:r>
                        <a:rPr lang="en-US" sz="1600" b="1" i="0" u="none" strike="noStrike" dirty="0">
                          <a:effectLst/>
                        </a:rPr>
                        <a:t> </a:t>
                      </a:r>
                      <a:r>
                        <a:rPr lang="en-US" sz="1600" b="1" i="0" u="none" strike="noStrike" dirty="0" err="1">
                          <a:effectLst/>
                        </a:rPr>
                        <a:t>čŕt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b="1" i="0" u="none" strike="noStrike" dirty="0" smtClean="0">
                          <a:effectLst/>
                        </a:rPr>
                        <a:t>     </a:t>
                      </a:r>
                      <a:r>
                        <a:rPr lang="en-US" sz="1600" b="1" i="0" u="none" strike="noStrike" dirty="0" err="1" smtClean="0">
                          <a:effectLst/>
                        </a:rPr>
                        <a:t>Presnosť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4919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u="none" strike="noStrike" dirty="0" smtClean="0">
                          <a:effectLst/>
                        </a:rPr>
                        <a:t>     </a:t>
                      </a:r>
                      <a:r>
                        <a:rPr lang="en-US" sz="1600" u="none" strike="noStrike" dirty="0" smtClean="0">
                          <a:effectLst/>
                        </a:rPr>
                        <a:t>Lowercase_Code_Prefix3_Sufix3_Tag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u="none" strike="noStrike" dirty="0" smtClean="0">
                          <a:effectLst/>
                        </a:rPr>
                        <a:t>     </a:t>
                      </a:r>
                      <a:r>
                        <a:rPr lang="en-US" sz="1600" u="none" strike="noStrike" dirty="0" smtClean="0">
                          <a:effectLst/>
                        </a:rPr>
                        <a:t>92,99</a:t>
                      </a:r>
                      <a:r>
                        <a:rPr lang="en-US" sz="1600" u="none" strike="noStrike" dirty="0">
                          <a:effectLst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4919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u="none" strike="noStrike" dirty="0" smtClean="0">
                          <a:effectLst/>
                        </a:rPr>
                        <a:t>     </a:t>
                      </a:r>
                      <a:r>
                        <a:rPr lang="en-US" sz="1600" u="none" strike="noStrike" dirty="0" smtClean="0">
                          <a:effectLst/>
                        </a:rPr>
                        <a:t>Lowercase_Code_Prefix2_Sufix2_Tag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u="none" strike="noStrike" dirty="0" smtClean="0">
                          <a:effectLst/>
                        </a:rPr>
                        <a:t>     </a:t>
                      </a:r>
                      <a:r>
                        <a:rPr lang="en-US" sz="1600" u="none" strike="noStrike" dirty="0" smtClean="0">
                          <a:effectLst/>
                        </a:rPr>
                        <a:t>92,91</a:t>
                      </a:r>
                      <a:r>
                        <a:rPr lang="en-US" sz="1600" u="none" strike="noStrike" dirty="0">
                          <a:effectLst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4919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u="none" strike="noStrike" dirty="0" smtClean="0">
                          <a:effectLst/>
                        </a:rPr>
                        <a:t>     </a:t>
                      </a:r>
                      <a:r>
                        <a:rPr lang="en-US" sz="1600" u="none" strike="noStrike" dirty="0" smtClean="0">
                          <a:effectLst/>
                        </a:rPr>
                        <a:t>Lowercase_Code_Prefix1_Sufix1_Tag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u="none" strike="noStrike" dirty="0" smtClean="0">
                          <a:effectLst/>
                        </a:rPr>
                        <a:t>     </a:t>
                      </a:r>
                      <a:r>
                        <a:rPr lang="en-US" sz="1600" u="none" strike="noStrike" dirty="0" smtClean="0">
                          <a:effectLst/>
                        </a:rPr>
                        <a:t>90,58</a:t>
                      </a:r>
                      <a:r>
                        <a:rPr lang="en-US" sz="1600" u="none" strike="noStrike" dirty="0">
                          <a:effectLst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4919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u="none" strike="noStrike" dirty="0" smtClean="0">
                          <a:effectLst/>
                        </a:rPr>
                        <a:t>     </a:t>
                      </a:r>
                      <a:r>
                        <a:rPr lang="en-US" sz="1600" u="none" strike="noStrike" dirty="0" smtClean="0">
                          <a:effectLst/>
                        </a:rPr>
                        <a:t>Word_Prefix3_Sufix3_Tag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u="none" strike="noStrike" dirty="0" smtClean="0">
                          <a:effectLst/>
                        </a:rPr>
                        <a:t>     </a:t>
                      </a:r>
                      <a:r>
                        <a:rPr lang="en-US" sz="1600" u="none" strike="noStrike" dirty="0" smtClean="0">
                          <a:effectLst/>
                        </a:rPr>
                        <a:t>91,98%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4919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u="none" strike="noStrike" dirty="0" smtClean="0">
                          <a:effectLst/>
                        </a:rPr>
                        <a:t>     </a:t>
                      </a:r>
                      <a:r>
                        <a:rPr lang="en-US" sz="1600" u="none" strike="noStrike" dirty="0" smtClean="0">
                          <a:effectLst/>
                        </a:rPr>
                        <a:t>Word_Prefix2_Sufix2_Tag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u="none" strike="noStrike" dirty="0" smtClean="0">
                          <a:effectLst/>
                        </a:rPr>
                        <a:t>     </a:t>
                      </a:r>
                      <a:r>
                        <a:rPr lang="en-US" sz="1600" u="none" strike="noStrike" dirty="0" smtClean="0">
                          <a:effectLst/>
                        </a:rPr>
                        <a:t>91,98</a:t>
                      </a:r>
                      <a:r>
                        <a:rPr lang="en-US" sz="1600" u="none" strike="noStrike" dirty="0">
                          <a:effectLst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49193"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u="none" strike="noStrike" baseline="0" dirty="0" smtClean="0">
                          <a:effectLst/>
                        </a:rPr>
                        <a:t>     </a:t>
                      </a:r>
                      <a:r>
                        <a:rPr lang="en-US" sz="1600" u="none" strike="noStrike" dirty="0" smtClean="0">
                          <a:effectLst/>
                        </a:rPr>
                        <a:t>Word_Prefix1_Sufix1_Tag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k-SK" sz="1600" u="none" strike="noStrike" dirty="0" smtClean="0">
                          <a:effectLst/>
                        </a:rPr>
                        <a:t>     </a:t>
                      </a:r>
                      <a:r>
                        <a:rPr lang="en-US" sz="1600" u="none" strike="noStrike" dirty="0" smtClean="0">
                          <a:effectLst/>
                        </a:rPr>
                        <a:t>89,92</a:t>
                      </a:r>
                      <a:r>
                        <a:rPr lang="en-US" sz="1600" u="none" strike="noStrike" dirty="0">
                          <a:effectLst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Zástupný symbol obsahu 2"/>
          <p:cNvSpPr txBox="1">
            <a:spLocks/>
          </p:cNvSpPr>
          <p:nvPr/>
        </p:nvSpPr>
        <p:spPr>
          <a:xfrm>
            <a:off x="484710" y="4735773"/>
            <a:ext cx="6711654" cy="1867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sk-SK" dirty="0" smtClean="0"/>
              <a:t>Slovo z malých písmen &gt; Nemodifikované slovo</a:t>
            </a:r>
          </a:p>
          <a:p>
            <a:pPr lvl="1"/>
            <a:r>
              <a:rPr lang="sk-SK" dirty="0" smtClean="0"/>
              <a:t>Nie je reťazec ako reťazec</a:t>
            </a:r>
          </a:p>
          <a:p>
            <a:r>
              <a:rPr lang="sk-SK" dirty="0" smtClean="0"/>
              <a:t>Dĺžka </a:t>
            </a:r>
            <a:r>
              <a:rPr lang="sk-SK" dirty="0" smtClean="0"/>
              <a:t>predpony/prípony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5473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ón">
  <a:themeElements>
    <a:clrScheme name="Modrozelená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Ió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ó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132</TotalTime>
  <Words>103</Words>
  <Application>Microsoft Office PowerPoint</Application>
  <PresentationFormat>Prezentácia na obrazovke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4</vt:i4>
      </vt:variant>
      <vt:variant>
        <vt:lpstr>Nadpisy snímok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Wingdings 2</vt:lpstr>
      <vt:lpstr>Wingdings 3</vt:lpstr>
      <vt:lpstr>HDOfficeLightV0</vt:lpstr>
      <vt:lpstr>1_HDOfficeLightV0</vt:lpstr>
      <vt:lpstr>2_HDOfficeLightV0</vt:lpstr>
      <vt:lpstr>Ión</vt:lpstr>
      <vt:lpstr>Určovanie slovných druhov v slovenčine</vt:lpstr>
      <vt:lpstr>Stav projektu</vt:lpstr>
      <vt:lpstr>Predloha čŕt</vt:lpstr>
      <vt:lpstr>Výsledky na menšom sete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Denrasill</dc:creator>
  <cp:lastModifiedBy>Denrasill</cp:lastModifiedBy>
  <cp:revision>11</cp:revision>
  <dcterms:created xsi:type="dcterms:W3CDTF">2015-02-22T18:41:10Z</dcterms:created>
  <dcterms:modified xsi:type="dcterms:W3CDTF">2015-02-23T23:05:01Z</dcterms:modified>
</cp:coreProperties>
</file>