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71" r:id="rId6"/>
    <p:sldId id="262" r:id="rId7"/>
    <p:sldId id="263" r:id="rId8"/>
    <p:sldId id="272" r:id="rId9"/>
    <p:sldId id="265" r:id="rId10"/>
    <p:sldId id="266" r:id="rId11"/>
    <p:sldId id="274" r:id="rId12"/>
    <p:sldId id="278" r:id="rId13"/>
    <p:sldId id="267" r:id="rId14"/>
    <p:sldId id="273" r:id="rId15"/>
    <p:sldId id="275" r:id="rId16"/>
    <p:sldId id="276" r:id="rId17"/>
    <p:sldId id="277" r:id="rId18"/>
    <p:sldId id="269" r:id="rId19"/>
    <p:sldId id="268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7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FC34E-DA82-4F16-A0B1-5BF31D579191}" type="datetimeFigureOut">
              <a:rPr lang="sk-SK" smtClean="0"/>
              <a:pPr/>
              <a:t>24. 3. 2015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248DE-AC76-4BB3-977C-38A20BBA325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GRO:</a:t>
            </a:r>
            <a:r>
              <a:rPr lang="sk-SK" baseline="0" dirty="0" smtClean="0"/>
              <a:t> </a:t>
            </a:r>
            <a:r>
              <a:rPr lang="sk-SK" dirty="0" smtClean="0"/>
              <a:t>Nevieme čo používateľ číta. Môžeme to iba odhadovať,</a:t>
            </a:r>
            <a:r>
              <a:rPr lang="sk-SK" baseline="0" dirty="0" smtClean="0"/>
              <a:t> podľa toho či otvoril stránku, koľko na nej strávil. </a:t>
            </a:r>
          </a:p>
          <a:p>
            <a:r>
              <a:rPr lang="sk-SK" baseline="0" dirty="0" smtClean="0"/>
              <a:t>Pomocou </a:t>
            </a:r>
            <a:r>
              <a:rPr lang="sk-SK" baseline="0" dirty="0" err="1" smtClean="0"/>
              <a:t>Eyetrackera</a:t>
            </a:r>
            <a:r>
              <a:rPr lang="sk-SK" baseline="0" dirty="0" smtClean="0"/>
              <a:t> vieme naplniť model. </a:t>
            </a:r>
            <a:endParaRPr lang="sk-SK" dirty="0" smtClean="0"/>
          </a:p>
          <a:p>
            <a:pPr marL="228600" indent="-228600">
              <a:buAutoNum type="arabicPeriod"/>
            </a:pPr>
            <a:r>
              <a:rPr lang="en-US" dirty="0" err="1" smtClean="0"/>
              <a:t>Trivialny</a:t>
            </a:r>
            <a:endParaRPr lang="en-US" dirty="0" smtClean="0"/>
          </a:p>
          <a:p>
            <a:pPr marL="228600" indent="-228600">
              <a:buAutoNum type="arabicPeriod"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668B-A7F2-46F6-A591-808B068C5E5C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Možnosť viacstupňového experimentu. Inkrementálne ladenie.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668B-A7F2-46F6-A591-808B068C5E5C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Možnosť viacstupňového experimentu. Inkrementálne ladenie.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668B-A7F2-46F6-A591-808B068C5E5C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Možnosť viacstupňového experimentu. Inkrementálne ladenie.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668B-A7F2-46F6-A591-808B068C5E5C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Možnosť viacstupňového experimentu. Inkrementálne ladenie.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668B-A7F2-46F6-A591-808B068C5E5C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pozornosť!!!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668B-A7F2-46F6-A591-808B068C5E5C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668B-A7F2-46F6-A591-808B068C5E5C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668B-A7F2-46F6-A591-808B068C5E5C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668B-A7F2-46F6-A591-808B068C5E5C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668B-A7F2-46F6-A591-808B068C5E5C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668B-A7F2-46F6-A591-808B068C5E5C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668B-A7F2-46F6-A591-808B068C5E5C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dirty="0" smtClean="0"/>
              <a:t>Implementované rozšírenie prehliadača na mapovanie súradníc ku konkrétnym slovám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668B-A7F2-46F6-A591-808B068C5E5C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Zmyslom</a:t>
            </a:r>
            <a:r>
              <a:rPr lang="sk-SK" baseline="0" dirty="0" smtClean="0"/>
              <a:t> je nájsť to čítanie v konkrétnych slovách. Identifikovať, kde prebieha súvislé čítanie.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668B-A7F2-46F6-A591-808B068C5E5C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24. 3. 2015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24. 3. 2015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24. 3. 2015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24. 3. 2015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24. 3. 2015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24. 3. 2015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24. 3. 2015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24. 3. 2015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24. 3. 2015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24. 3. 2015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24. 3. 2015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24. 3. 2015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C:\Users\Admin\Desktop\logo_pewe_titled_fullcolor_v1_dbcg_f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86400"/>
            <a:ext cx="2754004" cy="990600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1450891" y="2819400"/>
            <a:ext cx="645240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bg1"/>
                </a:solidFill>
                <a:latin typeface="Trebuchet MS" pitchFamily="34" charset="0"/>
              </a:rPr>
              <a:t>Analýza pohľadu používateľa</a:t>
            </a:r>
          </a:p>
          <a:p>
            <a:pPr algn="ctr"/>
            <a:r>
              <a:rPr lang="sk-SK" sz="3600" b="1" dirty="0" smtClean="0">
                <a:solidFill>
                  <a:schemeClr val="bg1"/>
                </a:solidFill>
                <a:latin typeface="Trebuchet MS" pitchFamily="34" charset="0"/>
              </a:rPr>
              <a:t>na Webe</a:t>
            </a:r>
            <a:endParaRPr lang="sk-SK" sz="3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248400" y="5616714"/>
            <a:ext cx="2732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Bc. Patrik Hlaváč</a:t>
            </a:r>
          </a:p>
          <a:p>
            <a:r>
              <a:rPr lang="sk-SK" sz="2000" dirty="0" smtClean="0">
                <a:solidFill>
                  <a:schemeClr val="bg1"/>
                </a:solidFill>
              </a:rPr>
              <a:t>Ing. Marián Šimko, PhD.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diplo2.jpg"/>
          <p:cNvPicPr>
            <a:picLocks noChangeAspect="1" noChangeArrowheads="1"/>
          </p:cNvPicPr>
          <p:nvPr/>
        </p:nvPicPr>
        <p:blipFill>
          <a:blip r:embed="rId3" cstate="print"/>
          <a:srcRect b="14477"/>
          <a:stretch>
            <a:fillRect/>
          </a:stretch>
        </p:blipFill>
        <p:spPr bwMode="auto">
          <a:xfrm>
            <a:off x="152400" y="2819400"/>
            <a:ext cx="79248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Admin\Desktop\diplo.jpg"/>
          <p:cNvPicPr>
            <a:picLocks noChangeAspect="1" noChangeArrowheads="1"/>
          </p:cNvPicPr>
          <p:nvPr/>
        </p:nvPicPr>
        <p:blipFill>
          <a:blip r:embed="rId4" cstate="print"/>
          <a:srcRect l="21268" t="22839" r="28095" b="45919"/>
          <a:stretch>
            <a:fillRect/>
          </a:stretch>
        </p:blipFill>
        <p:spPr bwMode="auto">
          <a:xfrm>
            <a:off x="152400" y="152400"/>
            <a:ext cx="7924800" cy="2455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BlokTextu 6"/>
          <p:cNvSpPr txBox="1"/>
          <p:nvPr/>
        </p:nvSpPr>
        <p:spPr>
          <a:xfrm>
            <a:off x="381000" y="64770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400" dirty="0" smtClean="0"/>
              <a:t>Model po spracovaní </a:t>
            </a:r>
            <a:endParaRPr lang="sk-SK" sz="1400" dirty="0"/>
          </a:p>
        </p:txBody>
      </p:sp>
      <p:sp>
        <p:nvSpPr>
          <p:cNvPr id="9" name="BlokTextu 8"/>
          <p:cNvSpPr txBox="1"/>
          <p:nvPr/>
        </p:nvSpPr>
        <p:spPr>
          <a:xfrm>
            <a:off x="5968994" y="152400"/>
            <a:ext cx="210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1400" dirty="0" smtClean="0"/>
              <a:t>Vizualizácia mapovania </a:t>
            </a:r>
          </a:p>
          <a:p>
            <a:pPr algn="r"/>
            <a:r>
              <a:rPr lang="sk-SK" sz="1400" dirty="0" smtClean="0"/>
              <a:t>súradníc.</a:t>
            </a:r>
            <a:endParaRPr lang="sk-SK" sz="1400" dirty="0"/>
          </a:p>
        </p:txBody>
      </p:sp>
      <p:sp>
        <p:nvSpPr>
          <p:cNvPr id="21" name="BlokTextu 20"/>
          <p:cNvSpPr txBox="1"/>
          <p:nvPr/>
        </p:nvSpPr>
        <p:spPr>
          <a:xfrm>
            <a:off x="76200" y="4111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Vizualizácia premennej záujmu čítania.</a:t>
            </a:r>
            <a:endParaRPr lang="sk-SK" sz="14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657600" y="4343400"/>
          <a:ext cx="4419600" cy="2432558"/>
        </p:xfrm>
        <a:graphic>
          <a:graphicData uri="http://schemas.openxmlformats.org/drawingml/2006/table">
            <a:tbl>
              <a:tblPr/>
              <a:tblGrid>
                <a:gridCol w="472368"/>
                <a:gridCol w="1286544"/>
                <a:gridCol w="543222"/>
                <a:gridCol w="566840"/>
                <a:gridCol w="566840"/>
                <a:gridCol w="650160"/>
                <a:gridCol w="333626"/>
              </a:tblGrid>
              <a:tr h="539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 err="1" smtClean="0">
                          <a:latin typeface="Times New Roman"/>
                          <a:ea typeface="Times New Roman"/>
                        </a:rPr>
                        <a:t>Poz</a:t>
                      </a:r>
                      <a:r>
                        <a:rPr lang="sk-SK" sz="1000" b="1" dirty="0" smtClean="0">
                          <a:latin typeface="Times New Roman"/>
                          <a:ea typeface="Times New Roman"/>
                        </a:rPr>
                        <a:t>. slova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Times New Roman"/>
                        </a:rPr>
                        <a:t>Textový 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Times New Roman"/>
                        </a:rPr>
                        <a:t>obsah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Times New Roman"/>
                        </a:rPr>
                        <a:t>Počet znakov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latin typeface="Times New Roman"/>
                          <a:ea typeface="Times New Roman"/>
                        </a:rPr>
                        <a:t>Počet fixácií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Times New Roman"/>
                        </a:rPr>
                        <a:t>Doba fixácií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latin typeface="Times New Roman"/>
                          <a:ea typeface="Times New Roman"/>
                        </a:rPr>
                        <a:t>Záujem (R_I)</a:t>
                      </a: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latin typeface="Times New Roman"/>
                          <a:ea typeface="Times New Roman"/>
                        </a:rPr>
                        <a:t>  ... +</a:t>
                      </a: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latin typeface="Times New Roman"/>
                          <a:ea typeface="Times New Roman"/>
                        </a:rPr>
                        <a:t>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noProof="0" smtClean="0">
                          <a:latin typeface="Times New Roman"/>
                          <a:ea typeface="Times New Roman"/>
                        </a:rPr>
                        <a:t>zaujíma</a:t>
                      </a:r>
                      <a:endParaRPr lang="sk-SK" sz="1200" noProof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0.35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1.10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noProof="0" smtClean="0">
                          <a:latin typeface="Times New Roman"/>
                          <a:ea typeface="Times New Roman"/>
                        </a:rPr>
                        <a:t>sa</a:t>
                      </a:r>
                      <a:endParaRPr lang="sk-SK" sz="1200" noProof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0.28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1.50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noProof="0" smtClean="0">
                          <a:latin typeface="Times New Roman"/>
                          <a:ea typeface="Times New Roman"/>
                        </a:rPr>
                        <a:t>o</a:t>
                      </a:r>
                      <a:endParaRPr lang="sk-SK" sz="1200" noProof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0.15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0.70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noProof="0" smtClean="0">
                          <a:latin typeface="Times New Roman"/>
                          <a:ea typeface="Times New Roman"/>
                        </a:rPr>
                        <a:t>rozpočet</a:t>
                      </a:r>
                      <a:endParaRPr lang="sk-SK" sz="1200" noProof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1.13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1.90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noProof="0" smtClean="0">
                          <a:latin typeface="Times New Roman"/>
                          <a:ea typeface="Times New Roman"/>
                        </a:rPr>
                        <a:t>spostredkovateľ</a:t>
                      </a:r>
                      <a:endParaRPr lang="sk-SK" sz="1200" noProof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0.82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2.30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noProof="0" smtClean="0">
                          <a:latin typeface="Times New Roman"/>
                          <a:ea typeface="Times New Roman"/>
                        </a:rPr>
                        <a:t>medzi</a:t>
                      </a:r>
                      <a:endParaRPr lang="sk-SK" sz="1200" noProof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0.57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2.20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noProof="0" dirty="0" smtClean="0">
                          <a:latin typeface="Times New Roman"/>
                          <a:ea typeface="Times New Roman"/>
                        </a:rPr>
                        <a:t>manažérmi</a:t>
                      </a:r>
                      <a:endParaRPr lang="sk-SK" sz="1200" noProof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0.60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</a:rPr>
                        <a:t>2.00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latin typeface="Times New Roman"/>
                          <a:ea typeface="Times New Roman"/>
                        </a:rPr>
                        <a:t>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Šípka doprava 18"/>
          <p:cNvSpPr/>
          <p:nvPr/>
        </p:nvSpPr>
        <p:spPr>
          <a:xfrm rot="16200000">
            <a:off x="7463406" y="3937236"/>
            <a:ext cx="562758" cy="40197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609416"/>
            <a:ext cx="7696200" cy="48463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k-SK" sz="2400" dirty="0" smtClean="0"/>
              <a:t>Úloha - cieľ</a:t>
            </a:r>
          </a:p>
          <a:p>
            <a:pPr lvl="0">
              <a:buNone/>
            </a:pPr>
            <a:r>
              <a:rPr lang="sk-SK" sz="2000" dirty="0" smtClean="0"/>
              <a:t>	„Tvojou úlohou je v </a:t>
            </a:r>
            <a:r>
              <a:rPr lang="sk-SK" sz="2000" dirty="0" err="1" smtClean="0"/>
              <a:t>kľude</a:t>
            </a:r>
            <a:r>
              <a:rPr lang="sk-SK" sz="2000" dirty="0" smtClean="0"/>
              <a:t> si prečítať jednotlivé články tak, aby si vedel zodpovedať po každom článku niekoľko otázok z textu.  Je na tebe, aký štýl čítania zvolíš, dôležité je niečo si zapamätať - naučiť sa.“</a:t>
            </a:r>
          </a:p>
          <a:p>
            <a:pPr lvl="0">
              <a:buNone/>
            </a:pPr>
            <a:endParaRPr lang="sk-SK" sz="2000" dirty="0" smtClean="0"/>
          </a:p>
          <a:p>
            <a:pPr lvl="0">
              <a:buNone/>
            </a:pPr>
            <a:endParaRPr lang="sk-SK" sz="2000" dirty="0" smtClean="0"/>
          </a:p>
          <a:p>
            <a:pPr lvl="0"/>
            <a:r>
              <a:rPr lang="sk-SK" sz="2400" dirty="0" smtClean="0"/>
              <a:t>Poučenie</a:t>
            </a:r>
          </a:p>
          <a:p>
            <a:pPr lvl="0">
              <a:buNone/>
            </a:pPr>
            <a:r>
              <a:rPr lang="sk-SK" sz="2400" dirty="0" smtClean="0"/>
              <a:t>	</a:t>
            </a:r>
            <a:r>
              <a:rPr lang="sk-SK" sz="2200" dirty="0" smtClean="0"/>
              <a:t>„všetky Tvoje odpovede sú správne a užitočné“ </a:t>
            </a:r>
          </a:p>
          <a:p>
            <a:pPr lvl="0">
              <a:buNone/>
            </a:pPr>
            <a:r>
              <a:rPr lang="sk-SK" sz="2400" dirty="0" smtClean="0"/>
              <a:t>	</a:t>
            </a:r>
            <a:r>
              <a:rPr lang="sk-SK" sz="2200" dirty="0" smtClean="0"/>
              <a:t>(v tomto prípade)</a:t>
            </a:r>
          </a:p>
          <a:p>
            <a:pPr lvl="0">
              <a:buNone/>
            </a:pPr>
            <a:endParaRPr lang="sk-SK" sz="2400" dirty="0" smtClean="0"/>
          </a:p>
          <a:p>
            <a:pPr lvl="0">
              <a:buNone/>
            </a:pPr>
            <a:endParaRPr lang="sk-SK" sz="2400" dirty="0" smtClean="0"/>
          </a:p>
          <a:p>
            <a:pPr lvl="0"/>
            <a:r>
              <a:rPr lang="sk-SK" sz="2400" dirty="0" smtClean="0"/>
              <a:t>Odpovede</a:t>
            </a:r>
          </a:p>
          <a:p>
            <a:pPr lvl="0">
              <a:buNone/>
            </a:pPr>
            <a:r>
              <a:rPr lang="sk-SK" sz="2400" dirty="0" smtClean="0"/>
              <a:t>	- správne / nesprávne</a:t>
            </a:r>
          </a:p>
          <a:p>
            <a:pPr lvl="0">
              <a:buNone/>
            </a:pPr>
            <a:r>
              <a:rPr lang="sk-SK" sz="2400" dirty="0" smtClean="0"/>
              <a:t>	- eviduje, že to čítal? Bolo to vôbec v texte?	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sk-SK" sz="2400" dirty="0" smtClean="0"/>
          </a:p>
        </p:txBody>
      </p:sp>
      <p:sp>
        <p:nvSpPr>
          <p:cNvPr id="8" name="BlokTextu 7"/>
          <p:cNvSpPr txBox="1"/>
          <p:nvPr/>
        </p:nvSpPr>
        <p:spPr>
          <a:xfrm>
            <a:off x="8305800" y="64770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10/18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250" t="8148" r="17917"/>
          <a:stretch>
            <a:fillRect/>
          </a:stretch>
        </p:blipFill>
        <p:spPr bwMode="auto">
          <a:xfrm>
            <a:off x="304800" y="2667000"/>
            <a:ext cx="3073809" cy="2412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dĺžnik 5"/>
          <p:cNvSpPr/>
          <p:nvPr/>
        </p:nvSpPr>
        <p:spPr>
          <a:xfrm>
            <a:off x="3276600" y="3429000"/>
            <a:ext cx="1143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Info</a:t>
            </a:r>
            <a:endParaRPr lang="sk-S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8333" t="7778" r="17083"/>
          <a:stretch>
            <a:fillRect/>
          </a:stretch>
        </p:blipFill>
        <p:spPr bwMode="auto">
          <a:xfrm>
            <a:off x="4343400" y="2590800"/>
            <a:ext cx="3048000" cy="244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ĺžnik 6"/>
          <p:cNvSpPr/>
          <p:nvPr/>
        </p:nvSpPr>
        <p:spPr>
          <a:xfrm>
            <a:off x="7315200" y="3429000"/>
            <a:ext cx="1143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Info</a:t>
            </a:r>
            <a:endParaRPr lang="sk-SK" dirty="0"/>
          </a:p>
        </p:txBody>
      </p:sp>
      <p:sp>
        <p:nvSpPr>
          <p:cNvPr id="8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Nastavenie – </a:t>
            </a:r>
            <a:r>
              <a:rPr lang="sk-SK" dirty="0" err="1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Tobii</a:t>
            </a:r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uhovaná šípka vpravo 8"/>
          <p:cNvSpPr/>
          <p:nvPr/>
        </p:nvSpPr>
        <p:spPr>
          <a:xfrm>
            <a:off x="304800" y="5867400"/>
            <a:ext cx="7772400" cy="484632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Nahrávanie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609416"/>
            <a:ext cx="7696200" cy="4846320"/>
          </a:xfrm>
        </p:spPr>
        <p:txBody>
          <a:bodyPr>
            <a:normAutofit/>
          </a:bodyPr>
          <a:lstStyle/>
          <a:p>
            <a:pPr lvl="0"/>
            <a:r>
              <a:rPr lang="sk-SK" sz="2400" dirty="0" smtClean="0"/>
              <a:t>Respondenti</a:t>
            </a:r>
          </a:p>
          <a:p>
            <a:pPr lvl="0">
              <a:buNone/>
            </a:pPr>
            <a:r>
              <a:rPr lang="sk-SK" sz="2400" dirty="0" smtClean="0"/>
              <a:t>	13 účastníkov  (12</a:t>
            </a:r>
            <a:r>
              <a:rPr lang="en-US" sz="2400" dirty="0" smtClean="0"/>
              <a:t>+1 </a:t>
            </a:r>
            <a:r>
              <a:rPr lang="en-US" sz="2400" dirty="0" err="1" smtClean="0"/>
              <a:t>testovac</a:t>
            </a:r>
            <a:r>
              <a:rPr lang="sk-SK" sz="2400" dirty="0" smtClean="0"/>
              <a:t>í)</a:t>
            </a:r>
            <a:r>
              <a:rPr lang="en-US" sz="2400" dirty="0" smtClean="0"/>
              <a:t> </a:t>
            </a:r>
            <a:endParaRPr lang="sk-SK" sz="2400" dirty="0" smtClean="0"/>
          </a:p>
          <a:p>
            <a:pPr lvl="0">
              <a:buNone/>
            </a:pPr>
            <a:r>
              <a:rPr lang="sk-SK" sz="2400" dirty="0" smtClean="0"/>
              <a:t>	cca. hodinové sedenia. </a:t>
            </a:r>
          </a:p>
          <a:p>
            <a:pPr lvl="0"/>
            <a:endParaRPr lang="sk-SK" sz="2400" dirty="0" smtClean="0"/>
          </a:p>
          <a:p>
            <a:pPr lvl="0"/>
            <a:r>
              <a:rPr lang="en-US" sz="2400" dirty="0" smtClean="0"/>
              <a:t>D</a:t>
            </a:r>
            <a:r>
              <a:rPr lang="sk-SK" sz="2400" dirty="0" err="1" smtClean="0"/>
              <a:t>áta</a:t>
            </a:r>
            <a:r>
              <a:rPr lang="sk-SK" sz="2400" dirty="0" smtClean="0"/>
              <a:t>:</a:t>
            </a:r>
          </a:p>
          <a:p>
            <a:pPr lvl="0">
              <a:buNone/>
            </a:pPr>
            <a:r>
              <a:rPr lang="sk-SK" sz="2400" dirty="0" smtClean="0"/>
              <a:t>	1 200 000r v prvý deň</a:t>
            </a:r>
            <a:r>
              <a:rPr lang="en-US" sz="2400" dirty="0" smtClean="0"/>
              <a:t>, </a:t>
            </a:r>
            <a:r>
              <a:rPr lang="en-US" sz="2400" dirty="0" err="1" smtClean="0"/>
              <a:t>dvaja</a:t>
            </a:r>
            <a:r>
              <a:rPr lang="en-US" sz="2400" dirty="0" smtClean="0"/>
              <a:t> </a:t>
            </a:r>
            <a:r>
              <a:rPr lang="sk-SK" sz="2400" dirty="0" err="1" smtClean="0"/>
              <a:t>ľu</a:t>
            </a:r>
            <a:r>
              <a:rPr lang="en-US" sz="2400" dirty="0" err="1" smtClean="0"/>
              <a:t>dia</a:t>
            </a:r>
            <a:endParaRPr lang="sk-SK" sz="2400" dirty="0" smtClean="0"/>
          </a:p>
          <a:p>
            <a:pPr lvl="0">
              <a:buNone/>
            </a:pPr>
            <a:r>
              <a:rPr lang="sk-SK" sz="2400" dirty="0" smtClean="0"/>
              <a:t>	300</a:t>
            </a:r>
            <a:r>
              <a:rPr lang="en-US" sz="2400" dirty="0" smtClean="0"/>
              <a:t>*60*(</a:t>
            </a:r>
            <a:r>
              <a:rPr lang="en-US" sz="2400" dirty="0" err="1" smtClean="0"/>
              <a:t>trvanie</a:t>
            </a:r>
            <a:r>
              <a:rPr lang="en-US" sz="2400" dirty="0" smtClean="0"/>
              <a:t> se</a:t>
            </a:r>
            <a:r>
              <a:rPr lang="sk-SK" sz="2400" dirty="0" err="1" smtClean="0"/>
              <a:t>denia</a:t>
            </a:r>
            <a:r>
              <a:rPr lang="sk-SK" sz="2400" dirty="0" smtClean="0"/>
              <a:t> v min.</a:t>
            </a:r>
            <a:r>
              <a:rPr lang="en-US" sz="2400" dirty="0" smtClean="0"/>
              <a:t>) = </a:t>
            </a:r>
            <a:r>
              <a:rPr lang="en-US" sz="2400" dirty="0" err="1" smtClean="0"/>
              <a:t>mnoho</a:t>
            </a:r>
            <a:endParaRPr lang="sk-SK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sk-S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Priebeh experimentu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609416"/>
            <a:ext cx="7696200" cy="484632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sk-SK" sz="2400" dirty="0" smtClean="0"/>
              <a:t>Prilákanie </a:t>
            </a:r>
            <a:r>
              <a:rPr lang="sk-SK" sz="2400" dirty="0" smtClean="0">
                <a:sym typeface="Wingdings" pitchFamily="2" charset="2"/>
              </a:rPr>
              <a:t></a:t>
            </a:r>
            <a:endParaRPr lang="sk-SK" sz="2400" dirty="0" smtClean="0"/>
          </a:p>
          <a:p>
            <a:pPr lvl="0">
              <a:lnSpc>
                <a:spcPct val="150000"/>
              </a:lnSpc>
            </a:pPr>
            <a:r>
              <a:rPr lang="sk-SK" sz="2400" dirty="0" smtClean="0"/>
              <a:t>Úvod, poďakovanie</a:t>
            </a:r>
          </a:p>
          <a:p>
            <a:pPr lvl="0">
              <a:lnSpc>
                <a:spcPct val="150000"/>
              </a:lnSpc>
            </a:pPr>
            <a:r>
              <a:rPr lang="sk-SK" sz="2400" dirty="0" smtClean="0"/>
              <a:t>Stručný popis zariadenia, vlastnosti</a:t>
            </a:r>
          </a:p>
          <a:p>
            <a:pPr lvl="0">
              <a:lnSpc>
                <a:spcPct val="150000"/>
              </a:lnSpc>
            </a:pPr>
            <a:r>
              <a:rPr lang="sk-SK" sz="2400" dirty="0" smtClean="0"/>
              <a:t>„TAM NIEKTO STOJÍ</a:t>
            </a:r>
            <a:r>
              <a:rPr lang="sk-SK" sz="2400" dirty="0" smtClean="0"/>
              <a:t>?“</a:t>
            </a:r>
          </a:p>
          <a:p>
            <a:pPr lvl="0">
              <a:lnSpc>
                <a:spcPct val="150000"/>
              </a:lnSpc>
            </a:pPr>
            <a:r>
              <a:rPr lang="sk-SK" sz="2400" dirty="0" smtClean="0"/>
              <a:t>Zadanie, vysvetlenie úlohy</a:t>
            </a:r>
            <a:endParaRPr lang="sk-SK" sz="2400" dirty="0" smtClean="0"/>
          </a:p>
          <a:p>
            <a:pPr lvl="0">
              <a:lnSpc>
                <a:spcPct val="150000"/>
              </a:lnSpc>
            </a:pPr>
            <a:r>
              <a:rPr lang="sk-SK" sz="2400" dirty="0" smtClean="0"/>
              <a:t>Pohodlie, vyskúšanie vzdialenosti a veľkosti textu</a:t>
            </a:r>
          </a:p>
          <a:p>
            <a:pPr lvl="0">
              <a:lnSpc>
                <a:spcPct val="150000"/>
              </a:lnSpc>
            </a:pPr>
            <a:r>
              <a:rPr lang="sk-SK" sz="2400" dirty="0" smtClean="0"/>
              <a:t>Pokyny</a:t>
            </a:r>
            <a:r>
              <a:rPr lang="sk-SK" sz="2400" dirty="0" smtClean="0"/>
              <a:t>: „všetky Tvoje odpovede sú správne a užitočné“</a:t>
            </a:r>
            <a:endParaRPr lang="sk-SK" sz="2000" dirty="0" smtClean="0"/>
          </a:p>
          <a:p>
            <a:pPr lvl="0">
              <a:lnSpc>
                <a:spcPct val="150000"/>
              </a:lnSpc>
            </a:pPr>
            <a:endParaRPr lang="en-US" sz="2400" dirty="0" smtClean="0"/>
          </a:p>
          <a:p>
            <a:pPr lvl="0">
              <a:lnSpc>
                <a:spcPct val="150000"/>
              </a:lnSpc>
            </a:pPr>
            <a:endParaRPr lang="sk-S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58" t="3843" r="1887" b="5591"/>
          <a:stretch>
            <a:fillRect/>
          </a:stretch>
        </p:blipFill>
        <p:spPr bwMode="auto">
          <a:xfrm>
            <a:off x="505178" y="1752600"/>
            <a:ext cx="825782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 sedenie, počas sedenia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67" t="4444" r="1667" b="5185"/>
          <a:stretch>
            <a:fillRect/>
          </a:stretch>
        </p:blipFill>
        <p:spPr bwMode="auto">
          <a:xfrm>
            <a:off x="457200" y="1752600"/>
            <a:ext cx="825958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Zdvojenie obrazovky – </a:t>
            </a:r>
            <a:r>
              <a:rPr lang="sk-SK" dirty="0" err="1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185" r="2083" b="6667"/>
          <a:stretch>
            <a:fillRect/>
          </a:stretch>
        </p:blipFill>
        <p:spPr bwMode="auto">
          <a:xfrm>
            <a:off x="304800" y="1828800"/>
            <a:ext cx="8534400" cy="432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Počas ankety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Ďalšia práca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609416"/>
            <a:ext cx="7696200" cy="4846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2400" dirty="0" smtClean="0"/>
              <a:t>Korekcia parametrov navrhnutého algoritmu. </a:t>
            </a:r>
          </a:p>
          <a:p>
            <a:pPr>
              <a:lnSpc>
                <a:spcPct val="150000"/>
              </a:lnSpc>
            </a:pPr>
            <a:r>
              <a:rPr lang="sk-SK" sz="2400" dirty="0" smtClean="0"/>
              <a:t>Experimentálne získanie dát (čítanie, hľadanie) na väčšej vzorke používateľov.</a:t>
            </a:r>
          </a:p>
          <a:p>
            <a:pPr lvl="0">
              <a:lnSpc>
                <a:spcPct val="150000"/>
              </a:lnSpc>
            </a:pPr>
            <a:endParaRPr lang="sk-SK" sz="2400" dirty="0" smtClean="0"/>
          </a:p>
          <a:p>
            <a:pPr>
              <a:lnSpc>
                <a:spcPct val="150000"/>
              </a:lnSpc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Zhodnotenie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Prínos: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Určenie čítaného, nie len videného textu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Presnejšie modelovanie používateľa</a:t>
            </a:r>
          </a:p>
          <a:p>
            <a:pPr lvl="1">
              <a:lnSpc>
                <a:spcPct val="160000"/>
              </a:lnSpc>
            </a:pPr>
            <a:r>
              <a:rPr lang="sk-SK" sz="2400" dirty="0" smtClean="0"/>
              <a:t>Lepšia </a:t>
            </a:r>
            <a:r>
              <a:rPr lang="sk-SK" sz="2400" dirty="0" err="1" smtClean="0"/>
              <a:t>personalizácia</a:t>
            </a:r>
            <a:endParaRPr lang="sk-SK" sz="2400" dirty="0" smtClean="0"/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Vývoj nad novou technológiou</a:t>
            </a:r>
          </a:p>
          <a:p>
            <a:pPr lvl="1">
              <a:lnSpc>
                <a:spcPct val="150000"/>
              </a:lnSpc>
            </a:pPr>
            <a:endParaRPr lang="sk-SK" sz="2400" dirty="0" smtClean="0"/>
          </a:p>
          <a:p>
            <a:r>
              <a:rPr lang="sk-SK" dirty="0" smtClean="0"/>
              <a:t>Využitie: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Všeobecné obchodné podmienky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Hodnotenie (bodovanie) v systéme</a:t>
            </a:r>
          </a:p>
          <a:p>
            <a:pPr lvl="1"/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8305800" y="64770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18/18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V oblasti </a:t>
            </a:r>
            <a:r>
              <a:rPr lang="sk-SK" sz="2800" dirty="0" err="1" smtClean="0"/>
              <a:t>personalizácie</a:t>
            </a:r>
            <a:r>
              <a:rPr lang="sk-SK" sz="2800" dirty="0" smtClean="0"/>
              <a:t>, môžeme definovať nasledovné problémy:</a:t>
            </a:r>
          </a:p>
          <a:p>
            <a:endParaRPr lang="sk-SK" sz="2800" dirty="0" smtClean="0"/>
          </a:p>
          <a:p>
            <a:pPr lvl="1"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accent3">
                    <a:lumMod val="50000"/>
                  </a:schemeClr>
                </a:solidFill>
              </a:rPr>
              <a:t>		 URČIŤ, ČI JE POUŽÍVATEĽ PRÍTOMNÝ</a:t>
            </a:r>
          </a:p>
          <a:p>
            <a:pPr lvl="1"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accent3">
                    <a:lumMod val="50000"/>
                  </a:schemeClr>
                </a:solidFill>
              </a:rPr>
              <a:t>		 URČIŤ, ČI SA POUŽÍVATEĽ POZERÁ </a:t>
            </a:r>
          </a:p>
          <a:p>
            <a:pPr lvl="1"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accent3">
                    <a:lumMod val="50000"/>
                  </a:schemeClr>
                </a:solidFill>
              </a:rPr>
              <a:t>		 URČIŤ, ČI POUŽÍVATEĽ ČÍTA</a:t>
            </a:r>
          </a:p>
          <a:p>
            <a:pPr lvl="1"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accent3">
                    <a:lumMod val="50000"/>
                  </a:schemeClr>
                </a:solidFill>
              </a:rPr>
              <a:t>		 URČIŤ, ČI SA POUŽÍVATEĽ UČÍ</a:t>
            </a:r>
          </a:p>
          <a:p>
            <a:endParaRPr lang="sk-SK" dirty="0"/>
          </a:p>
        </p:txBody>
      </p:sp>
      <p:sp>
        <p:nvSpPr>
          <p:cNvPr id="9" name="Pruhovaná šípka vpravo 8"/>
          <p:cNvSpPr/>
          <p:nvPr/>
        </p:nvSpPr>
        <p:spPr>
          <a:xfrm rot="5400000">
            <a:off x="-405384" y="4062984"/>
            <a:ext cx="2819400" cy="484632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8395821" y="64770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1/18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Existujúce riešenia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obsahu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/>
          <a:lstStyle/>
          <a:p>
            <a:r>
              <a:rPr lang="sk-SK" sz="2800" dirty="0" smtClean="0"/>
              <a:t>Detekcia čítania na základe:</a:t>
            </a:r>
          </a:p>
          <a:p>
            <a:endParaRPr lang="sk-SK" sz="2800" dirty="0" smtClean="0"/>
          </a:p>
          <a:p>
            <a:pPr lvl="1"/>
            <a:r>
              <a:rPr lang="sk-SK" sz="2400" dirty="0" smtClean="0"/>
              <a:t>pohybu pohľadu po obrazovke</a:t>
            </a:r>
            <a:endParaRPr lang="en-US" sz="2400" dirty="0" smtClean="0"/>
          </a:p>
          <a:p>
            <a:pPr lvl="1" algn="r">
              <a:buNone/>
            </a:pPr>
            <a:r>
              <a:rPr lang="en-US" sz="1200" dirty="0" smtClean="0"/>
              <a:t>[</a:t>
            </a:r>
            <a:r>
              <a:rPr lang="sk-SK" sz="1200" dirty="0" smtClean="0"/>
              <a:t>CAMPBELL, MAGLIO </a:t>
            </a:r>
            <a:r>
              <a:rPr lang="en-US" sz="1200" dirty="0" smtClean="0"/>
              <a:t>2001]</a:t>
            </a:r>
          </a:p>
          <a:p>
            <a:pPr lvl="1" algn="r">
              <a:buNone/>
            </a:pPr>
            <a:endParaRPr lang="sk-SK" sz="1200" dirty="0" smtClean="0"/>
          </a:p>
          <a:p>
            <a:pPr lvl="1"/>
            <a:r>
              <a:rPr lang="sk-SK" sz="2400" dirty="0" smtClean="0"/>
              <a:t>skrytých </a:t>
            </a:r>
            <a:r>
              <a:rPr lang="sk-SK" sz="2400" dirty="0" err="1" smtClean="0"/>
              <a:t>Markovovských</a:t>
            </a:r>
            <a:r>
              <a:rPr lang="sk-SK" sz="2400" dirty="0" smtClean="0"/>
              <a:t> modelov</a:t>
            </a:r>
            <a:endParaRPr lang="en-US" sz="2400" dirty="0" smtClean="0"/>
          </a:p>
          <a:p>
            <a:pPr lvl="1" algn="r">
              <a:buNone/>
            </a:pPr>
            <a:r>
              <a:rPr lang="en-US" sz="1200" dirty="0" smtClean="0"/>
              <a:t>[</a:t>
            </a:r>
            <a:r>
              <a:rPr lang="sk-SK" sz="1200" dirty="0" smtClean="0"/>
              <a:t>KOLLMORGEN, HOLMQVIST </a:t>
            </a:r>
            <a:r>
              <a:rPr lang="en-US" sz="1200" dirty="0" smtClean="0"/>
              <a:t>2007]</a:t>
            </a:r>
          </a:p>
          <a:p>
            <a:pPr lvl="1" algn="r">
              <a:buNone/>
            </a:pPr>
            <a:endParaRPr lang="sk-SK" sz="1200" dirty="0" smtClean="0"/>
          </a:p>
          <a:p>
            <a:pPr lvl="1"/>
            <a:r>
              <a:rPr lang="sk-SK" sz="2400" dirty="0" smtClean="0"/>
              <a:t>pozorovania kmitov a mapovania na elementy</a:t>
            </a:r>
          </a:p>
          <a:p>
            <a:pPr lvl="1" algn="r">
              <a:buNone/>
            </a:pPr>
            <a:r>
              <a:rPr lang="en-US" sz="1200" dirty="0" smtClean="0"/>
              <a:t>[</a:t>
            </a:r>
            <a:r>
              <a:rPr lang="sk-SK" sz="1200" dirty="0" smtClean="0"/>
              <a:t>BIEDERT </a:t>
            </a:r>
            <a:r>
              <a:rPr lang="en-US" sz="1200" dirty="0" smtClean="0"/>
              <a:t>2012]</a:t>
            </a:r>
            <a:endParaRPr lang="sk-SK" sz="1200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Spôsoby čítania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obsahu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Čítanie podľa účelu:</a:t>
            </a:r>
          </a:p>
          <a:p>
            <a:pPr lvl="1">
              <a:lnSpc>
                <a:spcPct val="200000"/>
              </a:lnSpc>
            </a:pPr>
            <a:r>
              <a:rPr lang="pl-PL" sz="2000" dirty="0" smtClean="0"/>
              <a:t>na zapamätanie (do 100 slov/min) </a:t>
            </a:r>
          </a:p>
          <a:p>
            <a:pPr lvl="1">
              <a:lnSpc>
                <a:spcPct val="200000"/>
              </a:lnSpc>
            </a:pPr>
            <a:r>
              <a:rPr lang="pl-PL" sz="2000" dirty="0" smtClean="0"/>
              <a:t>na učenie (100-200 slov/min) </a:t>
            </a:r>
          </a:p>
          <a:p>
            <a:pPr lvl="1">
              <a:lnSpc>
                <a:spcPct val="200000"/>
              </a:lnSpc>
            </a:pPr>
            <a:r>
              <a:rPr lang="pl-PL" sz="2000" dirty="0" smtClean="0"/>
              <a:t>na porozumenie (200-400 slov/min) </a:t>
            </a:r>
          </a:p>
          <a:p>
            <a:pPr lvl="1">
              <a:lnSpc>
                <a:spcPct val="200000"/>
              </a:lnSpc>
            </a:pPr>
            <a:r>
              <a:rPr lang="sk-SK" sz="2000" dirty="0" smtClean="0"/>
              <a:t>získanie rozhľadu - </a:t>
            </a:r>
            <a:r>
              <a:rPr lang="sk-SK" sz="2000" dirty="0" err="1" smtClean="0"/>
              <a:t>skimming</a:t>
            </a:r>
            <a:r>
              <a:rPr lang="sk-SK" sz="2000" dirty="0" smtClean="0"/>
              <a:t> (400-700 </a:t>
            </a:r>
            <a:r>
              <a:rPr lang="pl-PL" sz="2000" dirty="0" smtClean="0"/>
              <a:t>slov/min</a:t>
            </a:r>
            <a:r>
              <a:rPr lang="sk-SK" sz="2000" dirty="0" smtClean="0"/>
              <a:t>)</a:t>
            </a:r>
          </a:p>
          <a:p>
            <a:pPr lvl="1">
              <a:lnSpc>
                <a:spcPct val="200000"/>
              </a:lnSpc>
            </a:pPr>
            <a:r>
              <a:rPr lang="sk-SK" sz="2000" dirty="0" smtClean="0"/>
              <a:t>vyhľadanie informácie - </a:t>
            </a:r>
            <a:r>
              <a:rPr lang="sk-SK" sz="2000" dirty="0" err="1" smtClean="0"/>
              <a:t>scanning</a:t>
            </a:r>
            <a:r>
              <a:rPr lang="sk-SK" sz="2000" dirty="0" smtClean="0"/>
              <a:t> (do 1500 </a:t>
            </a:r>
            <a:r>
              <a:rPr lang="pl-PL" sz="2000" dirty="0" smtClean="0"/>
              <a:t>slov/min</a:t>
            </a:r>
            <a:r>
              <a:rPr lang="sk-SK" sz="2000" dirty="0" smtClean="0"/>
              <a:t>)</a:t>
            </a:r>
          </a:p>
        </p:txBody>
      </p:sp>
      <p:pic>
        <p:nvPicPr>
          <p:cNvPr id="18434" name="Picture 2" descr="C:\Users\Admin\Desktop\book-24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137" y="1447800"/>
            <a:ext cx="3217863" cy="3217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čítanie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obsahu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sk-SK" sz="2400" dirty="0" smtClean="0">
                <a:solidFill>
                  <a:schemeClr val="tx1"/>
                </a:solidFill>
              </a:rPr>
              <a:t>fixácia, regresná fixácia, opätovná fixácia</a:t>
            </a:r>
          </a:p>
          <a:p>
            <a:pPr lvl="1">
              <a:lnSpc>
                <a:spcPct val="200000"/>
              </a:lnSpc>
            </a:pPr>
            <a:r>
              <a:rPr lang="sk-SK" sz="2400" dirty="0" smtClean="0">
                <a:solidFill>
                  <a:schemeClr val="tx1"/>
                </a:solidFill>
              </a:rPr>
              <a:t>presun pohľadu - kmit</a:t>
            </a:r>
          </a:p>
          <a:p>
            <a:pPr lvl="1">
              <a:lnSpc>
                <a:spcPct val="200000"/>
              </a:lnSpc>
            </a:pPr>
            <a:r>
              <a:rPr lang="sk-SK" sz="2400" dirty="0" smtClean="0">
                <a:solidFill>
                  <a:schemeClr val="tx1"/>
                </a:solidFill>
              </a:rPr>
              <a:t>ostrosť vizuálneho vnemu pri fixácii</a:t>
            </a:r>
          </a:p>
          <a:p>
            <a:pPr lvl="1">
              <a:lnSpc>
                <a:spcPct val="200000"/>
              </a:lnSpc>
            </a:pPr>
            <a:r>
              <a:rPr lang="sk-SK" sz="2400" dirty="0" smtClean="0">
                <a:solidFill>
                  <a:schemeClr val="tx1"/>
                </a:solidFill>
              </a:rPr>
              <a:t>frekventované, neočakávané slová</a:t>
            </a:r>
          </a:p>
          <a:p>
            <a:pPr lvl="1">
              <a:lnSpc>
                <a:spcPct val="200000"/>
              </a:lnSpc>
            </a:pPr>
            <a:r>
              <a:rPr lang="sk-SK" sz="2400" dirty="0" smtClean="0">
                <a:solidFill>
                  <a:schemeClr val="tx1"/>
                </a:solidFill>
              </a:rPr>
              <a:t>4 znaky vľavo, 8 vpravo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Ciele práce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/>
          <a:lstStyle/>
          <a:p>
            <a:r>
              <a:rPr lang="sk-SK" sz="2800" dirty="0" smtClean="0"/>
              <a:t>Navrhnúť a overiť algoritmus na detekciu prečítaného textu.</a:t>
            </a:r>
            <a:endParaRPr lang="sk-SK" dirty="0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3048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none" spc="0" normalizeH="0" baseline="0" noProof="0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Hypotéza</a:t>
            </a:r>
            <a:endParaRPr kumimoji="0" lang="sk-SK" sz="3600" b="0" i="0" u="none" strike="noStrike" kern="1200" cap="none" spc="0" normalizeH="0" baseline="0" noProof="0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ástupný symbol obsahu 5"/>
          <p:cNvSpPr txBox="1">
            <a:spLocks/>
          </p:cNvSpPr>
          <p:nvPr/>
        </p:nvSpPr>
        <p:spPr>
          <a:xfrm>
            <a:off x="609600" y="3505200"/>
            <a:ext cx="7543800" cy="2789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1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1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Pomocou navrhnutej metódy umožníme určiť (naozaj) </a:t>
            </a:r>
            <a:r>
              <a:rPr kumimoji="0" lang="sk-SK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prečítaný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text.</a:t>
            </a:r>
          </a:p>
          <a:p>
            <a:pPr marL="274320" marR="0" lvl="1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Pomocou navrhnutej metódy dokážeme určiť časti textu, ktoré sa študent </a:t>
            </a:r>
            <a:r>
              <a:rPr kumimoji="0" lang="sk-SK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učil</a:t>
            </a:r>
            <a:r>
              <a:rPr lang="sk-SK" sz="2800" b="1" dirty="0" smtClean="0"/>
              <a:t>.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metódy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609416"/>
            <a:ext cx="7543800" cy="4846320"/>
          </a:xfrm>
        </p:spPr>
        <p:txBody>
          <a:bodyPr/>
          <a:lstStyle/>
          <a:p>
            <a:r>
              <a:rPr lang="sk-SK" sz="2800" dirty="0" smtClean="0"/>
              <a:t>Zavedenie globálnej premennej na sledovanie intenzity čítania.</a:t>
            </a:r>
          </a:p>
          <a:p>
            <a:endParaRPr lang="sk-SK" sz="2800" dirty="0" smtClean="0"/>
          </a:p>
          <a:p>
            <a:r>
              <a:rPr lang="sk-SK" sz="2800" dirty="0" smtClean="0"/>
              <a:t>Pohľad mapovaný na slová(samostatné ROI</a:t>
            </a:r>
            <a:r>
              <a:rPr lang="sk-SK" sz="2800" dirty="0" smtClean="0"/>
              <a:t>).</a:t>
            </a:r>
          </a:p>
          <a:p>
            <a:endParaRPr lang="sk-SK" sz="2800" dirty="0" smtClean="0"/>
          </a:p>
          <a:p>
            <a:r>
              <a:rPr lang="sk-SK" sz="2800" dirty="0" smtClean="0"/>
              <a:t>Pomocou </a:t>
            </a:r>
            <a:r>
              <a:rPr lang="sk-SK" sz="2800" dirty="0" smtClean="0"/>
              <a:t>priestorovej informácie sa dostaneme na úroveň slov.</a:t>
            </a:r>
          </a:p>
          <a:p>
            <a:pPr>
              <a:buNone/>
            </a:pPr>
            <a:endParaRPr lang="sk-SK" sz="2800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metódy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609416"/>
            <a:ext cx="7543800" cy="4846320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8" name="Obrázok 7" descr="C:\Users\Admin\Desktop\w_pos.jpg"/>
          <p:cNvPicPr/>
          <p:nvPr/>
        </p:nvPicPr>
        <p:blipFill>
          <a:blip r:embed="rId3" cstate="print">
            <a:grayscl/>
          </a:blip>
          <a:srcRect t="16357" b="24907"/>
          <a:stretch>
            <a:fillRect/>
          </a:stretch>
        </p:blipFill>
        <p:spPr bwMode="auto">
          <a:xfrm>
            <a:off x="609600" y="4419600"/>
            <a:ext cx="72944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obsahu 5"/>
          <p:cNvSpPr txBox="1">
            <a:spLocks/>
          </p:cNvSpPr>
          <p:nvPr/>
        </p:nvSpPr>
        <p:spPr>
          <a:xfrm>
            <a:off x="609600" y="1761816"/>
            <a:ext cx="7543800" cy="25053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sk-SK" sz="2800" dirty="0" smtClean="0"/>
              <a:t>Postupnosť </a:t>
            </a:r>
            <a:r>
              <a:rPr lang="sk-SK" sz="2800" dirty="0" smtClean="0"/>
              <a:t>fixácií určuje rast premennej, alebo penalizáciu</a:t>
            </a:r>
            <a:r>
              <a:rPr lang="sk-SK" sz="2800" dirty="0" smtClean="0"/>
              <a:t>. 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sk-SK" sz="2800" dirty="0" smtClean="0"/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sk-SK" sz="2800" dirty="0" smtClean="0"/>
              <a:t>Ďalšie </a:t>
            </a:r>
            <a:r>
              <a:rPr lang="sk-SK" sz="2800" dirty="0" smtClean="0"/>
              <a:t>meranie vzdialenosti na základe pozície.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sk-SK" sz="28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sk-SK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 w="5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Súčasný stav riešenia</a:t>
            </a:r>
            <a:endParaRPr lang="sk-SK" dirty="0">
              <a:ln w="5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>
            <a:normAutofit/>
          </a:bodyPr>
          <a:lstStyle/>
          <a:p>
            <a:r>
              <a:rPr lang="sk-SK" dirty="0" smtClean="0"/>
              <a:t>Vytvorenie funkčného prototypu </a:t>
            </a:r>
          </a:p>
          <a:p>
            <a:pPr>
              <a:buNone/>
            </a:pPr>
            <a:r>
              <a:rPr lang="sk-SK" dirty="0" smtClean="0"/>
              <a:t>	pre experimentálne účely. 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Pripravená infraštruktúra pre overenie metódy. Zbieranie dát, mapovanie na slová.</a:t>
            </a:r>
          </a:p>
          <a:p>
            <a:endParaRPr lang="sk-SK" dirty="0" smtClean="0"/>
          </a:p>
          <a:p>
            <a:r>
              <a:rPr lang="sk-SK" dirty="0" smtClean="0"/>
              <a:t>Implementovaný algoritmus na detekciu čítaných slov.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473</TotalTime>
  <Words>508</Words>
  <Application>Microsoft Office PowerPoint</Application>
  <PresentationFormat>Prezentácia na obrazovke (4:3)</PresentationFormat>
  <Paragraphs>194</Paragraphs>
  <Slides>19</Slides>
  <Notes>14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Luxusný</vt:lpstr>
      <vt:lpstr>Snímka 1</vt:lpstr>
      <vt:lpstr>Problém</vt:lpstr>
      <vt:lpstr>Existujúce riešenia</vt:lpstr>
      <vt:lpstr>Spôsoby čítania</vt:lpstr>
      <vt:lpstr>čítanie</vt:lpstr>
      <vt:lpstr>Ciele práce</vt:lpstr>
      <vt:lpstr>Návrh metódy</vt:lpstr>
      <vt:lpstr>Návrh metódy</vt:lpstr>
      <vt:lpstr>Súčasný stav riešenia</vt:lpstr>
      <vt:lpstr>Snímka 10</vt:lpstr>
      <vt:lpstr>Experiment</vt:lpstr>
      <vt:lpstr>Nastavenie – Tobii studio</vt:lpstr>
      <vt:lpstr>Experiment</vt:lpstr>
      <vt:lpstr>Priebeh experimentu</vt:lpstr>
      <vt:lpstr>Moje sedenie, počas sedenia</vt:lpstr>
      <vt:lpstr>Zdvojenie obrazovky – Live view</vt:lpstr>
      <vt:lpstr>Počas ankety</vt:lpstr>
      <vt:lpstr>Ďalšia práca</vt:lpstr>
      <vt:lpstr>Zhodnotenie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Admin</dc:creator>
  <cp:lastModifiedBy>Cloony</cp:lastModifiedBy>
  <cp:revision>49</cp:revision>
  <dcterms:created xsi:type="dcterms:W3CDTF">2015-03-19T21:28:44Z</dcterms:created>
  <dcterms:modified xsi:type="dcterms:W3CDTF">2015-03-24T00:55:31Z</dcterms:modified>
</cp:coreProperties>
</file>