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5" r:id="rId10"/>
    <p:sldId id="266" r:id="rId11"/>
    <p:sldId id="269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873" autoAdjust="0"/>
    <p:restoredTop sz="94660"/>
  </p:normalViewPr>
  <p:slideViewPr>
    <p:cSldViewPr>
      <p:cViewPr varScale="1">
        <p:scale>
          <a:sx n="78" d="100"/>
          <a:sy n="78" d="100"/>
        </p:scale>
        <p:origin x="-7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7981-A1E3-4841-A85A-CEA7F2E85A09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AF4C-9E83-4C02-BCDA-5F2E35421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7981-A1E3-4841-A85A-CEA7F2E85A09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AF4C-9E83-4C02-BCDA-5F2E35421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7981-A1E3-4841-A85A-CEA7F2E85A09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AF4C-9E83-4C02-BCDA-5F2E35421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7981-A1E3-4841-A85A-CEA7F2E85A09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AF4C-9E83-4C02-BCDA-5F2E35421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7981-A1E3-4841-A85A-CEA7F2E85A09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AF4C-9E83-4C02-BCDA-5F2E35421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7981-A1E3-4841-A85A-CEA7F2E85A09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AF4C-9E83-4C02-BCDA-5F2E35421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7981-A1E3-4841-A85A-CEA7F2E85A09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AF4C-9E83-4C02-BCDA-5F2E35421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7981-A1E3-4841-A85A-CEA7F2E85A09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AF4C-9E83-4C02-BCDA-5F2E35421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7981-A1E3-4841-A85A-CEA7F2E85A09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AF4C-9E83-4C02-BCDA-5F2E35421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7981-A1E3-4841-A85A-CEA7F2E85A09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AF4C-9E83-4C02-BCDA-5F2E35421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7981-A1E3-4841-A85A-CEA7F2E85A09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AF4C-9E83-4C02-BCDA-5F2E35421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C7981-A1E3-4841-A85A-CEA7F2E85A09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4AF4C-9E83-4C02-BCDA-5F2E35421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Stav projektu </a:t>
            </a:r>
            <a:r>
              <a:rPr lang="sk-SK" smtClean="0"/>
              <a:t>FIITaSME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Peter Vojtek</a:t>
            </a:r>
          </a:p>
          <a:p>
            <a:r>
              <a:rPr lang="en-US" smtClean="0"/>
              <a:t>Michal Barla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Odpor</a:t>
            </a:r>
            <a:r>
              <a:rPr lang="sk-SK" smtClean="0"/>
              <a:t>účanie </a:t>
            </a:r>
            <a:r>
              <a:rPr lang="sk-SK" b="1" smtClean="0"/>
              <a:t>človek </a:t>
            </a:r>
            <a:r>
              <a:rPr lang="en-US" b="1" smtClean="0"/>
              <a:t>→</a:t>
            </a:r>
            <a:r>
              <a:rPr lang="sk-SK" b="1" smtClean="0"/>
              <a:t> článok</a:t>
            </a:r>
            <a:br>
              <a:rPr lang="sk-SK" b="1" smtClean="0"/>
            </a:br>
            <a:r>
              <a:rPr lang="sk-SK" smtClean="0"/>
              <a:t> Ako na to?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10000"/>
          </a:bodyPr>
          <a:lstStyle/>
          <a:p>
            <a:r>
              <a:rPr lang="sk-SK" smtClean="0"/>
              <a:t>aby to bolo rýchle, vytvárajú sa každú hodinu nanovo dve tabuľky:</a:t>
            </a:r>
          </a:p>
          <a:p>
            <a:pPr lvl="1"/>
            <a:r>
              <a:rPr lang="sk-SK" smtClean="0"/>
              <a:t>cookies</a:t>
            </a:r>
            <a:r>
              <a:rPr lang="en-US" smtClean="0"/>
              <a:t>_per_document:</a:t>
            </a:r>
          </a:p>
          <a:p>
            <a:pPr lvl="2"/>
            <a:r>
              <a:rPr lang="en-US" smtClean="0"/>
              <a:t>sme_id</a:t>
            </a:r>
          </a:p>
          <a:p>
            <a:pPr lvl="2"/>
            <a:r>
              <a:rPr lang="en-US" smtClean="0"/>
              <a:t>cookies</a:t>
            </a:r>
          </a:p>
          <a:p>
            <a:pPr lvl="1"/>
            <a:endParaRPr lang="en-US" smtClean="0"/>
          </a:p>
          <a:p>
            <a:pPr lvl="1"/>
            <a:endParaRPr lang="en-US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documents_per_cookies:</a:t>
            </a:r>
          </a:p>
          <a:p>
            <a:pPr lvl="2"/>
            <a:r>
              <a:rPr lang="en-US" smtClean="0"/>
              <a:t>cookie</a:t>
            </a:r>
          </a:p>
          <a:p>
            <a:pPr lvl="2"/>
            <a:r>
              <a:rPr lang="en-US" smtClean="0"/>
              <a:t>documents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631469"/>
            <a:ext cx="13345166" cy="1797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sk-SK" smtClean="0"/>
              <a:t>ód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smtClean="0"/>
              <a:t>visit_doc_ids = Visit.all(:conditions =&gt; {:cookie =&gt; cookie.to_i})</a:t>
            </a:r>
            <a:endParaRPr lang="sk-SK" sz="2400" smtClean="0"/>
          </a:p>
          <a:p>
            <a:pPr>
              <a:buNone/>
            </a:pPr>
            <a:r>
              <a:rPr lang="sk-SK" sz="2400" smtClean="0"/>
              <a:t>users = DocumentsPerCookie.search(visit_doc_ids</a:t>
            </a:r>
            <a:r>
              <a:rPr lang="en-US" sz="2400" smtClean="0"/>
              <a:t>)</a:t>
            </a:r>
          </a:p>
          <a:p>
            <a:pPr>
              <a:buNone/>
            </a:pPr>
            <a:r>
              <a:rPr lang="sk-SK" sz="2400" smtClean="0"/>
              <a:t>documents = CookiesPerDocument.search(user_ids.join</a:t>
            </a:r>
            <a:r>
              <a:rPr lang="en-US" sz="2400" smtClean="0"/>
              <a:t>)</a:t>
            </a:r>
            <a:endParaRPr lang="sk-SK" sz="2400" smtClean="0"/>
          </a:p>
          <a:p>
            <a:pPr>
              <a:buNone/>
            </a:pPr>
            <a:r>
              <a:rPr lang="en-US" sz="2400" smtClean="0"/>
              <a:t>documents.each_with_weighting do |document, weight|</a:t>
            </a:r>
          </a:p>
          <a:p>
            <a:pPr>
              <a:buNone/>
            </a:pPr>
            <a:endParaRPr lang="en-US" sz="2400" smtClean="0"/>
          </a:p>
          <a:p>
            <a:pPr>
              <a:buNone/>
            </a:pPr>
            <a:endParaRPr lang="sk-SK" sz="2400"/>
          </a:p>
          <a:p>
            <a:pPr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Odpor</a:t>
            </a:r>
            <a:r>
              <a:rPr lang="sk-SK" smtClean="0"/>
              <a:t>účanie </a:t>
            </a:r>
            <a:r>
              <a:rPr lang="sk-SK" b="1" smtClean="0"/>
              <a:t>človek </a:t>
            </a:r>
            <a:r>
              <a:rPr lang="en-US" b="1" smtClean="0"/>
              <a:t>→</a:t>
            </a:r>
            <a:r>
              <a:rPr lang="sk-SK" b="1" smtClean="0"/>
              <a:t> článok</a:t>
            </a:r>
            <a:br>
              <a:rPr lang="sk-SK" b="1" smtClean="0"/>
            </a:br>
            <a:r>
              <a:rPr lang="sk-SK" smtClean="0"/>
              <a:t>Skúsenosti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mtClean="0"/>
              <a:t>nad dátami za posledných 72 hodín:</a:t>
            </a:r>
          </a:p>
          <a:p>
            <a:pPr lvl="1"/>
            <a:r>
              <a:rPr lang="sk-SK" smtClean="0"/>
              <a:t>0,5M cookies</a:t>
            </a:r>
          </a:p>
          <a:p>
            <a:pPr lvl="1"/>
            <a:r>
              <a:rPr lang="sk-SK" smtClean="0"/>
              <a:t>75K článkov</a:t>
            </a:r>
          </a:p>
          <a:p>
            <a:r>
              <a:rPr lang="sk-SK" smtClean="0"/>
              <a:t>fulltextovo sa v nich vyhľadáva:</a:t>
            </a:r>
          </a:p>
          <a:p>
            <a:pPr lvl="1"/>
            <a:r>
              <a:rPr lang="sk-SK" smtClean="0"/>
              <a:t>človeku články</a:t>
            </a:r>
          </a:p>
          <a:p>
            <a:pPr lvl="1"/>
            <a:r>
              <a:rPr lang="sk-SK" smtClean="0"/>
              <a:t>článkom ľudia</a:t>
            </a:r>
          </a:p>
          <a:p>
            <a:pPr lvl="1"/>
            <a:r>
              <a:rPr lang="sk-SK" smtClean="0"/>
              <a:t>je to fulltext, ale nie nad textom</a:t>
            </a:r>
          </a:p>
          <a:p>
            <a:r>
              <a:rPr lang="sk-SK" smtClean="0"/>
              <a:t>vyhľadáva sa cez Sphinx, ktorý to hneď aj zoraďuje podľa relevantnosti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Odpor</a:t>
            </a:r>
            <a:r>
              <a:rPr lang="sk-SK" smtClean="0"/>
              <a:t>účanie </a:t>
            </a:r>
            <a:r>
              <a:rPr lang="sk-SK" b="1" smtClean="0"/>
              <a:t>človek </a:t>
            </a:r>
            <a:r>
              <a:rPr lang="en-US" b="1" smtClean="0"/>
              <a:t>→</a:t>
            </a:r>
            <a:r>
              <a:rPr lang="sk-SK" b="1" smtClean="0"/>
              <a:t> článok</a:t>
            </a:r>
            <a:br>
              <a:rPr lang="sk-SK" b="1" smtClean="0"/>
            </a:br>
            <a:r>
              <a:rPr lang="sk-SK" smtClean="0"/>
              <a:t> Skúsenosti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každú hodinu sa:</a:t>
            </a:r>
          </a:p>
          <a:p>
            <a:pPr lvl="1"/>
            <a:r>
              <a:rPr lang="sk-SK" smtClean="0"/>
              <a:t>stiahne log</a:t>
            </a:r>
          </a:p>
          <a:p>
            <a:pPr lvl="2"/>
            <a:r>
              <a:rPr lang="sk-SK" smtClean="0"/>
              <a:t>rozzipuje sa (zipy po minútach), nasype do db</a:t>
            </a:r>
          </a:p>
          <a:p>
            <a:pPr lvl="1"/>
            <a:r>
              <a:rPr lang="sk-SK" smtClean="0"/>
              <a:t>vytvoria sa odporúčacie tabulky</a:t>
            </a:r>
          </a:p>
          <a:p>
            <a:pPr lvl="1"/>
            <a:r>
              <a:rPr lang="sk-SK" smtClean="0"/>
              <a:t>vytvoria sa indexy</a:t>
            </a:r>
          </a:p>
          <a:p>
            <a:r>
              <a:rPr lang="sk-SK" smtClean="0"/>
              <a:t>trvá to rádovo minúty</a:t>
            </a:r>
          </a:p>
          <a:p>
            <a:r>
              <a:rPr lang="sk-SK" smtClean="0"/>
              <a:t>odporúčanie pre zadanú cookie:</a:t>
            </a:r>
          </a:p>
          <a:p>
            <a:pPr lvl="1"/>
            <a:r>
              <a:rPr lang="sk-SK" smtClean="0"/>
              <a:t>trvá 2 sekundy</a:t>
            </a:r>
          </a:p>
          <a:p>
            <a:endParaRPr lang="sk-SK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Logy zo SME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Každú hodinu sa sťahujú logy zo SME:</a:t>
            </a:r>
          </a:p>
          <a:p>
            <a:pPr lvl="1"/>
            <a:r>
              <a:rPr lang="sk-SK" smtClean="0"/>
              <a:t>happened</a:t>
            </a:r>
            <a:r>
              <a:rPr lang="en-US" smtClean="0"/>
              <a:t>_at, ip_address, cookie, sme_id</a:t>
            </a:r>
          </a:p>
          <a:p>
            <a:pPr lvl="1"/>
            <a:r>
              <a:rPr lang="en-US" smtClean="0"/>
              <a:t>url, referer, user_agent</a:t>
            </a:r>
          </a:p>
          <a:p>
            <a:r>
              <a:rPr lang="sk-SK" smtClean="0"/>
              <a:t>na hranie sa:</a:t>
            </a:r>
          </a:p>
          <a:p>
            <a:pPr lvl="1"/>
            <a:r>
              <a:rPr lang="en-US" smtClean="0"/>
              <a:t>trojd</a:t>
            </a:r>
            <a:r>
              <a:rPr lang="sk-SK" smtClean="0"/>
              <a:t>ňový log dostupný tu:</a:t>
            </a:r>
          </a:p>
          <a:p>
            <a:pPr lvl="1"/>
            <a:r>
              <a:rPr lang="sk-SK" b="1" smtClean="0"/>
              <a:t>http</a:t>
            </a:r>
            <a:r>
              <a:rPr lang="en-US" b="1" smtClean="0"/>
              <a:t>://</a:t>
            </a:r>
            <a:r>
              <a:rPr lang="sk-SK" b="1" smtClean="0"/>
              <a:t>nimbus.fiit.stuba.sk</a:t>
            </a:r>
            <a:r>
              <a:rPr lang="en-US" b="1" smtClean="0"/>
              <a:t>/auth/sme-log</a:t>
            </a:r>
          </a:p>
          <a:p>
            <a:pPr lvl="2"/>
            <a:r>
              <a:rPr lang="sk-SK" smtClean="0"/>
              <a:t>login/pwd ako do AISu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Kto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Mária Bieliková</a:t>
            </a:r>
          </a:p>
          <a:p>
            <a:r>
              <a:rPr lang="en-US" smtClean="0"/>
              <a:t>Michal Barla</a:t>
            </a:r>
          </a:p>
          <a:p>
            <a:r>
              <a:rPr lang="sk-SK" smtClean="0"/>
              <a:t>Mišo Kompan</a:t>
            </a:r>
          </a:p>
          <a:p>
            <a:r>
              <a:rPr lang="en-US" smtClean="0"/>
              <a:t>J</a:t>
            </a:r>
            <a:r>
              <a:rPr lang="sk-SK" smtClean="0"/>
              <a:t>án Suchal</a:t>
            </a:r>
          </a:p>
          <a:p>
            <a:r>
              <a:rPr lang="sk-SK" smtClean="0"/>
              <a:t>Dušan Zeleník</a:t>
            </a:r>
          </a:p>
          <a:p>
            <a:r>
              <a:rPr lang="en-US" smtClean="0"/>
              <a:t>Peter Vojtek (koordin</a:t>
            </a:r>
            <a:r>
              <a:rPr lang="sk-SK" smtClean="0"/>
              <a:t>átor</a:t>
            </a:r>
            <a:r>
              <a:rPr 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Oblasti</a:t>
            </a:r>
            <a:r>
              <a:rPr lang="sk-SK" smtClean="0"/>
              <a:t> spolupráce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Čitateľovi sa odporúčajú články na základe toho, čo už čítal </a:t>
            </a:r>
            <a:r>
              <a:rPr lang="sk-SK" b="1" smtClean="0"/>
              <a:t>(odporúčanie človek</a:t>
            </a:r>
            <a:r>
              <a:rPr lang="en-US" b="1"/>
              <a:t>→</a:t>
            </a:r>
            <a:r>
              <a:rPr lang="sk-SK" b="1" smtClean="0"/>
              <a:t>článok)</a:t>
            </a:r>
            <a:endParaRPr lang="sk-SK" smtClean="0"/>
          </a:p>
          <a:p>
            <a:r>
              <a:rPr lang="sk-SK" smtClean="0"/>
              <a:t>Zoznam odkazov „Podobné články“ pod článkom </a:t>
            </a:r>
            <a:r>
              <a:rPr lang="sk-SK" b="1" smtClean="0"/>
              <a:t>(odporúčanie článok</a:t>
            </a:r>
            <a:r>
              <a:rPr lang="en-US" b="1" smtClean="0"/>
              <a:t> → </a:t>
            </a:r>
            <a:r>
              <a:rPr lang="sk-SK" b="1" smtClean="0"/>
              <a:t>článok)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715536" cy="6956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4942" y="2428868"/>
            <a:ext cx="4800576" cy="1143008"/>
          </a:xfrm>
        </p:spPr>
        <p:txBody>
          <a:bodyPr>
            <a:normAutofit fontScale="90000"/>
          </a:bodyPr>
          <a:lstStyle/>
          <a:p>
            <a:r>
              <a:rPr lang="en-US" smtClean="0"/>
              <a:t>Odpor</a:t>
            </a:r>
            <a:r>
              <a:rPr lang="sk-SK" smtClean="0"/>
              <a:t>účanie </a:t>
            </a:r>
            <a:br>
              <a:rPr lang="sk-SK" smtClean="0"/>
            </a:br>
            <a:r>
              <a:rPr lang="sk-SK" b="1" smtClean="0"/>
              <a:t>človek </a:t>
            </a:r>
            <a:r>
              <a:rPr lang="en-US" b="1" smtClean="0"/>
              <a:t>→</a:t>
            </a:r>
            <a:r>
              <a:rPr lang="sk-SK" b="1" smtClean="0"/>
              <a:t> článok</a:t>
            </a:r>
            <a:r>
              <a:rPr lang="sk-SK" smtClean="0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Odpor</a:t>
            </a:r>
            <a:r>
              <a:rPr lang="sk-SK" smtClean="0"/>
              <a:t>účanie </a:t>
            </a:r>
            <a:r>
              <a:rPr lang="sk-SK" b="1" smtClean="0"/>
              <a:t>človek </a:t>
            </a:r>
            <a:r>
              <a:rPr lang="en-US" b="1" smtClean="0"/>
              <a:t>→</a:t>
            </a:r>
            <a:r>
              <a:rPr lang="sk-SK" b="1" smtClean="0"/>
              <a:t> článok</a:t>
            </a:r>
            <a:r>
              <a:rPr lang="sk-SK" smtClean="0"/>
              <a:t> </a:t>
            </a:r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357298"/>
            <a:ext cx="9198194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Odpor</a:t>
            </a:r>
            <a:r>
              <a:rPr lang="sk-SK" smtClean="0"/>
              <a:t>účanie </a:t>
            </a:r>
            <a:r>
              <a:rPr lang="sk-SK" b="1" smtClean="0"/>
              <a:t>človek </a:t>
            </a:r>
            <a:r>
              <a:rPr lang="en-US" b="1" smtClean="0"/>
              <a:t>→</a:t>
            </a:r>
            <a:r>
              <a:rPr lang="sk-SK" b="1" smtClean="0"/>
              <a:t> článok</a:t>
            </a:r>
            <a:r>
              <a:rPr lang="sk-SK" smtClean="0"/>
              <a:t> 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357298"/>
            <a:ext cx="9198194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reeform 6"/>
          <p:cNvSpPr/>
          <p:nvPr/>
        </p:nvSpPr>
        <p:spPr>
          <a:xfrm>
            <a:off x="5746376" y="2384612"/>
            <a:ext cx="2158952" cy="968188"/>
          </a:xfrm>
          <a:custGeom>
            <a:avLst/>
            <a:gdLst>
              <a:gd name="connsiteX0" fmla="*/ 134471 w 2158952"/>
              <a:gd name="connsiteY0" fmla="*/ 277906 h 968188"/>
              <a:gd name="connsiteX1" fmla="*/ 242048 w 2158952"/>
              <a:gd name="connsiteY1" fmla="*/ 134470 h 968188"/>
              <a:gd name="connsiteX2" fmla="*/ 528918 w 2158952"/>
              <a:gd name="connsiteY2" fmla="*/ 53788 h 968188"/>
              <a:gd name="connsiteX3" fmla="*/ 896471 w 2158952"/>
              <a:gd name="connsiteY3" fmla="*/ 8964 h 968188"/>
              <a:gd name="connsiteX4" fmla="*/ 1057836 w 2158952"/>
              <a:gd name="connsiteY4" fmla="*/ 0 h 968188"/>
              <a:gd name="connsiteX5" fmla="*/ 1586753 w 2158952"/>
              <a:gd name="connsiteY5" fmla="*/ 8964 h 968188"/>
              <a:gd name="connsiteX6" fmla="*/ 1864659 w 2158952"/>
              <a:gd name="connsiteY6" fmla="*/ 35859 h 968188"/>
              <a:gd name="connsiteX7" fmla="*/ 2008095 w 2158952"/>
              <a:gd name="connsiteY7" fmla="*/ 107576 h 968188"/>
              <a:gd name="connsiteX8" fmla="*/ 2079812 w 2158952"/>
              <a:gd name="connsiteY8" fmla="*/ 152400 h 968188"/>
              <a:gd name="connsiteX9" fmla="*/ 2124636 w 2158952"/>
              <a:gd name="connsiteY9" fmla="*/ 206188 h 968188"/>
              <a:gd name="connsiteX10" fmla="*/ 2133600 w 2158952"/>
              <a:gd name="connsiteY10" fmla="*/ 609600 h 968188"/>
              <a:gd name="connsiteX11" fmla="*/ 2124636 w 2158952"/>
              <a:gd name="connsiteY11" fmla="*/ 663388 h 968188"/>
              <a:gd name="connsiteX12" fmla="*/ 2052918 w 2158952"/>
              <a:gd name="connsiteY12" fmla="*/ 762000 h 968188"/>
              <a:gd name="connsiteX13" fmla="*/ 1873624 w 2158952"/>
              <a:gd name="connsiteY13" fmla="*/ 896470 h 968188"/>
              <a:gd name="connsiteX14" fmla="*/ 1766048 w 2158952"/>
              <a:gd name="connsiteY14" fmla="*/ 941294 h 968188"/>
              <a:gd name="connsiteX15" fmla="*/ 1694330 w 2158952"/>
              <a:gd name="connsiteY15" fmla="*/ 950259 h 968188"/>
              <a:gd name="connsiteX16" fmla="*/ 1550895 w 2158952"/>
              <a:gd name="connsiteY16" fmla="*/ 968188 h 968188"/>
              <a:gd name="connsiteX17" fmla="*/ 923365 w 2158952"/>
              <a:gd name="connsiteY17" fmla="*/ 950259 h 968188"/>
              <a:gd name="connsiteX18" fmla="*/ 699248 w 2158952"/>
              <a:gd name="connsiteY18" fmla="*/ 914400 h 968188"/>
              <a:gd name="connsiteX19" fmla="*/ 430306 w 2158952"/>
              <a:gd name="connsiteY19" fmla="*/ 842682 h 968188"/>
              <a:gd name="connsiteX20" fmla="*/ 277906 w 2158952"/>
              <a:gd name="connsiteY20" fmla="*/ 762000 h 968188"/>
              <a:gd name="connsiteX21" fmla="*/ 215153 w 2158952"/>
              <a:gd name="connsiteY21" fmla="*/ 735106 h 968188"/>
              <a:gd name="connsiteX22" fmla="*/ 134471 w 2158952"/>
              <a:gd name="connsiteY22" fmla="*/ 663388 h 968188"/>
              <a:gd name="connsiteX23" fmla="*/ 62753 w 2158952"/>
              <a:gd name="connsiteY23" fmla="*/ 600635 h 968188"/>
              <a:gd name="connsiteX24" fmla="*/ 17930 w 2158952"/>
              <a:gd name="connsiteY24" fmla="*/ 510988 h 968188"/>
              <a:gd name="connsiteX25" fmla="*/ 8965 w 2158952"/>
              <a:gd name="connsiteY25" fmla="*/ 457200 h 968188"/>
              <a:gd name="connsiteX26" fmla="*/ 0 w 2158952"/>
              <a:gd name="connsiteY26" fmla="*/ 421341 h 968188"/>
              <a:gd name="connsiteX27" fmla="*/ 8965 w 2158952"/>
              <a:gd name="connsiteY27" fmla="*/ 394447 h 968188"/>
              <a:gd name="connsiteX28" fmla="*/ 17930 w 2158952"/>
              <a:gd name="connsiteY28" fmla="*/ 358588 h 968188"/>
              <a:gd name="connsiteX29" fmla="*/ 53789 w 2158952"/>
              <a:gd name="connsiteY29" fmla="*/ 322729 h 968188"/>
              <a:gd name="connsiteX30" fmla="*/ 71718 w 2158952"/>
              <a:gd name="connsiteY30" fmla="*/ 286870 h 968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58952" h="968188">
                <a:moveTo>
                  <a:pt x="134471" y="277906"/>
                </a:moveTo>
                <a:cubicBezTo>
                  <a:pt x="170330" y="230094"/>
                  <a:pt x="196286" y="172910"/>
                  <a:pt x="242048" y="134470"/>
                </a:cubicBezTo>
                <a:cubicBezTo>
                  <a:pt x="287943" y="95918"/>
                  <a:pt x="491835" y="60444"/>
                  <a:pt x="528918" y="53788"/>
                </a:cubicBezTo>
                <a:cubicBezTo>
                  <a:pt x="658544" y="30522"/>
                  <a:pt x="764884" y="19086"/>
                  <a:pt x="896471" y="8964"/>
                </a:cubicBezTo>
                <a:cubicBezTo>
                  <a:pt x="950184" y="4832"/>
                  <a:pt x="1004048" y="2988"/>
                  <a:pt x="1057836" y="0"/>
                </a:cubicBezTo>
                <a:lnTo>
                  <a:pt x="1586753" y="8964"/>
                </a:lnTo>
                <a:cubicBezTo>
                  <a:pt x="1656703" y="10907"/>
                  <a:pt x="1804239" y="29145"/>
                  <a:pt x="1864659" y="35859"/>
                </a:cubicBezTo>
                <a:cubicBezTo>
                  <a:pt x="1940458" y="68344"/>
                  <a:pt x="1928110" y="60526"/>
                  <a:pt x="2008095" y="107576"/>
                </a:cubicBezTo>
                <a:cubicBezTo>
                  <a:pt x="2032394" y="121869"/>
                  <a:pt x="2058292" y="134190"/>
                  <a:pt x="2079812" y="152400"/>
                </a:cubicBezTo>
                <a:cubicBezTo>
                  <a:pt x="2097629" y="167476"/>
                  <a:pt x="2109695" y="188259"/>
                  <a:pt x="2124636" y="206188"/>
                </a:cubicBezTo>
                <a:cubicBezTo>
                  <a:pt x="2158952" y="394933"/>
                  <a:pt x="2149008" y="301438"/>
                  <a:pt x="2133600" y="609600"/>
                </a:cubicBezTo>
                <a:cubicBezTo>
                  <a:pt x="2132692" y="627754"/>
                  <a:pt x="2131627" y="646610"/>
                  <a:pt x="2124636" y="663388"/>
                </a:cubicBezTo>
                <a:cubicBezTo>
                  <a:pt x="2118593" y="677892"/>
                  <a:pt x="2066338" y="749369"/>
                  <a:pt x="2052918" y="762000"/>
                </a:cubicBezTo>
                <a:cubicBezTo>
                  <a:pt x="1968310" y="841632"/>
                  <a:pt x="1956735" y="851718"/>
                  <a:pt x="1873624" y="896470"/>
                </a:cubicBezTo>
                <a:cubicBezTo>
                  <a:pt x="1839678" y="914748"/>
                  <a:pt x="1804208" y="933117"/>
                  <a:pt x="1766048" y="941294"/>
                </a:cubicBezTo>
                <a:cubicBezTo>
                  <a:pt x="1742491" y="946342"/>
                  <a:pt x="1718257" y="947444"/>
                  <a:pt x="1694330" y="950259"/>
                </a:cubicBezTo>
                <a:cubicBezTo>
                  <a:pt x="1566270" y="965325"/>
                  <a:pt x="1661033" y="952454"/>
                  <a:pt x="1550895" y="968188"/>
                </a:cubicBezTo>
                <a:cubicBezTo>
                  <a:pt x="1341718" y="962212"/>
                  <a:pt x="1132211" y="963449"/>
                  <a:pt x="923365" y="950259"/>
                </a:cubicBezTo>
                <a:cubicBezTo>
                  <a:pt x="847860" y="945490"/>
                  <a:pt x="773928" y="926510"/>
                  <a:pt x="699248" y="914400"/>
                </a:cubicBezTo>
                <a:cubicBezTo>
                  <a:pt x="604799" y="899084"/>
                  <a:pt x="518461" y="889352"/>
                  <a:pt x="430306" y="842682"/>
                </a:cubicBezTo>
                <a:cubicBezTo>
                  <a:pt x="379506" y="815788"/>
                  <a:pt x="330738" y="784642"/>
                  <a:pt x="277906" y="762000"/>
                </a:cubicBezTo>
                <a:cubicBezTo>
                  <a:pt x="256988" y="753035"/>
                  <a:pt x="234811" y="746573"/>
                  <a:pt x="215153" y="735106"/>
                </a:cubicBezTo>
                <a:cubicBezTo>
                  <a:pt x="176276" y="712428"/>
                  <a:pt x="166945" y="691803"/>
                  <a:pt x="134471" y="663388"/>
                </a:cubicBezTo>
                <a:cubicBezTo>
                  <a:pt x="98603" y="632004"/>
                  <a:pt x="93887" y="640664"/>
                  <a:pt x="62753" y="600635"/>
                </a:cubicBezTo>
                <a:cubicBezTo>
                  <a:pt x="38613" y="569599"/>
                  <a:pt x="32140" y="546513"/>
                  <a:pt x="17930" y="510988"/>
                </a:cubicBezTo>
                <a:cubicBezTo>
                  <a:pt x="14942" y="493059"/>
                  <a:pt x="12530" y="475024"/>
                  <a:pt x="8965" y="457200"/>
                </a:cubicBezTo>
                <a:cubicBezTo>
                  <a:pt x="6549" y="445118"/>
                  <a:pt x="0" y="433662"/>
                  <a:pt x="0" y="421341"/>
                </a:cubicBezTo>
                <a:cubicBezTo>
                  <a:pt x="0" y="411891"/>
                  <a:pt x="6369" y="403533"/>
                  <a:pt x="8965" y="394447"/>
                </a:cubicBezTo>
                <a:cubicBezTo>
                  <a:pt x="12350" y="382600"/>
                  <a:pt x="11400" y="369036"/>
                  <a:pt x="17930" y="358588"/>
                </a:cubicBezTo>
                <a:cubicBezTo>
                  <a:pt x="26889" y="344253"/>
                  <a:pt x="41836" y="334682"/>
                  <a:pt x="53789" y="322729"/>
                </a:cubicBezTo>
                <a:cubicBezTo>
                  <a:pt x="64089" y="291826"/>
                  <a:pt x="56071" y="302517"/>
                  <a:pt x="71718" y="286870"/>
                </a:cubicBezTo>
              </a:path>
            </a:pathLst>
          </a:cu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65223" y="1387564"/>
            <a:ext cx="1721223" cy="1192306"/>
          </a:xfrm>
          <a:custGeom>
            <a:avLst/>
            <a:gdLst>
              <a:gd name="connsiteX0" fmla="*/ 0 w 1721223"/>
              <a:gd name="connsiteY0" fmla="*/ 0 h 1192306"/>
              <a:gd name="connsiteX1" fmla="*/ 385482 w 1721223"/>
              <a:gd name="connsiteY1" fmla="*/ 313765 h 1192306"/>
              <a:gd name="connsiteX2" fmla="*/ 537882 w 1721223"/>
              <a:gd name="connsiteY2" fmla="*/ 439271 h 1192306"/>
              <a:gd name="connsiteX3" fmla="*/ 842682 w 1721223"/>
              <a:gd name="connsiteY3" fmla="*/ 645459 h 1192306"/>
              <a:gd name="connsiteX4" fmla="*/ 1084729 w 1721223"/>
              <a:gd name="connsiteY4" fmla="*/ 860612 h 1192306"/>
              <a:gd name="connsiteX5" fmla="*/ 1156447 w 1721223"/>
              <a:gd name="connsiteY5" fmla="*/ 914400 h 1192306"/>
              <a:gd name="connsiteX6" fmla="*/ 1219200 w 1721223"/>
              <a:gd name="connsiteY6" fmla="*/ 968189 h 1192306"/>
              <a:gd name="connsiteX7" fmla="*/ 1264023 w 1721223"/>
              <a:gd name="connsiteY7" fmla="*/ 995083 h 1192306"/>
              <a:gd name="connsiteX8" fmla="*/ 1371600 w 1721223"/>
              <a:gd name="connsiteY8" fmla="*/ 1057836 h 1192306"/>
              <a:gd name="connsiteX9" fmla="*/ 1470211 w 1721223"/>
              <a:gd name="connsiteY9" fmla="*/ 1111624 h 1192306"/>
              <a:gd name="connsiteX10" fmla="*/ 1524000 w 1721223"/>
              <a:gd name="connsiteY10" fmla="*/ 1129553 h 1192306"/>
              <a:gd name="connsiteX11" fmla="*/ 1568823 w 1721223"/>
              <a:gd name="connsiteY11" fmla="*/ 1156447 h 1192306"/>
              <a:gd name="connsiteX12" fmla="*/ 1649506 w 1721223"/>
              <a:gd name="connsiteY12" fmla="*/ 1174377 h 1192306"/>
              <a:gd name="connsiteX13" fmla="*/ 1721223 w 1721223"/>
              <a:gd name="connsiteY13" fmla="*/ 1192306 h 1192306"/>
              <a:gd name="connsiteX14" fmla="*/ 1631576 w 1721223"/>
              <a:gd name="connsiteY14" fmla="*/ 1093694 h 1192306"/>
              <a:gd name="connsiteX15" fmla="*/ 1568823 w 1721223"/>
              <a:gd name="connsiteY15" fmla="*/ 977153 h 1192306"/>
              <a:gd name="connsiteX16" fmla="*/ 1470211 w 1721223"/>
              <a:gd name="connsiteY16" fmla="*/ 735106 h 1192306"/>
              <a:gd name="connsiteX17" fmla="*/ 1425388 w 1721223"/>
              <a:gd name="connsiteY17" fmla="*/ 618565 h 1192306"/>
              <a:gd name="connsiteX18" fmla="*/ 1407458 w 1721223"/>
              <a:gd name="connsiteY18" fmla="*/ 582706 h 1192306"/>
              <a:gd name="connsiteX19" fmla="*/ 1389529 w 1721223"/>
              <a:gd name="connsiteY19" fmla="*/ 564777 h 1192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721223" h="1192306">
                <a:moveTo>
                  <a:pt x="0" y="0"/>
                </a:moveTo>
                <a:cubicBezTo>
                  <a:pt x="176060" y="58689"/>
                  <a:pt x="14018" y="953"/>
                  <a:pt x="385482" y="313765"/>
                </a:cubicBezTo>
                <a:cubicBezTo>
                  <a:pt x="435820" y="356155"/>
                  <a:pt x="483373" y="402398"/>
                  <a:pt x="537882" y="439271"/>
                </a:cubicBezTo>
                <a:cubicBezTo>
                  <a:pt x="639482" y="508000"/>
                  <a:pt x="753008" y="561764"/>
                  <a:pt x="842682" y="645459"/>
                </a:cubicBezTo>
                <a:cubicBezTo>
                  <a:pt x="960476" y="755399"/>
                  <a:pt x="968725" y="767809"/>
                  <a:pt x="1084729" y="860612"/>
                </a:cubicBezTo>
                <a:cubicBezTo>
                  <a:pt x="1108063" y="879279"/>
                  <a:pt x="1133113" y="895733"/>
                  <a:pt x="1156447" y="914400"/>
                </a:cubicBezTo>
                <a:cubicBezTo>
                  <a:pt x="1177960" y="931611"/>
                  <a:pt x="1197160" y="951659"/>
                  <a:pt x="1219200" y="968189"/>
                </a:cubicBezTo>
                <a:cubicBezTo>
                  <a:pt x="1233139" y="978644"/>
                  <a:pt x="1249323" y="985728"/>
                  <a:pt x="1264023" y="995083"/>
                </a:cubicBezTo>
                <a:cubicBezTo>
                  <a:pt x="1397248" y="1079863"/>
                  <a:pt x="1240156" y="986140"/>
                  <a:pt x="1371600" y="1057836"/>
                </a:cubicBezTo>
                <a:cubicBezTo>
                  <a:pt x="1420859" y="1084704"/>
                  <a:pt x="1415510" y="1088832"/>
                  <a:pt x="1470211" y="1111624"/>
                </a:cubicBezTo>
                <a:cubicBezTo>
                  <a:pt x="1487657" y="1118893"/>
                  <a:pt x="1506795" y="1121732"/>
                  <a:pt x="1524000" y="1129553"/>
                </a:cubicBezTo>
                <a:cubicBezTo>
                  <a:pt x="1539862" y="1136763"/>
                  <a:pt x="1552414" y="1150587"/>
                  <a:pt x="1568823" y="1156447"/>
                </a:cubicBezTo>
                <a:cubicBezTo>
                  <a:pt x="1594768" y="1165713"/>
                  <a:pt x="1622688" y="1168067"/>
                  <a:pt x="1649506" y="1174377"/>
                </a:cubicBezTo>
                <a:cubicBezTo>
                  <a:pt x="1673492" y="1180021"/>
                  <a:pt x="1721223" y="1192306"/>
                  <a:pt x="1721223" y="1192306"/>
                </a:cubicBezTo>
                <a:cubicBezTo>
                  <a:pt x="1672907" y="1160096"/>
                  <a:pt x="1679039" y="1168279"/>
                  <a:pt x="1631576" y="1093694"/>
                </a:cubicBezTo>
                <a:cubicBezTo>
                  <a:pt x="1607889" y="1056471"/>
                  <a:pt x="1588554" y="1016616"/>
                  <a:pt x="1568823" y="977153"/>
                </a:cubicBezTo>
                <a:cubicBezTo>
                  <a:pt x="1531730" y="902966"/>
                  <a:pt x="1495864" y="812066"/>
                  <a:pt x="1470211" y="735106"/>
                </a:cubicBezTo>
                <a:cubicBezTo>
                  <a:pt x="1449839" y="673989"/>
                  <a:pt x="1454003" y="681517"/>
                  <a:pt x="1425388" y="618565"/>
                </a:cubicBezTo>
                <a:cubicBezTo>
                  <a:pt x="1419858" y="606399"/>
                  <a:pt x="1414871" y="593825"/>
                  <a:pt x="1407458" y="582706"/>
                </a:cubicBezTo>
                <a:cubicBezTo>
                  <a:pt x="1402770" y="575674"/>
                  <a:pt x="1395505" y="570753"/>
                  <a:pt x="1389529" y="564777"/>
                </a:cubicBezTo>
              </a:path>
            </a:pathLst>
          </a:cu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836187" y="2588835"/>
            <a:ext cx="932330" cy="197223"/>
          </a:xfrm>
          <a:custGeom>
            <a:avLst/>
            <a:gdLst>
              <a:gd name="connsiteX0" fmla="*/ 932330 w 932330"/>
              <a:gd name="connsiteY0" fmla="*/ 0 h 197223"/>
              <a:gd name="connsiteX1" fmla="*/ 654424 w 932330"/>
              <a:gd name="connsiteY1" fmla="*/ 53788 h 197223"/>
              <a:gd name="connsiteX2" fmla="*/ 295836 w 932330"/>
              <a:gd name="connsiteY2" fmla="*/ 152400 h 197223"/>
              <a:gd name="connsiteX3" fmla="*/ 116542 w 932330"/>
              <a:gd name="connsiteY3" fmla="*/ 197223 h 197223"/>
              <a:gd name="connsiteX4" fmla="*/ 0 w 932330"/>
              <a:gd name="connsiteY4" fmla="*/ 188259 h 197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2330" h="197223">
                <a:moveTo>
                  <a:pt x="932330" y="0"/>
                </a:moveTo>
                <a:cubicBezTo>
                  <a:pt x="839695" y="17929"/>
                  <a:pt x="746185" y="31817"/>
                  <a:pt x="654424" y="53788"/>
                </a:cubicBezTo>
                <a:cubicBezTo>
                  <a:pt x="533865" y="82654"/>
                  <a:pt x="414321" y="115943"/>
                  <a:pt x="295836" y="152400"/>
                </a:cubicBezTo>
                <a:cubicBezTo>
                  <a:pt x="159099" y="194473"/>
                  <a:pt x="219530" y="182511"/>
                  <a:pt x="116542" y="197223"/>
                </a:cubicBezTo>
                <a:cubicBezTo>
                  <a:pt x="5987" y="188011"/>
                  <a:pt x="44948" y="188259"/>
                  <a:pt x="0" y="188259"/>
                </a:cubicBezTo>
              </a:path>
            </a:pathLst>
          </a:cu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Odpor</a:t>
            </a:r>
            <a:r>
              <a:rPr lang="sk-SK" smtClean="0"/>
              <a:t>účanie </a:t>
            </a:r>
            <a:r>
              <a:rPr lang="sk-SK" b="1" smtClean="0"/>
              <a:t>človek </a:t>
            </a:r>
            <a:r>
              <a:rPr lang="en-US" b="1" smtClean="0"/>
              <a:t>→</a:t>
            </a:r>
            <a:r>
              <a:rPr lang="sk-SK" b="1" smtClean="0"/>
              <a:t> článok</a:t>
            </a:r>
            <a:r>
              <a:rPr lang="sk-SK" smtClean="0"/>
              <a:t> </a:t>
            </a:r>
            <a:br>
              <a:rPr lang="sk-SK" smtClean="0"/>
            </a:br>
            <a:r>
              <a:rPr lang="sk-SK" smtClean="0"/>
              <a:t>zdrojové dáta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Každú hodinu sa sťahujú logy zo SME:</a:t>
            </a:r>
          </a:p>
          <a:p>
            <a:pPr lvl="1"/>
            <a:r>
              <a:rPr lang="sk-SK" smtClean="0"/>
              <a:t>happened</a:t>
            </a:r>
            <a:r>
              <a:rPr lang="en-US" smtClean="0"/>
              <a:t>_at</a:t>
            </a:r>
          </a:p>
          <a:p>
            <a:pPr lvl="1"/>
            <a:r>
              <a:rPr lang="en-US"/>
              <a:t>i</a:t>
            </a:r>
            <a:r>
              <a:rPr lang="en-US" smtClean="0"/>
              <a:t>p_address</a:t>
            </a:r>
          </a:p>
          <a:p>
            <a:pPr lvl="1"/>
            <a:r>
              <a:rPr lang="en-US" smtClean="0"/>
              <a:t>cookie</a:t>
            </a:r>
          </a:p>
          <a:p>
            <a:pPr lvl="1"/>
            <a:r>
              <a:rPr lang="en-US"/>
              <a:t>s</a:t>
            </a:r>
            <a:r>
              <a:rPr lang="en-US" smtClean="0"/>
              <a:t>me_id</a:t>
            </a:r>
          </a:p>
          <a:p>
            <a:pPr lvl="1"/>
            <a:r>
              <a:rPr lang="en-US" smtClean="0"/>
              <a:t>url</a:t>
            </a:r>
          </a:p>
          <a:p>
            <a:pPr lvl="1"/>
            <a:r>
              <a:rPr lang="en-US"/>
              <a:t>r</a:t>
            </a:r>
            <a:r>
              <a:rPr lang="en-US" smtClean="0"/>
              <a:t>eferer</a:t>
            </a:r>
          </a:p>
          <a:p>
            <a:pPr lvl="1"/>
            <a:r>
              <a:rPr lang="en-US"/>
              <a:t>u</a:t>
            </a:r>
            <a:r>
              <a:rPr lang="en-US" smtClean="0"/>
              <a:t>ser_agent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Odpor</a:t>
            </a:r>
            <a:r>
              <a:rPr lang="sk-SK" smtClean="0"/>
              <a:t>účanie </a:t>
            </a:r>
            <a:r>
              <a:rPr lang="sk-SK" b="1" smtClean="0"/>
              <a:t>človek </a:t>
            </a:r>
            <a:r>
              <a:rPr lang="en-US" b="1" smtClean="0"/>
              <a:t>→</a:t>
            </a:r>
            <a:r>
              <a:rPr lang="sk-SK" b="1" smtClean="0"/>
              <a:t> článok</a:t>
            </a:r>
            <a:br>
              <a:rPr lang="sk-SK" b="1" smtClean="0"/>
            </a:br>
            <a:r>
              <a:rPr lang="sk-SK" smtClean="0"/>
              <a:t>Ako na to?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je veľa spôsobov, ako človeku odporučiť nové články na základe už prečítaných</a:t>
            </a:r>
          </a:p>
          <a:p>
            <a:r>
              <a:rPr lang="sk-SK" smtClean="0"/>
              <a:t>ale ako to spraviť rýchlo?</a:t>
            </a:r>
          </a:p>
          <a:p>
            <a:r>
              <a:rPr lang="sk-SK" smtClean="0"/>
              <a:t>za 24 hodín</a:t>
            </a:r>
          </a:p>
          <a:p>
            <a:pPr lvl="1"/>
            <a:r>
              <a:rPr lang="sk-SK" smtClean="0"/>
              <a:t>775k záznamov (pageviews)</a:t>
            </a:r>
          </a:p>
          <a:p>
            <a:pPr lvl="1"/>
            <a:r>
              <a:rPr lang="sk-SK" smtClean="0"/>
              <a:t>168k rôznych cookies (= čitateľov)</a:t>
            </a:r>
          </a:p>
          <a:p>
            <a:pPr lvl="1"/>
            <a:endParaRPr lang="sk-SK" smtClean="0"/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Odpor</a:t>
            </a:r>
            <a:r>
              <a:rPr lang="sk-SK" smtClean="0"/>
              <a:t>účanie </a:t>
            </a:r>
            <a:r>
              <a:rPr lang="sk-SK" b="1" smtClean="0"/>
              <a:t>človek </a:t>
            </a:r>
            <a:r>
              <a:rPr lang="en-US" b="1" smtClean="0"/>
              <a:t>→</a:t>
            </a:r>
            <a:r>
              <a:rPr lang="sk-SK" b="1" smtClean="0"/>
              <a:t> článok</a:t>
            </a:r>
            <a:br>
              <a:rPr lang="sk-SK" b="1" smtClean="0"/>
            </a:br>
            <a:r>
              <a:rPr lang="sk-SK" smtClean="0"/>
              <a:t> Ako na to?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budeme si pamätať 3 dni</a:t>
            </a:r>
          </a:p>
          <a:p>
            <a:r>
              <a:rPr lang="sk-SK" smtClean="0"/>
              <a:t>odporúčať iba na základe toho, čo je v logoch</a:t>
            </a:r>
          </a:p>
          <a:p>
            <a:r>
              <a:rPr lang="sk-SK" smtClean="0"/>
              <a:t>ideme odporúčať Jankovi:</a:t>
            </a:r>
          </a:p>
          <a:p>
            <a:pPr lvl="1"/>
            <a:r>
              <a:rPr lang="sk-SK" smtClean="0"/>
              <a:t>nájdi články ktoré čítal</a:t>
            </a:r>
          </a:p>
          <a:p>
            <a:pPr lvl="1"/>
            <a:r>
              <a:rPr lang="sk-SK" smtClean="0"/>
              <a:t>nájdi tých</a:t>
            </a:r>
            <a:r>
              <a:rPr lang="en-US" smtClean="0"/>
              <a:t>,</a:t>
            </a:r>
            <a:r>
              <a:rPr lang="sk-SK" smtClean="0"/>
              <a:t> ktorí tiež čítali tieto články</a:t>
            </a:r>
          </a:p>
          <a:p>
            <a:pPr lvl="1"/>
            <a:r>
              <a:rPr lang="sk-SK" smtClean="0"/>
              <a:t>nájdi články</a:t>
            </a:r>
            <a:r>
              <a:rPr lang="en-US" smtClean="0"/>
              <a:t>,</a:t>
            </a:r>
            <a:r>
              <a:rPr lang="sk-SK" smtClean="0"/>
              <a:t> ktoré títo ostatní čítali</a:t>
            </a:r>
            <a:r>
              <a:rPr lang="en-US" smtClean="0"/>
              <a:t>,</a:t>
            </a:r>
            <a:r>
              <a:rPr lang="sk-SK" smtClean="0"/>
              <a:t> ale Janko nie</a:t>
            </a:r>
          </a:p>
          <a:p>
            <a:pPr lvl="1"/>
            <a:r>
              <a:rPr lang="sk-SK" smtClean="0"/>
              <a:t>nejako ich zoraď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362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Stav projektu FIITaSME</vt:lpstr>
      <vt:lpstr>Kto</vt:lpstr>
      <vt:lpstr>Oblasti spolupráce</vt:lpstr>
      <vt:lpstr>Odporúčanie  človek → článok </vt:lpstr>
      <vt:lpstr>Odporúčanie človek → článok </vt:lpstr>
      <vt:lpstr>Odporúčanie človek → článok </vt:lpstr>
      <vt:lpstr>Odporúčanie človek → článok  zdrojové dáta</vt:lpstr>
      <vt:lpstr>Odporúčanie človek → článok Ako na to? </vt:lpstr>
      <vt:lpstr>Odporúčanie človek → článok  Ako na to? </vt:lpstr>
      <vt:lpstr>Odporúčanie človek → článok  Ako na to? </vt:lpstr>
      <vt:lpstr>Kód</vt:lpstr>
      <vt:lpstr>Odporúčanie človek → článok Skúsenosti </vt:lpstr>
      <vt:lpstr>Odporúčanie človek → článok  Skúsenosti </vt:lpstr>
      <vt:lpstr>Logy zo SME</vt:lpstr>
    </vt:vector>
  </TitlesOfParts>
  <Company>FIIT STU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 projektu SME</dc:title>
  <dc:creator>Peter Vojtek</dc:creator>
  <cp:lastModifiedBy>Peter</cp:lastModifiedBy>
  <cp:revision>35</cp:revision>
  <dcterms:created xsi:type="dcterms:W3CDTF">2009-10-09T09:19:26Z</dcterms:created>
  <dcterms:modified xsi:type="dcterms:W3CDTF">2009-10-14T13:52:31Z</dcterms:modified>
</cp:coreProperties>
</file>