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81" r:id="rId22"/>
    <p:sldId id="280" r:id="rId23"/>
    <p:sldId id="282" r:id="rId24"/>
    <p:sldId id="283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Sheet1!$A$1:$A$11</c:f>
              <c:strCache>
                <c:ptCount val="11"/>
                <c:pt idx="0">
                  <c:v>Yahoo</c:v>
                </c:pt>
                <c:pt idx="1">
                  <c:v>Microsoft</c:v>
                </c:pt>
                <c:pt idx="2">
                  <c:v>Google</c:v>
                </c:pt>
                <c:pt idx="3">
                  <c:v>Yahoo students</c:v>
                </c:pt>
                <c:pt idx="4">
                  <c:v>Microsoft students</c:v>
                </c:pt>
                <c:pt idx="5">
                  <c:v>Google students</c:v>
                </c:pt>
                <c:pt idx="6">
                  <c:v>Universities</c:v>
                </c:pt>
                <c:pt idx="7">
                  <c:v>AT&amp;T</c:v>
                </c:pt>
                <c:pt idx="8">
                  <c:v>Facebook</c:v>
                </c:pt>
                <c:pt idx="9">
                  <c:v>HP</c:v>
                </c:pt>
                <c:pt idx="10">
                  <c:v>IBM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2</c:v>
                </c:pt>
                <c:pt idx="6">
                  <c:v>34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Sheet1!$A$19:$A$26</c:f>
              <c:strCache>
                <c:ptCount val="8"/>
                <c:pt idx="0">
                  <c:v>Yahoo</c:v>
                </c:pt>
                <c:pt idx="1">
                  <c:v>Microsoft</c:v>
                </c:pt>
                <c:pt idx="2">
                  <c:v>Google</c:v>
                </c:pt>
                <c:pt idx="3">
                  <c:v>Universities</c:v>
                </c:pt>
                <c:pt idx="4">
                  <c:v>AT&amp;T</c:v>
                </c:pt>
                <c:pt idx="5">
                  <c:v>Facebook</c:v>
                </c:pt>
                <c:pt idx="6">
                  <c:v>HP</c:v>
                </c:pt>
                <c:pt idx="7">
                  <c:v>IBM</c:v>
                </c:pt>
              </c:strCache>
            </c:strRef>
          </c:cat>
          <c:val>
            <c:numRef>
              <c:f>Sheet1!$B$19:$B$26</c:f>
              <c:numCache>
                <c:formatCode>General</c:formatCode>
                <c:ptCount val="8"/>
                <c:pt idx="0">
                  <c:v>17</c:v>
                </c:pt>
                <c:pt idx="1">
                  <c:v>13</c:v>
                </c:pt>
                <c:pt idx="2">
                  <c:v>5</c:v>
                </c:pt>
                <c:pt idx="3">
                  <c:v>34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9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2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3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5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3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9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DDB1-7962-4C81-88C6-D35E8CFF42E2}" type="datetimeFigureOut">
              <a:rPr lang="en-GB" smtClean="0"/>
              <a:t>14/02/2012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DC92-D53D-4312-A602-10B4200DF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 from WSDM 2012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</a:t>
            </a:r>
            <a:r>
              <a:rPr lang="sk-SK" dirty="0" err="1" smtClean="0"/>
              <a:t>áš</a:t>
            </a:r>
            <a:r>
              <a:rPr lang="sk-SK" dirty="0" smtClean="0"/>
              <a:t> </a:t>
            </a:r>
            <a:r>
              <a:rPr lang="sk-SK" dirty="0" err="1" smtClean="0"/>
              <a:t>Kramár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6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Authors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742372"/>
              </p:ext>
            </p:extLst>
          </p:nvPr>
        </p:nvGraphicFramePr>
        <p:xfrm>
          <a:off x="611560" y="1628800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2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Authors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128600"/>
              </p:ext>
            </p:extLst>
          </p:nvPr>
        </p:nvGraphicFramePr>
        <p:xfrm>
          <a:off x="539552" y="1484784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Keynote</a:t>
            </a:r>
            <a:r>
              <a:rPr lang="sk-SK" dirty="0" smtClean="0"/>
              <a:t> </a:t>
            </a:r>
            <a:r>
              <a:rPr lang="en-GB" dirty="0" smtClean="0"/>
              <a:t>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Hal Varian: C?O @ Google</a:t>
            </a:r>
          </a:p>
          <a:p>
            <a:pPr marL="0" lvl="0" indent="0">
              <a:buNone/>
            </a:pPr>
            <a:r>
              <a:rPr lang="en-US" b="1" dirty="0" err="1" smtClean="0"/>
              <a:t>Nowcasting</a:t>
            </a:r>
            <a:r>
              <a:rPr lang="en-US" b="1" dirty="0" smtClean="0"/>
              <a:t> the </a:t>
            </a:r>
            <a:r>
              <a:rPr lang="en-US" b="1" dirty="0" err="1" smtClean="0"/>
              <a:t>Macroeconomy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 Search Engine Data</a:t>
            </a:r>
          </a:p>
        </p:txBody>
      </p:sp>
      <p:pic>
        <p:nvPicPr>
          <p:cNvPr id="2050" name="Picture 2" descr="C:\Users\Kramar\Dropbox\pewe\hal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088232" cy="3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Keynote</a:t>
            </a:r>
            <a:r>
              <a:rPr lang="sk-SK" dirty="0" smtClean="0"/>
              <a:t> </a:t>
            </a:r>
            <a:r>
              <a:rPr lang="en-GB" dirty="0" smtClean="0"/>
              <a:t>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Hal Varian: CEO @ Google</a:t>
            </a:r>
          </a:p>
          <a:p>
            <a:pPr marL="0" lvl="0" indent="0">
              <a:buNone/>
            </a:pPr>
            <a:r>
              <a:rPr lang="en-US" b="1" dirty="0" err="1" smtClean="0"/>
              <a:t>Nowcasting</a:t>
            </a:r>
            <a:r>
              <a:rPr lang="en-US" b="1" dirty="0" smtClean="0"/>
              <a:t> the </a:t>
            </a:r>
            <a:r>
              <a:rPr lang="en-US" b="1" dirty="0" err="1" smtClean="0"/>
              <a:t>Macroeconomy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 Search Engine Data</a:t>
            </a:r>
          </a:p>
        </p:txBody>
      </p:sp>
      <p:pic>
        <p:nvPicPr>
          <p:cNvPr id="2050" name="Picture 2" descr="C:\Users\Kramar\Dropbox\pewe\hal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088232" cy="3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Keynote</a:t>
            </a:r>
            <a:r>
              <a:rPr lang="sk-SK" dirty="0" smtClean="0"/>
              <a:t> </a:t>
            </a:r>
            <a:r>
              <a:rPr lang="en-GB" dirty="0" smtClean="0"/>
              <a:t>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Hal Varian: CEO @ Google</a:t>
            </a:r>
          </a:p>
          <a:p>
            <a:pPr marL="0" lvl="0" indent="0">
              <a:buNone/>
            </a:pPr>
            <a:r>
              <a:rPr lang="en-US" b="1" dirty="0" err="1" smtClean="0"/>
              <a:t>Nowcasting</a:t>
            </a:r>
            <a:r>
              <a:rPr lang="en-US" b="1" dirty="0" smtClean="0"/>
              <a:t> the </a:t>
            </a:r>
            <a:r>
              <a:rPr lang="en-US" b="1" dirty="0" err="1" smtClean="0"/>
              <a:t>Macroeconomy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 Search Engine Data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dirty="0" smtClean="0"/>
              <a:t>Google Trends &amp; Correlate</a:t>
            </a:r>
          </a:p>
          <a:p>
            <a:pPr lvl="0"/>
            <a:r>
              <a:rPr lang="en-US" dirty="0" smtClean="0"/>
              <a:t>hangover</a:t>
            </a:r>
          </a:p>
          <a:p>
            <a:pPr lvl="0"/>
            <a:r>
              <a:rPr lang="en-US" dirty="0" smtClean="0"/>
              <a:t>initial claims</a:t>
            </a:r>
          </a:p>
          <a:p>
            <a:pPr lvl="1" hangingPunct="0"/>
            <a:r>
              <a:rPr lang="en-US" dirty="0" smtClean="0"/>
              <a:t>job offers</a:t>
            </a:r>
          </a:p>
          <a:p>
            <a:pPr lvl="1" hangingPunct="0"/>
            <a:r>
              <a:rPr lang="en-US" dirty="0" smtClean="0"/>
              <a:t>adult content</a:t>
            </a:r>
          </a:p>
          <a:p>
            <a:pPr lvl="1" hangingPunct="0"/>
            <a:r>
              <a:rPr lang="en-US" dirty="0" smtClean="0"/>
              <a:t>predictor of recession end</a:t>
            </a:r>
          </a:p>
          <a:p>
            <a:pPr lvl="0"/>
            <a:r>
              <a:rPr lang="en-US" dirty="0" smtClean="0"/>
              <a:t>tourism (not japan)</a:t>
            </a:r>
          </a:p>
        </p:txBody>
      </p:sp>
      <p:pic>
        <p:nvPicPr>
          <p:cNvPr id="2050" name="Picture 2" descr="C:\Users\Kramar\Dropbox\pewe\hal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088232" cy="3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/>
            <a:r>
              <a:rPr lang="en-US" b="1" dirty="0" smtClean="0"/>
              <a:t>Efficient Misbehaving User Detection in Online Video Chat Services</a:t>
            </a:r>
          </a:p>
          <a:p>
            <a:pPr lvl="1" hangingPunct="0"/>
            <a:r>
              <a:rPr lang="en-US" dirty="0" err="1" smtClean="0"/>
              <a:t>Chatroullete</a:t>
            </a:r>
            <a:r>
              <a:rPr lang="en-US" dirty="0" smtClean="0"/>
              <a:t> nudity detection</a:t>
            </a:r>
          </a:p>
          <a:p>
            <a:pPr lvl="1" hangingPunct="0"/>
            <a:r>
              <a:rPr lang="en-US" dirty="0" smtClean="0"/>
              <a:t>Skin color</a:t>
            </a:r>
          </a:p>
          <a:p>
            <a:pPr lvl="1" hangingPunct="0"/>
            <a:r>
              <a:rPr lang="en-US" dirty="0" smtClean="0"/>
              <a:t>Distribution of light</a:t>
            </a:r>
          </a:p>
          <a:p>
            <a:endParaRPr lang="en-GB" dirty="0"/>
          </a:p>
        </p:txBody>
      </p:sp>
      <p:pic>
        <p:nvPicPr>
          <p:cNvPr id="3074" name="Picture 2" descr="C:\Users\Kramar\Dropbox\pewe\2012-02-14-184206_1920x1200_scr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088717" cy="25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Overcoming Browser Cookie Churn with Clustering</a:t>
            </a:r>
          </a:p>
          <a:p>
            <a:pPr lvl="1" hangingPunct="0"/>
            <a:r>
              <a:rPr lang="en-US" dirty="0" smtClean="0"/>
              <a:t>30% users reset cookies every month</a:t>
            </a:r>
          </a:p>
          <a:p>
            <a:pPr lvl="1" hangingPunct="0"/>
            <a:r>
              <a:rPr lang="en-US" dirty="0" smtClean="0"/>
              <a:t>clustering cookies by activity patterns</a:t>
            </a:r>
          </a:p>
          <a:p>
            <a:pPr lvl="0"/>
            <a:r>
              <a:rPr lang="en-US" b="1" dirty="0" smtClean="0"/>
              <a:t>Finding Your Friends and Following Them to Where You Are</a:t>
            </a:r>
          </a:p>
          <a:p>
            <a:pPr lvl="1"/>
            <a:r>
              <a:rPr lang="en-US" dirty="0" smtClean="0"/>
              <a:t>probabilistic model of human mobility</a:t>
            </a:r>
          </a:p>
          <a:p>
            <a:pPr lvl="1"/>
            <a:r>
              <a:rPr lang="en-GB" dirty="0" smtClean="0"/>
              <a:t>reconstructs the entire friendship graph with high accuracy even when no edges are given</a:t>
            </a:r>
          </a:p>
          <a:p>
            <a:pPr lvl="1"/>
            <a:r>
              <a:rPr lang="en-GB" dirty="0" smtClean="0"/>
              <a:t>infers people’s fine-grained location, even when they keep their data private and we can only access the location of their friends</a:t>
            </a:r>
          </a:p>
        </p:txBody>
      </p:sp>
    </p:spTree>
    <p:extLst>
      <p:ext uri="{BB962C8B-B14F-4D97-AF65-F5344CB8AC3E}">
        <p14:creationId xmlns:p14="http://schemas.microsoft.com/office/powerpoint/2010/main" val="40580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/>
            <a:r>
              <a:rPr lang="en-US" b="1" dirty="0" smtClean="0"/>
              <a:t>How to Win Friends and Influence People, Truthfully: Influence Maximization Mechanisms for Social Networks</a:t>
            </a:r>
          </a:p>
          <a:p>
            <a:pPr lvl="1"/>
            <a:r>
              <a:rPr lang="en-US" dirty="0" smtClean="0"/>
              <a:t>cost vs. effect model</a:t>
            </a:r>
          </a:p>
          <a:p>
            <a:pPr lvl="0"/>
            <a:r>
              <a:rPr lang="en-US" b="1" dirty="0" smtClean="0"/>
              <a:t>From Chatter to Headlines: Harnessing the Real-Time Web for Personalized News Recommendation</a:t>
            </a:r>
          </a:p>
          <a:p>
            <a:pPr lvl="1" hangingPunct="0"/>
            <a:r>
              <a:rPr lang="en-US" dirty="0" smtClean="0"/>
              <a:t>recommending news based on twitter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Comment Spam Detection by Sequence Mining</a:t>
            </a:r>
          </a:p>
          <a:p>
            <a:pPr lvl="1" hangingPunct="0"/>
            <a:r>
              <a:rPr lang="en-US" dirty="0" smtClean="0"/>
              <a:t>new pattern of spam</a:t>
            </a:r>
          </a:p>
          <a:p>
            <a:pPr lvl="1" hangingPunct="0"/>
            <a:r>
              <a:rPr lang="en-US" dirty="0" smtClean="0"/>
              <a:t>Yahoo News</a:t>
            </a:r>
          </a:p>
          <a:p>
            <a:pPr lvl="1" hangingPunct="0"/>
            <a:r>
              <a:rPr lang="en-US" dirty="0" smtClean="0"/>
              <a:t>Happy 2011 to everyone....My friend Vanessa, a 25 </a:t>
            </a:r>
            <a:r>
              <a:rPr lang="en-US" dirty="0" err="1" smtClean="0"/>
              <a:t>yrs</a:t>
            </a:r>
            <a:r>
              <a:rPr lang="en-US" dirty="0" smtClean="0"/>
              <a:t> lady, has announced her wedding with a millionaire young man Ronald who is the CEO of a MNC. It’s amazing, she said she just posted her profile on a millionaire dating site called ———-CelebMingle.CM——– - and received his chat invitations a few days later. Then, everything went so well that I can’t believe it’s true! Every love story will unfold on it’s own... </a:t>
            </a:r>
            <a:r>
              <a:rPr lang="en-US" b="1" dirty="0" smtClean="0"/>
              <a:t>Happy to see she is progressing well. Also happy to see that most Americans reject the blame-the-conservatives crap that some (not all) liberals from all social strata were trying to promote for political gain.</a:t>
            </a:r>
          </a:p>
          <a:p>
            <a:pPr lvl="1" hangingPunct="0"/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/>
            <a:r>
              <a:rPr lang="en-US" b="1" dirty="0" smtClean="0"/>
              <a:t>To Each His Own: Personalized Content Selection based on Text Comprehensibility</a:t>
            </a:r>
          </a:p>
          <a:p>
            <a:pPr lvl="1" hangingPunct="0"/>
            <a:r>
              <a:rPr lang="en-US" dirty="0" err="1" smtClean="0"/>
              <a:t>Alekhine’s</a:t>
            </a:r>
            <a:r>
              <a:rPr lang="en-US" dirty="0" smtClean="0"/>
              <a:t> </a:t>
            </a:r>
            <a:r>
              <a:rPr lang="en-US" dirty="0" err="1" smtClean="0"/>
              <a:t>Defence</a:t>
            </a:r>
            <a:r>
              <a:rPr lang="en-US" dirty="0" smtClean="0"/>
              <a:t>: grandmaster vs. novice</a:t>
            </a:r>
          </a:p>
          <a:p>
            <a:pPr lvl="1" hangingPunct="0"/>
            <a:r>
              <a:rPr lang="en-US" dirty="0" smtClean="0"/>
              <a:t>text comprehensibility as important ranking feature</a:t>
            </a:r>
          </a:p>
          <a:p>
            <a:pPr lvl="0"/>
            <a:r>
              <a:rPr lang="en-US" b="1" dirty="0" smtClean="0"/>
              <a:t>Large-Scale Analysis of Individual and Task Differences in Search Result Page Examination Strategies</a:t>
            </a:r>
          </a:p>
          <a:p>
            <a:pPr lvl="1"/>
            <a:r>
              <a:rPr lang="en-US" dirty="0" smtClean="0"/>
              <a:t>Exhaustive-active, exhaustive-passive, economic</a:t>
            </a:r>
          </a:p>
        </p:txBody>
      </p:sp>
    </p:spTree>
    <p:extLst>
      <p:ext uri="{BB962C8B-B14F-4D97-AF65-F5344CB8AC3E}">
        <p14:creationId xmlns:p14="http://schemas.microsoft.com/office/powerpoint/2010/main" val="1502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2852936"/>
            <a:ext cx="8390698" cy="3672408"/>
          </a:xfrm>
          <a:prstGeom prst="rect">
            <a:avLst/>
          </a:prstGeom>
        </p:spPr>
      </p:pic>
      <p:pic>
        <p:nvPicPr>
          <p:cNvPr id="1026" name="Picture 2" descr="C:\Users\Kramar\Downloads\MC9003893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92696"/>
            <a:ext cx="2832572" cy="30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ramar\Downloads\MC9003893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32856" y="555184"/>
            <a:ext cx="2832572" cy="30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0.00434 0.00162 0.00885 0.00278 0.01319 0.00463 C 0.01649 0.00625 0.01944 0.0088 0.02309 0.01019 C 0.03576 0.01505 0.05052 0.01644 0.06389 0.01921 C 0.08663 0.02986 0.11423 0.0338 0.13854 0.03496 C 0.18229 0.04398 0.22743 0.04468 0.27152 0.04861 C 0.28732 0.04815 0.30312 0.04838 0.31892 0.04746 C 0.32812 0.04676 0.33958 0.04074 0.34843 0.03843 C 0.36632 0.0338 0.38455 0.03171 0.4026 0.03171 L 0.43576 0.02384 " pathEditMode="relative" rAng="0" ptsTypes="ffffffff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2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C -0.01441 0.00393 -0.02674 0.01319 -0.04062 0.01921 C -0.05642 0.02615 -0.07326 0.02754 -0.08906 0.03402 C -0.11389 0.04398 -0.12674 0.04953 -0.15417 0.05092 C -0.19132 0.05509 -0.19844 0.05486 -0.24653 0.05324 C -0.29062 0.04189 -0.33663 0.04236 -0.38142 0.03726 C -0.39462 0.03263 -0.40851 0.03009 -0.42205 0.02824 C -0.43247 0.02476 -0.44288 0.02361 -0.45347 0.02152 C -0.4599 0.01527 -0.46424 0.01643 -0.47292 0.01574 C -0.48038 0.01087 -0.48698 0.00347 -0.49497 4.07407E-6 C -0.49792 -0.00278 -0.49653 -0.00163 -0.49913 -0.00348 L -0.52622 -0.02825 " pathEditMode="relative" ptsTypes="ffffffffff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/>
            <a:r>
              <a:rPr lang="en-US" b="1" dirty="0" smtClean="0"/>
              <a:t>Domain Bias in Web Search</a:t>
            </a:r>
          </a:p>
          <a:p>
            <a:pPr lvl="1" hangingPunct="0"/>
            <a:r>
              <a:rPr lang="en-US" dirty="0" smtClean="0"/>
              <a:t>Position bias</a:t>
            </a:r>
          </a:p>
          <a:p>
            <a:pPr lvl="1" hangingPunct="0"/>
            <a:r>
              <a:rPr lang="en-US" dirty="0" smtClean="0"/>
              <a:t>Snippet attractiveness bias</a:t>
            </a:r>
          </a:p>
          <a:p>
            <a:pPr lvl="1" hangingPunct="0"/>
            <a:r>
              <a:rPr lang="en-US" dirty="0" smtClean="0"/>
              <a:t>25% of the time</a:t>
            </a:r>
          </a:p>
          <a:p>
            <a:pPr lvl="0"/>
            <a:r>
              <a:rPr lang="en-US" dirty="0" smtClean="0"/>
              <a:t>Harmony and Dissonance: Organizing the People’s Voices on Political Controversies</a:t>
            </a:r>
          </a:p>
          <a:p>
            <a:pPr lvl="1" hangingPunct="0"/>
            <a:r>
              <a:rPr lang="en-US" dirty="0" smtClean="0"/>
              <a:t>opinion mining</a:t>
            </a:r>
          </a:p>
          <a:p>
            <a:pPr lvl="1" hangingPunct="0"/>
            <a:r>
              <a:rPr lang="en-US" dirty="0" smtClean="0"/>
              <a:t>build graph</a:t>
            </a:r>
          </a:p>
          <a:p>
            <a:pPr lvl="1" hangingPunct="0"/>
            <a:r>
              <a:rPr lang="en-US" dirty="0" smtClean="0"/>
              <a:t>who changes opinions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Keynote</a:t>
            </a:r>
            <a:r>
              <a:rPr lang="sk-SK" dirty="0" smtClean="0"/>
              <a:t> </a:t>
            </a:r>
            <a:r>
              <a:rPr lang="en-GB" dirty="0" smtClean="0"/>
              <a:t>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Hillary Mason, </a:t>
            </a:r>
            <a:br>
              <a:rPr lang="en-US" dirty="0" smtClean="0"/>
            </a:br>
            <a:r>
              <a:rPr lang="en-US" dirty="0" smtClean="0"/>
              <a:t>Chief Scientist @ bit.ly</a:t>
            </a:r>
          </a:p>
          <a:p>
            <a:pPr marL="0" indent="0">
              <a:buNone/>
            </a:pPr>
            <a:r>
              <a:rPr lang="en-US" b="1" dirty="0" smtClean="0"/>
              <a:t>The Secret Life of Social Links</a:t>
            </a:r>
          </a:p>
          <a:p>
            <a:pPr marL="0" indent="0">
              <a:buNone/>
            </a:pPr>
            <a:endParaRPr lang="en-US" b="1" dirty="0"/>
          </a:p>
          <a:p>
            <a:pPr lvl="1" hangingPunct="0"/>
            <a:r>
              <a:rPr lang="en-US" dirty="0" smtClean="0"/>
              <a:t>bit.ly search</a:t>
            </a:r>
          </a:p>
          <a:p>
            <a:pPr lvl="1" hangingPunct="0"/>
            <a:r>
              <a:rPr lang="en-US" dirty="0" err="1" smtClean="0"/>
              <a:t>dragoneye</a:t>
            </a:r>
            <a:endParaRPr lang="en-US" dirty="0" smtClean="0"/>
          </a:p>
          <a:p>
            <a:pPr lvl="2" hangingPunct="0"/>
            <a:r>
              <a:rPr lang="en-US" dirty="0" smtClean="0"/>
              <a:t>hot phrases</a:t>
            </a:r>
          </a:p>
          <a:p>
            <a:pPr lvl="2" hangingPunct="0"/>
            <a:r>
              <a:rPr lang="en-US" dirty="0" smtClean="0"/>
              <a:t>bursting phrases</a:t>
            </a:r>
          </a:p>
          <a:p>
            <a:pPr lvl="1" hangingPunct="0"/>
            <a:r>
              <a:rPr lang="en-US" dirty="0" smtClean="0"/>
              <a:t>What is the half-time of a link? Factors?</a:t>
            </a:r>
          </a:p>
          <a:p>
            <a:pPr lvl="1" hangingPunct="0"/>
            <a:r>
              <a:rPr lang="en-US" dirty="0" smtClean="0"/>
              <a:t>Revolution prediction</a:t>
            </a:r>
          </a:p>
          <a:p>
            <a:pPr lvl="1" hangingPunct="0"/>
            <a:r>
              <a:rPr lang="en-US" dirty="0" smtClean="0"/>
              <a:t>Device usage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098" name="Picture 2" descr="C:\Users\Kramar\Dropbox\pewe\hilary_m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5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335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2964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Reasons to read papers from WSDM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610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trike="sngStrike" dirty="0" smtClean="0"/>
              <a:t>Reasons to read papers from WSDM</a:t>
            </a:r>
          </a:p>
          <a:p>
            <a:pPr marL="0" indent="0">
              <a:buNone/>
            </a:pPr>
            <a:r>
              <a:rPr lang="en-US" dirty="0"/>
              <a:t>Reasons to </a:t>
            </a:r>
            <a:r>
              <a:rPr lang="en-US" b="1" dirty="0" smtClean="0"/>
              <a:t>not </a:t>
            </a:r>
            <a:r>
              <a:rPr lang="en-US" dirty="0" smtClean="0"/>
              <a:t>read </a:t>
            </a:r>
            <a:r>
              <a:rPr lang="en-US" dirty="0"/>
              <a:t>papers from </a:t>
            </a:r>
            <a:r>
              <a:rPr lang="en-US" dirty="0" smtClean="0"/>
              <a:t>WSDM: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96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843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35473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5629" y="932723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137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7082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124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16919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31000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02"/>
            <a:ext cx="9168003" cy="6876002"/>
          </a:xfrm>
        </p:spPr>
      </p:pic>
    </p:spTree>
    <p:extLst>
      <p:ext uri="{BB962C8B-B14F-4D97-AF65-F5344CB8AC3E}">
        <p14:creationId xmlns:p14="http://schemas.microsoft.com/office/powerpoint/2010/main" val="36323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WSDM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75 papers</a:t>
            </a:r>
          </a:p>
          <a:p>
            <a:pPr lvl="0"/>
            <a:r>
              <a:rPr lang="en-US" dirty="0" smtClean="0"/>
              <a:t>20.7% acceptance rate</a:t>
            </a:r>
          </a:p>
          <a:p>
            <a:pPr lvl="0"/>
            <a:r>
              <a:rPr lang="en-US" dirty="0" smtClean="0"/>
              <a:t>30 of 20-minute talks</a:t>
            </a:r>
          </a:p>
          <a:p>
            <a:pPr lvl="0"/>
            <a:r>
              <a:rPr lang="en-US" dirty="0" smtClean="0"/>
              <a:t>45 of 4-minute “spotlights”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424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Report from WSDM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WSDM</vt:lpstr>
      <vt:lpstr>Authors</vt:lpstr>
      <vt:lpstr>Authors</vt:lpstr>
      <vt:lpstr>Keynote #1</vt:lpstr>
      <vt:lpstr>Keynote #1</vt:lpstr>
      <vt:lpstr>Keynote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Keynote #2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WSDM 2012</dc:title>
  <dc:creator>Tomas Kramar</dc:creator>
  <cp:lastModifiedBy>Tomas Kramar</cp:lastModifiedBy>
  <cp:revision>8</cp:revision>
  <dcterms:created xsi:type="dcterms:W3CDTF">2012-02-14T15:59:28Z</dcterms:created>
  <dcterms:modified xsi:type="dcterms:W3CDTF">2012-02-14T19:36:31Z</dcterms:modified>
</cp:coreProperties>
</file>