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pod dohľadom pani profesorky Bielikovej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keďže sa jednalo o rozsiahlejší projekt pracovali sme na ňom traja: 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Peter Dubec - obohacovanie metadát, 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Jakub Ďaďo a autor tejto práce - odporúčacia aplikácia +</a:t>
            </a:r>
            <a:r>
              <a:rPr lang="sk-SK">
                <a:solidFill>
                  <a:schemeClr val="dk1"/>
                </a:solidFill>
              </a:rPr>
              <a:t> odporúčací algoritmus</a:t>
            </a:r>
          </a:p>
          <a:p>
            <a:pPr indent="-317500" lvl="0" marL="457200">
              <a:spcBef>
                <a:spcPts val="0"/>
              </a:spcBef>
              <a:buClr>
                <a:schemeClr val="dk1"/>
              </a:buClr>
              <a:buFont typeface="Arial"/>
              <a:buChar char="-"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34290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Normalized Discounted Cumulative Gain</a:t>
            </a:r>
          </a:p>
          <a:p>
            <a:pPr indent="-228600" lvl="0" marL="342900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Zbierané:</a:t>
            </a:r>
          </a:p>
          <a:p>
            <a:pPr indent="-196850" lvl="1" marL="742950" rtl="0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hodnotenia používateľov </a:t>
            </a:r>
          </a:p>
          <a:p>
            <a:pPr indent="-196850" lvl="1" marL="742950" rtl="0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pozícia ohodnotenej televíznej stanice</a:t>
            </a:r>
          </a:p>
          <a:p>
            <a:pPr indent="-196850" lvl="1" marL="742950" rtl="0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je scenár usporiadaný podľa výsledkov algoritmu alebo nie je ?</a:t>
            </a:r>
          </a:p>
          <a:p>
            <a:pPr indent="-228600" lvl="0" marL="342900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Produkovaný:</a:t>
            </a:r>
          </a:p>
          <a:p>
            <a:pPr indent="-196850" lvl="1" marL="742950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Koeficient pomocou ktorého môžeme porovnať výsledky vhodnosti položiek odporúčacieho algoritmu</a:t>
            </a:r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sk-SK" u="none" cap="none" strike="noStrike">
                <a:solidFill>
                  <a:schemeClr val="dk1"/>
                </a:solidFill>
              </a:rPr>
              <a:t>Usporiadanie podľa ndcg5 , hodenie do grafu , chýba 6 najlepších pre S algoritmom</a:t>
            </a:r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Vypracovaný algoritmus odporúčania zohľadňujúci čas a dĺžku relácie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Dosiahnuté vhodnejšie odporúčanie ako odporúčaním na základe výsledkov získaných mediálnym prieskumom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Vytvorený odporúčací systém pre televízne relácie, ktorý je možno v budúcnosti rozširovať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u="none" cap="none" strike="noStrike">
                <a:solidFill>
                  <a:schemeClr val="dk1"/>
                </a:solidFill>
              </a:rPr>
              <a:t>-spôsob, ako bez potreby prehľadávania veľkého množstva informácií sa dopracovať k čo najpresnejším výsledkom.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sk-SK" u="none" cap="none" strike="noStrike">
                <a:solidFill>
                  <a:schemeClr val="dk1"/>
                </a:solidFill>
              </a:rPr>
              <a:t>Príbuznou témou - odporúčaním filmov sa už zaoberalo veľa projektov,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sk-SK">
                <a:solidFill>
                  <a:schemeClr val="dk1"/>
                </a:solidFill>
              </a:rPr>
              <a:t>-</a:t>
            </a:r>
            <a:r>
              <a:rPr b="0" baseline="0" i="0" lang="sk-SK" u="none" cap="none" strike="noStrike">
                <a:solidFill>
                  <a:schemeClr val="dk1"/>
                </a:solidFill>
              </a:rPr>
              <a:t> no oblasť odporúčania televízneho programu je takmer nepokrytá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sk-SK">
                <a:solidFill>
                  <a:schemeClr val="dk1"/>
                </a:solidFill>
              </a:rPr>
              <a:t>- </a:t>
            </a:r>
            <a:r>
              <a:rPr b="0" baseline="0" i="0" lang="sk-SK" u="none" cap="none" strike="noStrike">
                <a:solidFill>
                  <a:schemeClr val="dk1"/>
                </a:solidFill>
              </a:rPr>
              <a:t>ponúka mnoho možností na zlepšenie. </a:t>
            </a:r>
          </a:p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sk-SK" u="none" cap="none" strike="noStrike">
                <a:solidFill>
                  <a:schemeClr val="dk1"/>
                </a:solidFill>
              </a:rPr>
              <a:t>Po analýze problematickej oblasti a rôznych prístupov využívaných odporúčacími systémami sme si určili ciele: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8600" lvl="0" marL="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Vytvoriť odporúčací systém pre odporúčanie položiek TV programu / TV relácií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Po preskúmaní viacerých existujúcich odporúčacích algoritmov sme sa rozhodli vypracovať niečo úplne nové:</a:t>
            </a:r>
          </a:p>
          <a:p>
            <a:pPr indent="457200" lvl="0" rtl="0">
              <a:spcBef>
                <a:spcPts val="640"/>
              </a:spcBef>
              <a:buNone/>
            </a:pPr>
            <a:r>
              <a:rPr lang="sk-SK">
                <a:solidFill>
                  <a:schemeClr val="dk1"/>
                </a:solidFill>
              </a:rPr>
              <a:t> Obsahové odporúčanie závislé od času a dĺžky relácie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Vyprodukovať vhodnejšie odporúčanie ako odporúčaním na základe výsledkov získaných mediálnym prieskumom</a:t>
            </a:r>
          </a:p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Na základe hodnotení používateľa a vlastností hodnotenej položky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Vysielací čas, dĺžka televíznej relácie, relevancia hodnotenia (počet hviezdičiek)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4 kategórie dĺžky trvania relácie, 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51 kategórií času (časových okien)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Uchovávanie aritmetického priemeru hodnotení pre všetky časové okná a trvania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Na základe modelu používateľa sa reláciám priradí skóre 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Usporiadanie položiek TV programu podľa skóre najvhodnejšej relácie na stanici 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 prípade zhody na viacerých staniciach preusporiadanie skupinky podľa všeobecných preferencií</a:t>
            </a:r>
          </a:p>
          <a:p>
            <a:pPr indent="-228600" lvl="0" marL="34290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Výsledok: prioritne usporiadaný zoznam televíznych staníc </a:t>
            </a:r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Webová aplikácia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ruby on rails, postgres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v hlavnej časti možnosť hodnotenia , zobrazenie relácií 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riadky stanice</a:t>
            </a:r>
          </a:p>
          <a:p>
            <a:pPr indent="-317500" lvl="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-"/>
            </a:pPr>
            <a:r>
              <a:rPr lang="sk-SK"/>
              <a:t>v bočnej časti predchádzajúce ohodnotené relácie</a:t>
            </a:r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sk-SK"/>
              <a:t>3 typy dát potrebné pre overenie odporúčania</a:t>
            </a:r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2 metódy zberu dát do datasetu:</a:t>
            </a:r>
          </a:p>
          <a:p>
            <a:pPr indent="-196850" lvl="1" marL="742950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Dištančne z pohodlia domova (cez web)</a:t>
            </a:r>
          </a:p>
          <a:p>
            <a:pPr indent="-196850" lvl="1" marL="742950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Hodnotenie s osobným dohľadom (OntoParty)</a:t>
            </a:r>
          </a:p>
          <a:p>
            <a:pPr lvl="1" marL="742950" rtl="0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8600" lvl="1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celkovo 48 ľudí s celkovým počtom hodnotení 2051</a:t>
            </a:r>
          </a:p>
          <a:p>
            <a:pPr indent="-228600" lvl="1" marL="34290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>
                <a:solidFill>
                  <a:schemeClr val="dk1"/>
                </a:solidFill>
              </a:rPr>
              <a:t>Priemerne 47 ohodnotených položiek</a:t>
            </a:r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5 najaktívnejších používateľov z prvého experimentu s najrozsiahlejším modelom používateľa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Hodnotenie scenárov bez znalosti používateľa, či je aktivovaný odporúčací algoritmus</a:t>
            </a:r>
          </a:p>
          <a:p>
            <a:pPr indent="-228600" lvl="0" marL="342900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>
                <a:solidFill>
                  <a:schemeClr val="dk1"/>
                </a:solidFill>
              </a:rPr>
              <a:t>Porovnanie výsledkov metriky nDCG5 pre scenáre s algoritmom a bez neho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Úvodná snímka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indent="0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indent="0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indent="0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indent="0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Nadpis a zvislý 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Zvislý nadpis a 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Nadpis a obsah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Hlavička sekci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va obsah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Porovnani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Len nadpi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Prázdna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sah s popisom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Obrázok s popisom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sk-SK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42910" y="1285859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Personalizované odporúčanie TV relácií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071537" y="4643446"/>
            <a:ext cx="5900733" cy="16859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sk-SK" sz="2700" u="none" cap="none" strike="noStrike">
                <a:solidFill>
                  <a:schemeClr val="dk1"/>
                </a:solidFill>
              </a:rPr>
              <a:t>Študijný program: informatika</a:t>
            </a:r>
          </a:p>
          <a:p>
            <a:pPr indent="0" lvl="0" marL="0" marR="0" rtl="0" algn="l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sk-SK" sz="2700" u="none" cap="none" strike="noStrike">
                <a:solidFill>
                  <a:schemeClr val="dk1"/>
                </a:solidFill>
              </a:rPr>
              <a:t>Autor: Erik Dzurňak</a:t>
            </a:r>
          </a:p>
          <a:p>
            <a:pPr indent="0" lvl="0" marL="0" marR="0" rtl="0" algn="l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sk-SK" sz="2700" u="none" cap="none" strike="noStrike">
                <a:solidFill>
                  <a:schemeClr val="dk1"/>
                </a:solidFill>
              </a:rPr>
              <a:t>Vedúci práce: Prof. Mária Bieliková</a:t>
            </a:r>
          </a:p>
          <a:p>
            <a:pPr indent="0" lvl="0" marL="0" marR="0" rtl="0" algn="l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sk-SK" sz="2700" u="none" cap="none" strike="noStrike">
                <a:solidFill>
                  <a:schemeClr val="dk1"/>
                </a:solidFill>
              </a:rPr>
              <a:t>Máj 2015 </a:t>
            </a:r>
          </a:p>
          <a:p>
            <a:pPr indent="0" lvl="0" marL="0" marR="0" rtl="0" algn="ctr">
              <a:lnSpc>
                <a:spcPct val="80000"/>
              </a:lnSpc>
              <a:spcBef>
                <a:spcPts val="544"/>
              </a:spcBef>
              <a:buClr>
                <a:srgbClr val="888888"/>
              </a:buClr>
              <a:buFont typeface="Arial"/>
              <a:buNone/>
            </a:pPr>
            <a:r>
              <a:t/>
            </a:r>
            <a:endParaRPr b="0" baseline="0" i="0" sz="2700" u="none" cap="none" strike="noStrike">
              <a:solidFill>
                <a:srgbClr val="888888"/>
              </a:solidFill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1500166" y="3000372"/>
            <a:ext cx="6400799" cy="6143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Bakalárska práca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Sledovaná metrika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600200"/>
            <a:ext cx="8401079" cy="4972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Normalized Discounted Cumulative Gain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Zbierané vstupy: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hodnotenia používateľov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pozícia ohodnotenej televíznej stanice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je scenár usporiadaný podľa výsledkov algoritmu alebo nie je 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Produkovan</a:t>
            </a:r>
            <a:r>
              <a:rPr lang="sk-SK" sz="3200">
                <a:solidFill>
                  <a:schemeClr val="dk1"/>
                </a:solidFill>
              </a:rPr>
              <a:t>ý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: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Koeficient pomocou ktorého môžeme porovnať výsledky vhodnosti položiek odporúčacieho algoritmu</a:t>
            </a:r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5250" y="2319050"/>
            <a:ext cx="2872850" cy="70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Výsledky 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1600200"/>
            <a:ext cx="8229600" cy="5043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3655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100" u="none" cap="none" strike="noStrike">
                <a:solidFill>
                  <a:schemeClr val="dk1"/>
                </a:solidFill>
              </a:rPr>
              <a:t>Ohodnotených 30 scenárov s algoritmom, 24 scenárov bez algoritmu</a:t>
            </a:r>
          </a:p>
          <a:p>
            <a:pPr indent="-33655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100" u="none" cap="none" strike="noStrike">
                <a:solidFill>
                  <a:schemeClr val="dk1"/>
                </a:solidFill>
              </a:rPr>
              <a:t>Zredukovanie scenárov na pomer 1:1</a:t>
            </a:r>
          </a:p>
          <a:p>
            <a:pPr indent="-33655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100" u="none" cap="none" strike="noStrike">
                <a:solidFill>
                  <a:schemeClr val="dk1"/>
                </a:solidFill>
              </a:rPr>
              <a:t>Scenáre s algoritmom získali podľa metriky nDCG5 lepšie hodnotenie ako scenáre bez algoritmu</a:t>
            </a:r>
          </a:p>
          <a:p>
            <a:pPr indent="-139700" lvl="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3">
            <a:alphaModFix/>
          </a:blip>
          <a:srcRect b="15039" l="53258" r="5562" t="54688"/>
          <a:stretch/>
        </p:blipFill>
        <p:spPr>
          <a:xfrm>
            <a:off x="2643174" y="4201164"/>
            <a:ext cx="6215100" cy="2568899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Výsledky</a:t>
            </a:r>
          </a:p>
        </p:txBody>
      </p:sp>
      <p:pic>
        <p:nvPicPr>
          <p:cNvPr id="171" name="Shape 17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21711" l="26039" r="25152" t="24623"/>
          <a:stretch/>
        </p:blipFill>
        <p:spPr>
          <a:xfrm>
            <a:off x="147045" y="1219183"/>
            <a:ext cx="8782799" cy="542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Shape 172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Zhodnotenie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457200" y="1600200"/>
            <a:ext cx="8229600" cy="4900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Vypracovaný odporúča</a:t>
            </a:r>
            <a:r>
              <a:rPr lang="sk-SK" sz="3200">
                <a:solidFill>
                  <a:schemeClr val="dk1"/>
                </a:solidFill>
              </a:rPr>
              <a:t>cí systém: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</a:t>
            </a:r>
          </a:p>
          <a:p>
            <a:pPr indent="0" marL="457200" marR="0" rtl="0" algn="l">
              <a:spcBef>
                <a:spcPts val="0"/>
              </a:spcBef>
              <a:buNone/>
            </a:pPr>
            <a:r>
              <a:rPr lang="sk-SK" sz="3200">
                <a:solidFill>
                  <a:schemeClr val="dk1"/>
                </a:solidFill>
              </a:rPr>
              <a:t>-	obsahuje nami vytvorený algoritmus</a:t>
            </a:r>
          </a:p>
          <a:p>
            <a:pPr indent="0" marL="457200" marR="0" rtl="0" algn="l">
              <a:spcBef>
                <a:spcPts val="0"/>
              </a:spcBef>
              <a:buNone/>
            </a:pPr>
            <a:r>
              <a:rPr lang="sk-SK" sz="3200">
                <a:solidFill>
                  <a:schemeClr val="dk1"/>
                </a:solidFill>
              </a:rPr>
              <a:t>-	zohľadňuje čas, dĺžku relácie a relevanciu hodnotenia</a:t>
            </a:r>
          </a:p>
          <a:p>
            <a:pPr indent="0" lvl="0" marL="457200" marR="0" rtl="0" algn="l">
              <a:spcBef>
                <a:spcPts val="0"/>
              </a:spcBef>
              <a:buNone/>
            </a:pPr>
            <a:r>
              <a:rPr lang="sk-SK" sz="3200">
                <a:solidFill>
                  <a:schemeClr val="dk1"/>
                </a:solidFill>
              </a:rPr>
              <a:t>-	je pripravený na ďalšie rozširovanie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Dosiahnuté vhodnejšie odporúčanie ako odporúčaním na základe výsledkov získaných mediálnym prieskumom o 0,0133</a:t>
            </a:r>
          </a:p>
        </p:txBody>
      </p:sp>
      <p:sp>
        <p:nvSpPr>
          <p:cNvPr id="180" name="Shape 180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3950" u="none" cap="none" strike="noStrike">
                <a:solidFill>
                  <a:schemeClr val="dk1"/>
                </a:solidFill>
              </a:rPr>
              <a:t>Otázka - Bola by iná metrika ako aritmetický priemer vhodnejšia?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Experimenty vykonávané na reálnych dátach a používateľoch, každá časť overenia a každé hodnotenie záleží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Nie je možnosť z už nazbieraných hodnotení vytvoriť porovnanie medzi dvoma nezávislými </a:t>
            </a:r>
            <a:r>
              <a:rPr lang="sk-SK" sz="3200">
                <a:solidFill>
                  <a:schemeClr val="dk1"/>
                </a:solidFill>
              </a:rPr>
              <a:t>metrikami bez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ďalš</a:t>
            </a:r>
            <a:r>
              <a:rPr lang="sk-SK" sz="3200">
                <a:solidFill>
                  <a:schemeClr val="dk1"/>
                </a:solidFill>
              </a:rPr>
              <a:t>ieho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experimentu</a:t>
            </a:r>
          </a:p>
        </p:txBody>
      </p:sp>
      <p:sp>
        <p:nvSpPr>
          <p:cNvPr id="187" name="Shape 187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Odporúčanie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Množstvo dát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Viac ako je možné prehľadať manuálne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Odporúčacie systémy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Všade naokolo nás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Odporúčanie filmov a seriálov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Téma podobná, pokrytie rozdielne</a:t>
            </a:r>
          </a:p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Ciele práce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Vytvoriť odporúčací systém zapĺňajúci medzeru v aktuálnej oblasti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Vytvoriť </a:t>
            </a:r>
            <a:r>
              <a:rPr lang="sk-SK" sz="3200">
                <a:solidFill>
                  <a:schemeClr val="dk1"/>
                </a:solidFill>
              </a:rPr>
              <a:t>algoritmus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odporúčani</a:t>
            </a:r>
            <a:r>
              <a:rPr lang="sk-SK" sz="3200">
                <a:solidFill>
                  <a:schemeClr val="dk1"/>
                </a:solidFill>
              </a:rPr>
              <a:t>a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</a:t>
            </a:r>
            <a:r>
              <a:rPr lang="sk-SK" sz="3200">
                <a:solidFill>
                  <a:schemeClr val="dk1"/>
                </a:solidFill>
              </a:rPr>
              <a:t>na základe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času vyslielania a dĺžky relácie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Vyprodukovať vhodnejšie odporúčanie ako odporúčaním na základe výsledkov získaných mediálnym prieskumom</a:t>
            </a:r>
          </a:p>
          <a:p>
            <a:pPr indent="-139700" lvl="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Modelovanie používateľa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28600" y="1643050"/>
            <a:ext cx="8229600" cy="19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302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 sz="3000">
                <a:solidFill>
                  <a:schemeClr val="dk1"/>
                </a:solidFill>
              </a:rPr>
              <a:t>z v</a:t>
            </a:r>
            <a:r>
              <a:rPr b="0" baseline="0" i="0" lang="sk-SK" sz="3000" u="none" cap="none" strike="noStrike">
                <a:solidFill>
                  <a:schemeClr val="dk1"/>
                </a:solidFill>
              </a:rPr>
              <a:t>ysielac</a:t>
            </a:r>
            <a:r>
              <a:rPr lang="sk-SK" sz="3000">
                <a:solidFill>
                  <a:schemeClr val="dk1"/>
                </a:solidFill>
              </a:rPr>
              <a:t>ieho</a:t>
            </a:r>
            <a:r>
              <a:rPr b="0" baseline="0" i="0" lang="sk-SK" sz="3000" u="none" cap="none" strike="noStrike">
                <a:solidFill>
                  <a:schemeClr val="dk1"/>
                </a:solidFill>
              </a:rPr>
              <a:t> času, dĺžk</a:t>
            </a:r>
            <a:r>
              <a:rPr lang="sk-SK" sz="3000">
                <a:solidFill>
                  <a:schemeClr val="dk1"/>
                </a:solidFill>
              </a:rPr>
              <a:t>y</a:t>
            </a:r>
            <a:r>
              <a:rPr b="0" baseline="0" i="0" lang="sk-SK" sz="3000" u="none" cap="none" strike="noStrike">
                <a:solidFill>
                  <a:schemeClr val="dk1"/>
                </a:solidFill>
              </a:rPr>
              <a:t> relácie, </a:t>
            </a:r>
            <a:r>
              <a:rPr lang="sk-SK" sz="3000">
                <a:solidFill>
                  <a:schemeClr val="dk1"/>
                </a:solidFill>
              </a:rPr>
              <a:t>relevancie</a:t>
            </a:r>
          </a:p>
          <a:p>
            <a:pPr indent="-3302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000" u="none" cap="none" strike="noStrike">
                <a:solidFill>
                  <a:schemeClr val="dk1"/>
                </a:solidFill>
              </a:rPr>
              <a:t>4 kategórie dĺžky, 51 kategórií času </a:t>
            </a:r>
          </a:p>
          <a:p>
            <a:pPr indent="-3302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000" u="none" cap="none" strike="noStrike">
                <a:solidFill>
                  <a:schemeClr val="dk1"/>
                </a:solidFill>
              </a:rPr>
              <a:t>aritmetick</a:t>
            </a:r>
            <a:r>
              <a:rPr lang="sk-SK" sz="3000">
                <a:solidFill>
                  <a:schemeClr val="dk1"/>
                </a:solidFill>
              </a:rPr>
              <a:t>ý</a:t>
            </a:r>
            <a:r>
              <a:rPr b="0" baseline="0" i="0" lang="sk-SK" sz="3000" u="none" cap="none" strike="noStrike">
                <a:solidFill>
                  <a:schemeClr val="dk1"/>
                </a:solidFill>
              </a:rPr>
              <a:t> priemer hodnotení 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2925" y="3335300"/>
            <a:ext cx="3743325" cy="325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250" y="3411500"/>
            <a:ext cx="4140679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/>
        </p:nvSpPr>
        <p:spPr>
          <a:xfrm>
            <a:off x="582300" y="4643075"/>
            <a:ext cx="4140600" cy="68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b="1" lang="sk-SK" sz="1200">
                <a:solidFill>
                  <a:schemeClr val="dk1"/>
                </a:solidFill>
              </a:rPr>
              <a:t>Obrázok 1 Záznam preferencií používateľa pre určitý časový interval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838825" y="5488400"/>
            <a:ext cx="3503100" cy="68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b="1" lang="sk-SK" sz="1200">
                <a:solidFill>
                  <a:schemeClr val="dk1"/>
                </a:solidFill>
              </a:rPr>
              <a:t>Obrázok 2 Štruktúra záznamov hodnotení používateľa</a:t>
            </a:r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Odporúčanie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457200" y="1600200"/>
            <a:ext cx="8229600" cy="49720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Na základe modelu používateľa sa reláciám priradí skóre 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Usporiadanie TV </a:t>
            </a:r>
            <a:r>
              <a:rPr lang="sk-SK" sz="3200">
                <a:solidFill>
                  <a:schemeClr val="dk1"/>
                </a:solidFill>
              </a:rPr>
              <a:t>staníc 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podľa skóre najvhodnejšej relácie na stanici 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sk-SK" sz="3200">
                <a:solidFill>
                  <a:schemeClr val="dk1"/>
                </a:solidFill>
              </a:rPr>
              <a:t>P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reusporiadanie skupinky podľa všeobecných preferencií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Výsledok: prioritne usporiadaný zoznam televíznych staníc </a:t>
            </a:r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41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sk-SK" sz="4400">
                <a:solidFill>
                  <a:schemeClr val="dk1"/>
                </a:solidFill>
              </a:rPr>
              <a:t>Overenie</a:t>
            </a:r>
          </a:p>
        </p:txBody>
      </p:sp>
      <p:pic>
        <p:nvPicPr>
          <p:cNvPr id="126" name="Shape 1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6956" y="1600200"/>
            <a:ext cx="8050085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1722700" y="6234550"/>
            <a:ext cx="6251099" cy="36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b="1" lang="sk-SK" sz="1200">
                <a:solidFill>
                  <a:schemeClr val="dk1"/>
                </a:solidFill>
              </a:rPr>
              <a:t>Obrázok 1 Rozhranie webovej aplikácie odporúčacieho systému</a:t>
            </a:r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Zdroje dát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Neexistuje dataset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Televízny program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 sz="2800">
                <a:solidFill>
                  <a:schemeClr val="dk1"/>
                </a:solidFill>
              </a:rPr>
              <a:t>4</a:t>
            </a:r>
            <a:r>
              <a:rPr b="0" baseline="0" i="0" lang="sk-SK" sz="2800" u="none" cap="none" strike="noStrike">
                <a:solidFill>
                  <a:schemeClr val="dk1"/>
                </a:solidFill>
              </a:rPr>
              <a:t> typy, 32 žánrov, názov, rok výroby, stanica, čas, dĺžka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http://www.csfd.cz/televize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Používateľské hodnotenia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Všeobecné preferencie (výsledky mediálneho prieskumu)</a:t>
            </a:r>
          </a:p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Experiment 1 - Zber dát a výber p</a:t>
            </a:r>
            <a:r>
              <a:rPr lang="sk-SK" sz="4400">
                <a:solidFill>
                  <a:schemeClr val="dk1"/>
                </a:solidFill>
              </a:rPr>
              <a:t>articipantov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2 metódy zberu dát do datasetu: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Dištančne z pohodlia domova (cez web)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2800" u="none" cap="none" strike="noStrike">
                <a:solidFill>
                  <a:schemeClr val="dk1"/>
                </a:solidFill>
              </a:rPr>
              <a:t>Hodnotenie s osobným dohľadom (OntoParty)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</a:endParaRPr>
          </a:p>
          <a:p>
            <a:pPr indent="-342900" lvl="1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sk-SK" sz="3200">
                <a:solidFill>
                  <a:schemeClr val="dk1"/>
                </a:solidFill>
              </a:rPr>
              <a:t>C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elkovo 48 ľudí s celkovým počtom hodnotení 2051</a:t>
            </a:r>
          </a:p>
          <a:p>
            <a:pPr indent="-342900" lvl="1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Priemerne 47 ohodnotených položiek</a:t>
            </a:r>
          </a:p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sk-SK" sz="4400" u="none" cap="none" strike="noStrike">
                <a:solidFill>
                  <a:schemeClr val="dk1"/>
                </a:solidFill>
              </a:rPr>
              <a:t>Experiment 2 – Overenie odporúčacieho algoritmu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5 najaktívnejších používateľov z prvého experimentu s najrozsiahlejším modelom používateľa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Hodnotenie scenárov bez znalosti používateľa, či je aktivovaný odporúčací algoritmus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sk-SK" sz="3200" u="none" cap="none" strike="noStrike">
                <a:solidFill>
                  <a:schemeClr val="dk1"/>
                </a:solidFill>
              </a:rPr>
              <a:t>Porovnanie výsledkov metriky nDCG</a:t>
            </a:r>
            <a:r>
              <a:rPr b="0" baseline="0" i="0" lang="sk-SK" sz="2400" u="none" cap="none" strike="noStrike">
                <a:solidFill>
                  <a:schemeClr val="dk1"/>
                </a:solidFill>
              </a:rPr>
              <a:t>5</a:t>
            </a:r>
            <a:r>
              <a:rPr b="0" baseline="0" i="0" lang="sk-SK" sz="3200" u="none" cap="none" strike="noStrike">
                <a:solidFill>
                  <a:schemeClr val="dk1"/>
                </a:solidFill>
              </a:rPr>
              <a:t> pre scenáre s algoritmom a bez neho</a:t>
            </a:r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sk-SK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