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56" r:id="rId2"/>
    <p:sldId id="257" r:id="rId3"/>
    <p:sldId id="258" r:id="rId4"/>
    <p:sldId id="262" r:id="rId5"/>
    <p:sldId id="266" r:id="rId6"/>
    <p:sldId id="267" r:id="rId7"/>
    <p:sldId id="263" r:id="rId8"/>
    <p:sldId id="261" r:id="rId9"/>
    <p:sldId id="265" r:id="rId10"/>
    <p:sldId id="264" r:id="rId11"/>
    <p:sldId id="260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BE9E5"/>
    <a:srgbClr val="D7D7E5"/>
    <a:srgbClr val="D8DAE4"/>
    <a:srgbClr val="4FC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26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F6852-0C40-4AA7-B59F-ADE661514F56}" type="datetimeFigureOut">
              <a:rPr lang="sk-SK" smtClean="0"/>
              <a:t>22. 10. 2012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516BA-E346-49F5-BA2F-6167826D00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0205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Dame</a:t>
            </a:r>
            <a:r>
              <a:rPr lang="en-US" baseline="0" dirty="0" smtClean="0"/>
              <a:t> to do </a:t>
            </a:r>
            <a:r>
              <a:rPr lang="en-US" baseline="0" dirty="0" err="1" smtClean="0"/>
              <a:t>dalsej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tabky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516BA-E346-49F5-BA2F-6167826D0092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6599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\FIIT\7.semester\PEWE\swball_typ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2656"/>
            <a:ext cx="6552728" cy="570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133475" y="3573016"/>
            <a:ext cx="7315200" cy="1355219"/>
          </a:xfrm>
          <a:prstGeom prst="rect">
            <a:avLst/>
          </a:prstGeom>
          <a:solidFill>
            <a:srgbClr val="EBE9E5">
              <a:alpha val="65098"/>
            </a:srgbClr>
          </a:solidFill>
          <a:ln w="6350" cap="rnd" cmpd="sng" algn="ctr">
            <a:solidFill>
              <a:srgbClr val="00B0F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1133475" y="5134558"/>
            <a:ext cx="3876294" cy="449349"/>
          </a:xfrm>
          <a:prstGeom prst="rect">
            <a:avLst/>
          </a:prstGeom>
          <a:solidFill>
            <a:srgbClr val="EBE9E5">
              <a:alpha val="65098"/>
            </a:srgbClr>
          </a:solidFill>
          <a:ln w="6350" cap="rnd" cmpd="sng" algn="ctr">
            <a:solidFill>
              <a:srgbClr val="4FC4FF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573016"/>
            <a:ext cx="228600" cy="1355219"/>
          </a:xfrm>
          <a:prstGeom prst="rect">
            <a:avLst/>
          </a:prstGeom>
          <a:solidFill>
            <a:srgbClr val="00B0F0"/>
          </a:solidFill>
          <a:ln w="6350" cap="rnd" cmpd="sng" algn="ctr">
            <a:solidFill>
              <a:srgbClr val="00B0F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05483" y="5170803"/>
            <a:ext cx="3744416" cy="38453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645024"/>
            <a:ext cx="7169224" cy="1231776"/>
          </a:xfrm>
        </p:spPr>
        <p:txBody>
          <a:bodyPr anchor="ctr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04875" y="5134560"/>
            <a:ext cx="228600" cy="449348"/>
          </a:xfrm>
          <a:prstGeom prst="rect">
            <a:avLst/>
          </a:prstGeom>
          <a:solidFill>
            <a:srgbClr val="4FC4FF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33475" y="5826812"/>
            <a:ext cx="3876294" cy="468791"/>
          </a:xfrm>
          <a:prstGeom prst="rect">
            <a:avLst/>
          </a:prstGeom>
          <a:solidFill>
            <a:srgbClr val="EBE9E5">
              <a:alpha val="65098"/>
            </a:srgbClr>
          </a:solidFill>
          <a:ln w="6350" cap="rnd" cmpd="sng" algn="ctr">
            <a:solidFill>
              <a:srgbClr val="4FC4FF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04875" y="5833852"/>
            <a:ext cx="228600" cy="461752"/>
          </a:xfrm>
          <a:prstGeom prst="rect">
            <a:avLst/>
          </a:prstGeom>
          <a:solidFill>
            <a:srgbClr val="4FC4FF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1"/>
            <a:ext cx="2289048" cy="365760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Peter Macko – Zjednotené vyhľadávanie nad prepojenými dátami na webe – Michal Holub 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D2EA-1814-4185-B231-19FEFB34412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1"/>
            <a:ext cx="2289048" cy="365760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Peter Macko – Zjednotené vyhľadávanie nad prepojenými dátami na webe – Michal Holub 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D2EA-1814-4185-B231-19FEFB344126}" type="slidenum">
              <a:rPr lang="sk-SK" smtClean="0"/>
              <a:t>‹#›</a:t>
            </a:fld>
            <a:endParaRPr lang="sk-SK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2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Documents\FIIT\7.semester\PEWE\swball_type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869160"/>
            <a:ext cx="1979712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64637"/>
            <a:ext cx="8229600" cy="990600"/>
          </a:xfrm>
        </p:spPr>
        <p:txBody>
          <a:bodyPr/>
          <a:lstStyle/>
          <a:p>
            <a:r>
              <a:rPr kumimoji="0" lang="sk-SK" noProof="0" dirty="0" err="1" smtClean="0"/>
              <a:t>Click</a:t>
            </a:r>
            <a:r>
              <a:rPr kumimoji="0" lang="sk-SK" noProof="0" dirty="0" smtClean="0"/>
              <a:t> to </a:t>
            </a:r>
            <a:r>
              <a:rPr kumimoji="0" lang="sk-SK" noProof="0" dirty="0" err="1" smtClean="0"/>
              <a:t>edit</a:t>
            </a:r>
            <a:r>
              <a:rPr kumimoji="0" lang="sk-SK" noProof="0" dirty="0" smtClean="0"/>
              <a:t> </a:t>
            </a:r>
            <a:r>
              <a:rPr kumimoji="0" lang="sk-SK" noProof="0" dirty="0" err="1" smtClean="0"/>
              <a:t>Master</a:t>
            </a:r>
            <a:r>
              <a:rPr kumimoji="0" lang="sk-SK" noProof="0" dirty="0" smtClean="0"/>
              <a:t> </a:t>
            </a:r>
            <a:r>
              <a:rPr kumimoji="0" lang="sk-SK" noProof="0" dirty="0" err="1" smtClean="0"/>
              <a:t>title</a:t>
            </a:r>
            <a:r>
              <a:rPr kumimoji="0" lang="sk-SK" noProof="0" dirty="0" smtClean="0"/>
              <a:t> </a:t>
            </a:r>
            <a:r>
              <a:rPr kumimoji="0" lang="sk-SK" noProof="0" dirty="0" err="1" smtClean="0"/>
              <a:t>style</a:t>
            </a:r>
            <a:endParaRPr kumimoji="0" lang="sk-S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560" y="6356351"/>
            <a:ext cx="6912768" cy="365760"/>
          </a:xfrm>
        </p:spPr>
        <p:txBody>
          <a:bodyPr/>
          <a:lstStyle>
            <a:lvl1pPr>
              <a:defRPr sz="1300"/>
            </a:lvl1pPr>
          </a:lstStyle>
          <a:p>
            <a:pPr algn="l"/>
            <a:r>
              <a:rPr lang="sk-SK" dirty="0" smtClean="0"/>
              <a:t>Peter Macko – </a:t>
            </a:r>
            <a:r>
              <a:rPr lang="pl-PL" dirty="0" smtClean="0"/>
              <a:t>Zjednotené vyhľadávanie nad prepojenými dátami na webe – Michal Holub </a:t>
            </a:r>
            <a:endParaRPr lang="sk-SK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sk-SK" noProof="0" dirty="0" err="1" smtClean="0"/>
              <a:t>Click</a:t>
            </a:r>
            <a:r>
              <a:rPr lang="sk-SK" noProof="0" dirty="0" smtClean="0"/>
              <a:t> to </a:t>
            </a:r>
            <a:r>
              <a:rPr lang="sk-SK" noProof="0" dirty="0" err="1" smtClean="0"/>
              <a:t>edit</a:t>
            </a:r>
            <a:r>
              <a:rPr lang="sk-SK" noProof="0" dirty="0" smtClean="0"/>
              <a:t> </a:t>
            </a:r>
            <a:r>
              <a:rPr lang="sk-SK" noProof="0" dirty="0" err="1" smtClean="0"/>
              <a:t>Master</a:t>
            </a:r>
            <a:r>
              <a:rPr lang="sk-SK" noProof="0" dirty="0" smtClean="0"/>
              <a:t> text </a:t>
            </a:r>
            <a:r>
              <a:rPr lang="sk-SK" noProof="0" dirty="0" err="1" smtClean="0"/>
              <a:t>styles</a:t>
            </a:r>
            <a:endParaRPr lang="sk-SK" noProof="0" dirty="0" smtClean="0"/>
          </a:p>
          <a:p>
            <a:pPr lvl="1" eaLnBrk="1" latinLnBrk="0" hangingPunct="1"/>
            <a:r>
              <a:rPr lang="sk-SK" noProof="0" dirty="0" err="1" smtClean="0"/>
              <a:t>Second</a:t>
            </a:r>
            <a:r>
              <a:rPr lang="sk-SK" noProof="0" dirty="0" smtClean="0"/>
              <a:t> </a:t>
            </a:r>
            <a:r>
              <a:rPr lang="sk-SK" noProof="0" dirty="0" err="1" smtClean="0"/>
              <a:t>level</a:t>
            </a:r>
            <a:endParaRPr lang="sk-SK" noProof="0" dirty="0" smtClean="0"/>
          </a:p>
          <a:p>
            <a:pPr lvl="2" eaLnBrk="1" latinLnBrk="0" hangingPunct="1"/>
            <a:r>
              <a:rPr lang="sk-SK" noProof="0" dirty="0" err="1" smtClean="0"/>
              <a:t>Third</a:t>
            </a:r>
            <a:r>
              <a:rPr lang="sk-SK" noProof="0" dirty="0" smtClean="0"/>
              <a:t> </a:t>
            </a:r>
            <a:r>
              <a:rPr lang="sk-SK" noProof="0" dirty="0" err="1" smtClean="0"/>
              <a:t>level</a:t>
            </a:r>
            <a:endParaRPr lang="sk-SK" noProof="0" dirty="0" smtClean="0"/>
          </a:p>
          <a:p>
            <a:pPr lvl="3" eaLnBrk="1" latinLnBrk="0" hangingPunct="1"/>
            <a:r>
              <a:rPr lang="sk-SK" noProof="0" dirty="0" err="1" smtClean="0"/>
              <a:t>Fourth</a:t>
            </a:r>
            <a:r>
              <a:rPr lang="sk-SK" noProof="0" dirty="0" smtClean="0"/>
              <a:t> </a:t>
            </a:r>
            <a:r>
              <a:rPr lang="sk-SK" noProof="0" dirty="0" err="1" smtClean="0"/>
              <a:t>level</a:t>
            </a:r>
            <a:endParaRPr lang="sk-SK" noProof="0" dirty="0" smtClean="0"/>
          </a:p>
          <a:p>
            <a:pPr lvl="4" eaLnBrk="1" latinLnBrk="0" hangingPunct="1"/>
            <a:r>
              <a:rPr lang="sk-SK" noProof="0" dirty="0" err="1" smtClean="0"/>
              <a:t>Fifth</a:t>
            </a:r>
            <a:r>
              <a:rPr lang="sk-SK" noProof="0" dirty="0" smtClean="0"/>
              <a:t> </a:t>
            </a:r>
            <a:r>
              <a:rPr lang="sk-SK" noProof="0" dirty="0" err="1" smtClean="0"/>
              <a:t>level</a:t>
            </a:r>
            <a:endParaRPr kumimoji="0" lang="sk-SK" noProof="0" dirty="0"/>
          </a:p>
        </p:txBody>
      </p:sp>
      <p:sp>
        <p:nvSpPr>
          <p:cNvPr id="7" name="Oval 6"/>
          <p:cNvSpPr/>
          <p:nvPr userDrawn="1"/>
        </p:nvSpPr>
        <p:spPr>
          <a:xfrm>
            <a:off x="7164289" y="4869160"/>
            <a:ext cx="1978621" cy="2112235"/>
          </a:xfrm>
          <a:prstGeom prst="ellipse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sk-SK" smtClean="0"/>
              <a:t>Peter Macko – Zjednotené vyhľadávanie nad prepojenými dátami na webe – Michal Holub 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48CD2EA-1814-4185-B231-19FEFB344126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1"/>
            <a:ext cx="2289048" cy="365760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Peter Macko – Zjednotené vyhľadávanie nad prepojenými dátami na webe – Michal Holub 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D2EA-1814-4185-B231-19FEFB344126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2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0" y="6356351"/>
            <a:ext cx="2289048" cy="365760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Peter Macko – Zjednotené vyhľadávanie nad prepojenými dátami na webe – Michal Holub </a:t>
            </a:r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D2EA-1814-4185-B231-19FEFB344126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1"/>
            <a:ext cx="2289048" cy="365760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Peter Macko – Zjednotené vyhľadávanie nad prepojenými dátami na webe – Michal Holub </a:t>
            </a:r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D2EA-1814-4185-B231-19FEFB344126}" type="slidenum">
              <a:rPr lang="sk-SK" smtClean="0"/>
              <a:t>‹#›</a:t>
            </a:fld>
            <a:endParaRPr lang="sk-SK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2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1"/>
            <a:ext cx="2289048" cy="365760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Peter Macko – Zjednotené vyhľadávanie nad prepojenými dátami na webe – Michal Holub </a:t>
            </a:r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D2EA-1814-4185-B231-19FEFB344126}" type="slidenum">
              <a:rPr lang="sk-SK" smtClean="0"/>
              <a:t>‹#›</a:t>
            </a:fld>
            <a:endParaRPr lang="sk-SK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2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2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1"/>
            <a:ext cx="2289048" cy="365760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Peter Macko – Zjednotené vyhľadávanie nad prepojenými dátami na webe – Michal Holub 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D2EA-1814-4185-B231-19FEFB344126}" type="slidenum">
              <a:rPr lang="sk-SK" smtClean="0"/>
              <a:t>‹#›</a:t>
            </a:fld>
            <a:endParaRPr lang="sk-SK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2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1"/>
            <a:ext cx="2289048" cy="365760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Peter Macko – Zjednotené vyhľadávanie nad prepojenými dátami na webe – Michal Holub 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D2EA-1814-4185-B231-19FEFB344126}" type="slidenum">
              <a:rPr lang="sk-SK" smtClean="0"/>
              <a:t>‹#›</a:t>
            </a:fld>
            <a:endParaRPr lang="sk-SK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2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72624" y="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43608" y="6356351"/>
            <a:ext cx="6696744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/>
            <a:r>
              <a:rPr lang="sk-SK" dirty="0" smtClean="0"/>
              <a:t>Peter Macko – Zjednotené vyhľadávanie nad prepojenými dátami na webe – Michal Holub </a:t>
            </a:r>
            <a:endParaRPr lang="sk-SK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1"/>
            <a:ext cx="358952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48CD2EA-1814-4185-B231-19FEFB344126}" type="slidenum">
              <a:rPr lang="sk-SK" smtClean="0"/>
              <a:t>‹#›</a:t>
            </a:fld>
            <a:endParaRPr lang="sk-SK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6851104" cy="0"/>
          </a:xfrm>
          <a:prstGeom prst="line">
            <a:avLst/>
          </a:prstGeom>
          <a:noFill/>
          <a:ln w="19050" cap="flat" cmpd="sng" algn="ctr">
            <a:solidFill>
              <a:srgbClr val="4FC4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19050" cap="flat" cmpd="sng" algn="ctr">
            <a:solidFill>
              <a:srgbClr val="4FC4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2" y="6467475"/>
            <a:ext cx="190849" cy="120314"/>
          </a:xfrm>
          <a:prstGeom prst="triangle">
            <a:avLst>
              <a:gd name="adj" fmla="val 50000"/>
            </a:avLst>
          </a:prstGeom>
          <a:solidFill>
            <a:srgbClr val="4FC4FF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573016"/>
            <a:ext cx="7169224" cy="1303784"/>
          </a:xfrm>
        </p:spPr>
        <p:txBody>
          <a:bodyPr>
            <a:norm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Zjednotené vyhľadávanie nad prepojenými dátami na webe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>
                <a:solidFill>
                  <a:schemeClr val="tx1"/>
                </a:solidFill>
              </a:rPr>
              <a:t>Bc. Peter Macko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187624" y="5877272"/>
            <a:ext cx="3744416" cy="4320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Vedúci: Ing. Michal Holub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53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65"/>
    </mc:Choice>
    <mc:Fallback xmlns="">
      <p:transition spd="slow" advTm="1886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k-SK" smtClean="0"/>
              <a:t>Peter Macko – </a:t>
            </a:r>
            <a:r>
              <a:rPr lang="pl-PL" smtClean="0"/>
              <a:t>Zjednotené vyhľadávanie nad prepojenými dátami na webe – Michal Holub </a:t>
            </a:r>
            <a:endParaRPr lang="sk-SK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Premiešanie výsledkov </a:t>
            </a:r>
            <a:r>
              <a:rPr lang="sk-SK" dirty="0" err="1" smtClean="0"/>
              <a:t>vyhľadávani</a:t>
            </a:r>
            <a:r>
              <a:rPr lang="en-US" dirty="0" smtClean="0"/>
              <a:t>a</a:t>
            </a:r>
            <a:r>
              <a:rPr lang="sk-SK" dirty="0" smtClean="0"/>
              <a:t> s ACM</a:t>
            </a:r>
          </a:p>
          <a:p>
            <a:pPr lvl="1"/>
            <a:r>
              <a:rPr lang="sk-SK" dirty="0" smtClean="0"/>
              <a:t>Úprava dopytu – odstránenie vlastností a entít</a:t>
            </a:r>
          </a:p>
          <a:p>
            <a:pPr lvl="1"/>
            <a:r>
              <a:rPr lang="sk-SK" dirty="0" smtClean="0"/>
              <a:t>Riadený experiment – získanie spätnej väzby od používateľov</a:t>
            </a:r>
          </a:p>
          <a:p>
            <a:r>
              <a:rPr lang="sk-SK" dirty="0" smtClean="0"/>
              <a:t>Porovnanie možností písania dopytu pomocou našej</a:t>
            </a:r>
            <a:r>
              <a:rPr lang="en-US" dirty="0" smtClean="0"/>
              <a:t> </a:t>
            </a:r>
            <a:r>
              <a:rPr lang="sk-SK" dirty="0" smtClean="0"/>
              <a:t>metódy a jazyka SPARQL</a:t>
            </a:r>
          </a:p>
          <a:p>
            <a:pPr lvl="1"/>
            <a:r>
              <a:rPr lang="sk-SK" dirty="0" smtClean="0"/>
              <a:t>Výber expertov</a:t>
            </a:r>
          </a:p>
          <a:p>
            <a:pPr lvl="1"/>
            <a:r>
              <a:rPr lang="sk-SK" dirty="0" smtClean="0"/>
              <a:t>Meranie času a úspešnosti</a:t>
            </a:r>
            <a:endParaRPr lang="sk-S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4328" y="164637"/>
            <a:ext cx="1512168" cy="153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1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Zhrnutie</a:t>
            </a:r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k-SK" dirty="0" smtClean="0"/>
              <a:t>Peter Macko – </a:t>
            </a:r>
            <a:r>
              <a:rPr lang="pl-PL" dirty="0" smtClean="0"/>
              <a:t>Zjednotené vyhľadávanie nad prepojenými dátami na webe – Michal Holub </a:t>
            </a:r>
            <a:endParaRPr lang="sk-SK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rgbClr val="4FC4FF"/>
              </a:buClr>
            </a:pPr>
            <a:r>
              <a:rPr lang="sk-SK" dirty="0" smtClean="0"/>
              <a:t>Písanie dopytov v prirodzenom jazyku</a:t>
            </a:r>
          </a:p>
          <a:p>
            <a:pPr>
              <a:buClr>
                <a:srgbClr val="4FC4FF"/>
              </a:buClr>
            </a:pPr>
            <a:r>
              <a:rPr lang="sk-SK" dirty="0" smtClean="0"/>
              <a:t>Dôraz na predspracovanie dátového zdroja</a:t>
            </a:r>
          </a:p>
          <a:p>
            <a:pPr>
              <a:buClr>
                <a:srgbClr val="4FC4FF"/>
              </a:buClr>
            </a:pPr>
            <a:r>
              <a:rPr lang="sk-SK" dirty="0" smtClean="0"/>
              <a:t>Rozkladanie dopytu na trojice</a:t>
            </a:r>
            <a:r>
              <a:rPr lang="en-US" dirty="0" smtClean="0"/>
              <a:t> </a:t>
            </a:r>
            <a:r>
              <a:rPr lang="sk-SK" dirty="0" smtClean="0"/>
              <a:t>pomocou pravidiel</a:t>
            </a:r>
          </a:p>
          <a:p>
            <a:pPr>
              <a:buClr>
                <a:srgbClr val="4FC4FF"/>
              </a:buClr>
            </a:pPr>
            <a:r>
              <a:rPr lang="sk-SK" dirty="0" smtClean="0"/>
              <a:t>Usmernenie používateľa pri písaní</a:t>
            </a:r>
            <a:endParaRPr lang="sk-SK" dirty="0"/>
          </a:p>
        </p:txBody>
      </p:sp>
      <p:pic>
        <p:nvPicPr>
          <p:cNvPr id="6" name="Picture 2" descr="D:\Documents\FIIT\7.semester\PEWE\ide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060" y="4631"/>
            <a:ext cx="1039941" cy="148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45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Aký problém riešime?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rgbClr val="4FC4FF"/>
              </a:buClr>
              <a:buFont typeface="Wingdings 3" pitchFamily="18" charset="2"/>
              <a:buChar char=""/>
            </a:pPr>
            <a:r>
              <a:rPr lang="sk-SK" dirty="0" smtClean="0"/>
              <a:t>Písanie dopytov pre sémantický web</a:t>
            </a:r>
          </a:p>
          <a:p>
            <a:pPr lvl="1">
              <a:buClr>
                <a:srgbClr val="A3E0FF"/>
              </a:buClr>
            </a:pPr>
            <a:r>
              <a:rPr lang="sk-SK" dirty="0" smtClean="0"/>
              <a:t>SPARQL – príliš zložitý</a:t>
            </a:r>
            <a:endParaRPr lang="en-US" dirty="0" smtClean="0"/>
          </a:p>
          <a:p>
            <a:pPr lvl="2">
              <a:buClr>
                <a:srgbClr val="A3E0FF"/>
              </a:buClr>
            </a:pPr>
            <a:r>
              <a:rPr lang="sk-SK" dirty="0" smtClean="0"/>
              <a:t>Nutné poznať štruktúru dát</a:t>
            </a:r>
          </a:p>
          <a:p>
            <a:pPr lvl="1">
              <a:buClr>
                <a:srgbClr val="A3E0FF"/>
              </a:buClr>
            </a:pPr>
            <a:r>
              <a:rPr lang="sk-SK" dirty="0" smtClean="0"/>
              <a:t>Slabá podpora vyhľadávačov</a:t>
            </a:r>
            <a:endParaRPr lang="en-US" dirty="0" smtClean="0"/>
          </a:p>
          <a:p>
            <a:pPr>
              <a:buClr>
                <a:srgbClr val="A3E0FF"/>
              </a:buClr>
            </a:pPr>
            <a:r>
              <a:rPr lang="sk-SK" dirty="0" smtClean="0"/>
              <a:t>Využitie potenciálu prepojených dát</a:t>
            </a:r>
          </a:p>
          <a:p>
            <a:pPr>
              <a:buClr>
                <a:srgbClr val="A3E0FF"/>
              </a:buClr>
            </a:pP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k-SK" dirty="0" smtClean="0"/>
              <a:t>Peter Macko – </a:t>
            </a:r>
            <a:r>
              <a:rPr lang="pl-PL" dirty="0" smtClean="0"/>
              <a:t>Zjednotené vyhľadávanie nad prepojenými dátami na webe – Michal Holub </a:t>
            </a:r>
            <a:endParaRPr lang="sk-SK" dirty="0"/>
          </a:p>
        </p:txBody>
      </p:sp>
      <p:pic>
        <p:nvPicPr>
          <p:cNvPr id="1027" name="Picture 3" descr="D:\Documents\FIIT\7.semester\PEWE\ques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507" y="139271"/>
            <a:ext cx="1014472" cy="163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19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05"/>
    </mc:Choice>
    <mc:Fallback xmlns="">
      <p:transition spd="slow" advTm="3050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Naše riešenie</a:t>
            </a:r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k-SK" smtClean="0"/>
              <a:t>Peter Macko – </a:t>
            </a:r>
            <a:r>
              <a:rPr lang="pl-PL" smtClean="0"/>
              <a:t>Zjednotené vyhľadávanie nad prepojenými dátami na webe – Michal Holub </a:t>
            </a:r>
            <a:endParaRPr lang="sk-SK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rgbClr val="4FC4FF"/>
              </a:buClr>
            </a:pPr>
            <a:r>
              <a:rPr lang="sk-SK" dirty="0" smtClean="0"/>
              <a:t>Predspracovanie prepojených dát</a:t>
            </a:r>
          </a:p>
          <a:p>
            <a:pPr lvl="1"/>
            <a:r>
              <a:rPr lang="sk-SK" dirty="0" smtClean="0"/>
              <a:t>Získanie názvov entít, vlastností</a:t>
            </a:r>
          </a:p>
          <a:p>
            <a:pPr lvl="1"/>
            <a:r>
              <a:rPr lang="sk-SK" dirty="0" smtClean="0"/>
              <a:t>Získanie možných hodnôt</a:t>
            </a:r>
          </a:p>
          <a:p>
            <a:pPr>
              <a:buClr>
                <a:srgbClr val="4FC4FF"/>
              </a:buClr>
            </a:pPr>
            <a:r>
              <a:rPr lang="sk-SK" dirty="0" smtClean="0"/>
              <a:t>Vyhľadávanie </a:t>
            </a:r>
            <a:r>
              <a:rPr lang="sk-SK" dirty="0"/>
              <a:t>bez nutnosti poznania štruktúry</a:t>
            </a:r>
          </a:p>
          <a:p>
            <a:pPr>
              <a:buClr>
                <a:srgbClr val="A3E0FF"/>
              </a:buClr>
            </a:pPr>
            <a:r>
              <a:rPr lang="sk-SK" dirty="0" smtClean="0"/>
              <a:t>Písanie </a:t>
            </a:r>
            <a:r>
              <a:rPr lang="sk-SK" dirty="0"/>
              <a:t>dopytov v prirodzenom jazyku (Angličtina)</a:t>
            </a:r>
            <a:endParaRPr lang="en-US" dirty="0"/>
          </a:p>
          <a:p>
            <a:pPr lvl="1">
              <a:buClr>
                <a:srgbClr val="A3E0FF"/>
              </a:buClr>
            </a:pPr>
            <a:r>
              <a:rPr lang="sk-SK" dirty="0"/>
              <a:t>Usmernenie používateľa formou </a:t>
            </a:r>
            <a:r>
              <a:rPr lang="sk-SK" dirty="0" err="1" smtClean="0"/>
              <a:t>nápovedy</a:t>
            </a:r>
            <a:endParaRPr lang="sk-SK" dirty="0" smtClean="0"/>
          </a:p>
          <a:p>
            <a:pPr>
              <a:buClr>
                <a:srgbClr val="4FC4FF"/>
              </a:buClr>
            </a:pPr>
            <a:endParaRPr lang="sk-SK" dirty="0" smtClean="0"/>
          </a:p>
        </p:txBody>
      </p:sp>
      <p:pic>
        <p:nvPicPr>
          <p:cNvPr id="7" name="Picture 4" descr="D:\Documents\FIIT\8.semester\PEWE\DP1_pres\research strateg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9453" y="64592"/>
            <a:ext cx="1372484" cy="221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95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22"/>
    </mc:Choice>
    <mc:Fallback xmlns="">
      <p:transition spd="slow" advTm="4882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Schéma fungovania</a:t>
            </a:r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k-SK" smtClean="0"/>
              <a:t>Peter Macko – </a:t>
            </a:r>
            <a:r>
              <a:rPr lang="pl-PL" smtClean="0"/>
              <a:t>Zjednotené vyhľadávanie nad prepojenými dátami na webe – Michal Holub </a:t>
            </a:r>
            <a:endParaRPr lang="sk-SK" dirty="0"/>
          </a:p>
        </p:txBody>
      </p:sp>
      <p:grpSp>
        <p:nvGrpSpPr>
          <p:cNvPr id="5" name="Canvas 140"/>
          <p:cNvGrpSpPr/>
          <p:nvPr/>
        </p:nvGrpSpPr>
        <p:grpSpPr>
          <a:xfrm>
            <a:off x="539222" y="1213546"/>
            <a:ext cx="8420249" cy="4999764"/>
            <a:chOff x="1363" y="-7065"/>
            <a:chExt cx="8420249" cy="3749823"/>
          </a:xfrm>
        </p:grpSpPr>
        <p:cxnSp>
          <p:nvCxnSpPr>
            <p:cNvPr id="7" name="Elbow Connector 6"/>
            <p:cNvCxnSpPr>
              <a:endCxn id="11" idx="0"/>
            </p:cNvCxnSpPr>
            <p:nvPr/>
          </p:nvCxnSpPr>
          <p:spPr>
            <a:xfrm rot="10800000" flipV="1">
              <a:off x="298227" y="777000"/>
              <a:ext cx="860111" cy="584636"/>
            </a:xfrm>
            <a:prstGeom prst="bentConnector2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1316428" y="556500"/>
              <a:ext cx="6906858" cy="2304256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35000">
                  <a:schemeClr val="bg1">
                    <a:lumMod val="85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k-SK"/>
            </a:p>
          </p:txBody>
        </p:sp>
        <p:cxnSp>
          <p:nvCxnSpPr>
            <p:cNvPr id="9" name="Straight Arrow Connector 8"/>
            <p:cNvCxnSpPr>
              <a:stCxn id="46" idx="1"/>
            </p:cNvCxnSpPr>
            <p:nvPr/>
          </p:nvCxnSpPr>
          <p:spPr>
            <a:xfrm flipH="1" flipV="1">
              <a:off x="1477186" y="1991584"/>
              <a:ext cx="702486" cy="15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1" name="Picture 10" descr="D:\Documents\FIIT\8.semester\DP1\User.pn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3" y="1361636"/>
              <a:ext cx="593725" cy="4760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3773050" y="610166"/>
              <a:ext cx="1486894" cy="29698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sk-SK" sz="1400" dirty="0">
                  <a:effectLst/>
                  <a:ea typeface="Times New Roman"/>
                  <a:cs typeface="Times New Roman"/>
                </a:rPr>
                <a:t>Navrhovateľ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60388" y="2500716"/>
              <a:ext cx="341906" cy="25842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k-SK"/>
            </a:p>
          </p:txBody>
        </p:sp>
        <p:sp>
          <p:nvSpPr>
            <p:cNvPr id="14" name="Can 13"/>
            <p:cNvSpPr/>
            <p:nvPr/>
          </p:nvSpPr>
          <p:spPr>
            <a:xfrm>
              <a:off x="2798252" y="3270679"/>
              <a:ext cx="3227528" cy="472079"/>
            </a:xfrm>
            <a:prstGeom prst="can">
              <a:avLst>
                <a:gd name="adj" fmla="val 34718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effectLst/>
                  <a:ea typeface="Times New Roman"/>
                  <a:cs typeface="Times New Roman"/>
                </a:rPr>
                <a:t>D</a:t>
              </a:r>
              <a:r>
                <a:rPr lang="sk-SK" sz="1400" dirty="0" err="1" smtClean="0">
                  <a:effectLst/>
                  <a:ea typeface="Times New Roman"/>
                  <a:cs typeface="Times New Roman"/>
                </a:rPr>
                <a:t>átový</a:t>
              </a:r>
              <a:r>
                <a:rPr lang="sk-SK" sz="1400" dirty="0" smtClean="0">
                  <a:effectLst/>
                  <a:ea typeface="Times New Roman"/>
                  <a:cs typeface="Times New Roman"/>
                </a:rPr>
                <a:t> </a:t>
              </a:r>
              <a:r>
                <a:rPr lang="sk-SK" sz="1400" dirty="0">
                  <a:effectLst/>
                  <a:ea typeface="Times New Roman"/>
                  <a:cs typeface="Times New Roman"/>
                </a:rPr>
                <a:t>zdroj</a:t>
              </a:r>
            </a:p>
          </p:txBody>
        </p:sp>
        <p:sp>
          <p:nvSpPr>
            <p:cNvPr id="15" name="Can 14"/>
            <p:cNvSpPr/>
            <p:nvPr/>
          </p:nvSpPr>
          <p:spPr>
            <a:xfrm>
              <a:off x="4535291" y="-7065"/>
              <a:ext cx="2814268" cy="459669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sk-SK" sz="1400" dirty="0" smtClean="0">
                  <a:effectLst/>
                  <a:ea typeface="Times New Roman"/>
                  <a:cs typeface="Times New Roman"/>
                </a:rPr>
                <a:t>Lexikón</a:t>
              </a:r>
              <a:r>
                <a:rPr lang="en-US" sz="1400" dirty="0" smtClean="0">
                  <a:ea typeface="Times New Roman"/>
                  <a:cs typeface="Times New Roman"/>
                </a:rPr>
                <a:t> </a:t>
              </a:r>
              <a:r>
                <a:rPr lang="sk-SK" sz="1400" dirty="0" smtClean="0">
                  <a:ea typeface="Times New Roman"/>
                  <a:cs typeface="Times New Roman"/>
                </a:rPr>
                <a:t>entít a vlastností</a:t>
              </a:r>
              <a:endParaRPr lang="sk-SK" sz="140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88668" y="1815841"/>
              <a:ext cx="1829849" cy="36004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sk-SK" sz="1400" dirty="0" err="1">
                  <a:effectLst/>
                  <a:ea typeface="Times New Roman"/>
                  <a:cs typeface="Times New Roman"/>
                </a:rPr>
                <a:t>Extraktor</a:t>
              </a:r>
              <a:r>
                <a:rPr lang="sk-SK" sz="1400" dirty="0">
                  <a:effectLst/>
                  <a:ea typeface="Times New Roman"/>
                  <a:cs typeface="Times New Roman"/>
                </a:rPr>
                <a:t> trojíc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916705" y="746912"/>
              <a:ext cx="1173773" cy="77129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sk-SK" sz="1400" dirty="0" err="1">
                  <a:effectLst/>
                  <a:ea typeface="Times New Roman"/>
                  <a:cs typeface="Times New Roman"/>
                </a:rPr>
                <a:t>Kovertovač</a:t>
              </a:r>
              <a:r>
                <a:rPr lang="sk-SK" sz="1400" dirty="0">
                  <a:effectLst/>
                  <a:ea typeface="Times New Roman"/>
                  <a:cs typeface="Times New Roman"/>
                </a:rPr>
                <a:t> na </a:t>
              </a:r>
              <a:r>
                <a:rPr lang="sk-SK" sz="1400" dirty="0" err="1">
                  <a:effectLst/>
                  <a:ea typeface="Times New Roman"/>
                  <a:cs typeface="Times New Roman"/>
                </a:rPr>
                <a:t>onto-slovník</a:t>
              </a:r>
              <a:endParaRPr lang="sk-SK" sz="140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73050" y="1717833"/>
              <a:ext cx="1288111" cy="55561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sk-SK" sz="1400" dirty="0">
                  <a:effectLst/>
                  <a:ea typeface="Times New Roman"/>
                  <a:cs typeface="Times New Roman"/>
                </a:rPr>
                <a:t>SPARQL transformátor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33941" y="864236"/>
              <a:ext cx="1483148" cy="5365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sk-SK" sz="1400" dirty="0">
                  <a:effectLst/>
                  <a:ea typeface="Times New Roman"/>
                  <a:cs typeface="Times New Roman"/>
                </a:rPr>
                <a:t>Predspracovanie dopytu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459657" y="2716740"/>
              <a:ext cx="1915558" cy="27038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sk-SK" sz="1400" dirty="0">
                  <a:effectLst/>
                  <a:ea typeface="Times New Roman"/>
                  <a:cs typeface="Times New Roman"/>
                </a:rPr>
                <a:t>Manažér </a:t>
              </a:r>
              <a:r>
                <a:rPr lang="sk-SK" sz="1400" dirty="0" err="1" smtClean="0">
                  <a:effectLst/>
                  <a:ea typeface="Times New Roman"/>
                  <a:cs typeface="Times New Roman"/>
                </a:rPr>
                <a:t>datasetu</a:t>
              </a:r>
              <a:r>
                <a:rPr lang="sk-SK" sz="1400" dirty="0" smtClean="0">
                  <a:effectLst/>
                  <a:ea typeface="Times New Roman"/>
                  <a:cs typeface="Times New Roman"/>
                </a:rPr>
                <a:t> </a:t>
              </a:r>
              <a:endParaRPr lang="sk-SK" sz="1400" dirty="0">
                <a:effectLst/>
                <a:ea typeface="Times New Roman"/>
                <a:cs typeface="Times New Roman"/>
              </a:endParaRPr>
            </a:p>
          </p:txBody>
        </p:sp>
        <p:cxnSp>
          <p:nvCxnSpPr>
            <p:cNvPr id="21" name="Straight Arrow Connector 20"/>
            <p:cNvCxnSpPr>
              <a:stCxn id="20" idx="2"/>
              <a:endCxn id="14" idx="1"/>
            </p:cNvCxnSpPr>
            <p:nvPr/>
          </p:nvCxnSpPr>
          <p:spPr>
            <a:xfrm flipH="1">
              <a:off x="4412016" y="2987126"/>
              <a:ext cx="5420" cy="283553"/>
            </a:xfrm>
            <a:prstGeom prst="straightConnector1">
              <a:avLst/>
            </a:prstGeom>
            <a:ln w="19050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12" idx="0"/>
              <a:endCxn id="15" idx="3"/>
            </p:cNvCxnSpPr>
            <p:nvPr/>
          </p:nvCxnSpPr>
          <p:spPr>
            <a:xfrm rot="5400000" flipH="1" flipV="1">
              <a:off x="5150680" y="-181579"/>
              <a:ext cx="157562" cy="1425928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endCxn id="12" idx="1"/>
            </p:cNvCxnSpPr>
            <p:nvPr/>
          </p:nvCxnSpPr>
          <p:spPr>
            <a:xfrm>
              <a:off x="1510436" y="758658"/>
              <a:ext cx="2262614" cy="0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15" idx="3"/>
              <a:endCxn id="17" idx="3"/>
            </p:cNvCxnSpPr>
            <p:nvPr/>
          </p:nvCxnSpPr>
          <p:spPr>
            <a:xfrm rot="16200000" flipH="1">
              <a:off x="6176474" y="218554"/>
              <a:ext cx="679955" cy="1148053"/>
            </a:xfrm>
            <a:prstGeom prst="bentConnector4">
              <a:avLst>
                <a:gd name="adj1" fmla="val 10084"/>
                <a:gd name="adj2" fmla="val 142479"/>
              </a:avLst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9" idx="1"/>
            </p:cNvCxnSpPr>
            <p:nvPr/>
          </p:nvCxnSpPr>
          <p:spPr>
            <a:xfrm flipH="1" flipV="1">
              <a:off x="1510436" y="1132336"/>
              <a:ext cx="723505" cy="173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>
              <a:stCxn id="18" idx="2"/>
              <a:endCxn id="20" idx="0"/>
            </p:cNvCxnSpPr>
            <p:nvPr/>
          </p:nvCxnSpPr>
          <p:spPr>
            <a:xfrm rot="16200000" flipH="1">
              <a:off x="4195626" y="2494929"/>
              <a:ext cx="443291" cy="330"/>
            </a:xfrm>
            <a:prstGeom prst="bentConnector3">
              <a:avLst>
                <a:gd name="adj1" fmla="val 50000"/>
              </a:avLst>
            </a:prstGeom>
            <a:ln w="19050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Freeform 28"/>
            <p:cNvSpPr/>
            <p:nvPr/>
          </p:nvSpPr>
          <p:spPr>
            <a:xfrm>
              <a:off x="1502294" y="2616262"/>
              <a:ext cx="2409248" cy="100478"/>
            </a:xfrm>
            <a:custGeom>
              <a:avLst/>
              <a:gdLst>
                <a:gd name="connsiteX0" fmla="*/ 0 w 2404110"/>
                <a:gd name="connsiteY0" fmla="*/ 0 h 167640"/>
                <a:gd name="connsiteX1" fmla="*/ 2404110 w 2404110"/>
                <a:gd name="connsiteY1" fmla="*/ 0 h 167640"/>
                <a:gd name="connsiteX2" fmla="*/ 2400300 w 2404110"/>
                <a:gd name="connsiteY2" fmla="*/ 167640 h 16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04110" h="167640">
                  <a:moveTo>
                    <a:pt x="0" y="0"/>
                  </a:moveTo>
                  <a:lnTo>
                    <a:pt x="2404110" y="0"/>
                  </a:lnTo>
                  <a:lnTo>
                    <a:pt x="2400300" y="16764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k-SK"/>
            </a:p>
          </p:txBody>
        </p:sp>
        <p:sp>
          <p:nvSpPr>
            <p:cNvPr id="30" name="Text Box 168"/>
            <p:cNvSpPr txBox="1"/>
            <p:nvPr/>
          </p:nvSpPr>
          <p:spPr>
            <a:xfrm>
              <a:off x="4406862" y="2994654"/>
              <a:ext cx="774065" cy="2981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sk-SK" sz="1000" b="1" dirty="0">
                  <a:effectLst/>
                  <a:ea typeface="Times New Roman"/>
                  <a:cs typeface="Times New Roman"/>
                </a:rPr>
                <a:t>SPARQL</a:t>
              </a:r>
            </a:p>
          </p:txBody>
        </p:sp>
        <p:sp>
          <p:nvSpPr>
            <p:cNvPr id="31" name="Text Box 169"/>
            <p:cNvSpPr txBox="1"/>
            <p:nvPr/>
          </p:nvSpPr>
          <p:spPr>
            <a:xfrm>
              <a:off x="5046785" y="1779786"/>
              <a:ext cx="556260" cy="24665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sk-SK" sz="1050" dirty="0">
                  <a:effectLst/>
                  <a:ea typeface="Times New Roman"/>
                  <a:cs typeface="Times New Roman"/>
                </a:rPr>
                <a:t>Trojice</a:t>
              </a:r>
              <a:endParaRPr lang="sk-SK" sz="140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32" name="Text Box 170"/>
            <p:cNvSpPr txBox="1"/>
            <p:nvPr/>
          </p:nvSpPr>
          <p:spPr>
            <a:xfrm>
              <a:off x="1441853" y="970664"/>
              <a:ext cx="804688" cy="39097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sk-SK" sz="1050" dirty="0" smtClean="0">
                  <a:effectLst/>
                  <a:ea typeface="Times New Roman"/>
                  <a:cs typeface="Times New Roman"/>
                </a:rPr>
                <a:t>Prirodzený</a:t>
              </a:r>
              <a:endParaRPr lang="en-US" sz="1050" dirty="0" smtClean="0">
                <a:effectLst/>
                <a:ea typeface="Times New Roman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sk-SK" sz="1050" dirty="0" smtClean="0">
                  <a:effectLst/>
                  <a:ea typeface="Times New Roman"/>
                  <a:cs typeface="Times New Roman"/>
                </a:rPr>
                <a:t>jazyk</a:t>
              </a:r>
              <a:endParaRPr lang="sk-SK" sz="140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33" name="Text Box 171"/>
            <p:cNvSpPr txBox="1"/>
            <p:nvPr/>
          </p:nvSpPr>
          <p:spPr>
            <a:xfrm>
              <a:off x="4299724" y="954346"/>
              <a:ext cx="996894" cy="2407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sk-SK" sz="1050" dirty="0" smtClean="0">
                  <a:effectLst/>
                  <a:ea typeface="Times New Roman"/>
                  <a:cs typeface="Times New Roman"/>
                </a:rPr>
                <a:t>Očistený</a:t>
              </a:r>
              <a:r>
                <a:rPr lang="en-US" sz="1050" dirty="0" smtClean="0">
                  <a:effectLst/>
                  <a:ea typeface="Times New Roman"/>
                  <a:cs typeface="Times New Roman"/>
                </a:rPr>
                <a:t> </a:t>
              </a:r>
              <a:r>
                <a:rPr lang="sk-SK" sz="1050" dirty="0" smtClean="0">
                  <a:effectLst/>
                  <a:ea typeface="Times New Roman"/>
                  <a:cs typeface="Times New Roman"/>
                </a:rPr>
                <a:t>dopyt</a:t>
              </a:r>
              <a:endParaRPr lang="sk-SK" sz="140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34" name="Text Box 172"/>
            <p:cNvSpPr txBox="1"/>
            <p:nvPr/>
          </p:nvSpPr>
          <p:spPr>
            <a:xfrm>
              <a:off x="6482413" y="1510510"/>
              <a:ext cx="1123116" cy="25880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 err="1" smtClean="0">
                  <a:effectLst/>
                  <a:ea typeface="Times New Roman"/>
                  <a:cs typeface="Times New Roman"/>
                </a:rPr>
                <a:t>Dopyt</a:t>
              </a:r>
              <a:r>
                <a:rPr lang="en-US" sz="1050" dirty="0" smtClean="0">
                  <a:effectLst/>
                  <a:ea typeface="Times New Roman"/>
                  <a:cs typeface="Times New Roman"/>
                </a:rPr>
                <a:t> </a:t>
              </a:r>
              <a:r>
                <a:rPr lang="sk-SK" sz="1050" dirty="0" smtClean="0">
                  <a:effectLst/>
                  <a:ea typeface="Times New Roman"/>
                  <a:cs typeface="Times New Roman"/>
                </a:rPr>
                <a:t> </a:t>
              </a:r>
              <a:r>
                <a:rPr lang="sk-SK" sz="1050" dirty="0">
                  <a:effectLst/>
                  <a:ea typeface="Times New Roman"/>
                  <a:cs typeface="Times New Roman"/>
                </a:rPr>
                <a:t>z </a:t>
              </a:r>
              <a:r>
                <a:rPr lang="sk-SK" sz="1050" dirty="0" smtClean="0">
                  <a:effectLst/>
                  <a:ea typeface="Times New Roman"/>
                  <a:cs typeface="Times New Roman"/>
                </a:rPr>
                <a:t>domény</a:t>
              </a:r>
              <a:endParaRPr lang="sk-SK" sz="1400" dirty="0">
                <a:effectLst/>
                <a:ea typeface="Times New Roman"/>
                <a:cs typeface="Times New Roman"/>
              </a:endParaRPr>
            </a:p>
          </p:txBody>
        </p:sp>
        <p:cxnSp>
          <p:nvCxnSpPr>
            <p:cNvPr id="35" name="Elbow Connector 34"/>
            <p:cNvCxnSpPr>
              <a:stCxn id="11" idx="3"/>
              <a:endCxn id="10" idx="1"/>
            </p:cNvCxnSpPr>
            <p:nvPr/>
          </p:nvCxnSpPr>
          <p:spPr>
            <a:xfrm flipV="1">
              <a:off x="595088" y="1540804"/>
              <a:ext cx="573442" cy="58847"/>
            </a:xfrm>
            <a:prstGeom prst="bentConnector3">
              <a:avLst>
                <a:gd name="adj1" fmla="val 50000"/>
              </a:avLst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Elbow Connector 35"/>
            <p:cNvCxnSpPr>
              <a:stCxn id="13" idx="1"/>
              <a:endCxn id="11" idx="2"/>
            </p:cNvCxnSpPr>
            <p:nvPr/>
          </p:nvCxnSpPr>
          <p:spPr>
            <a:xfrm rot="10800000">
              <a:off x="298226" y="1837665"/>
              <a:ext cx="862162" cy="792264"/>
            </a:xfrm>
            <a:prstGeom prst="bentConnector2">
              <a:avLst/>
            </a:prstGeom>
            <a:ln w="1270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Freeform 36"/>
            <p:cNvSpPr/>
            <p:nvPr/>
          </p:nvSpPr>
          <p:spPr>
            <a:xfrm>
              <a:off x="561810" y="1734293"/>
              <a:ext cx="606720" cy="590405"/>
            </a:xfrm>
            <a:custGeom>
              <a:avLst/>
              <a:gdLst>
                <a:gd name="connsiteX0" fmla="*/ 0 w 319087"/>
                <a:gd name="connsiteY0" fmla="*/ 0 h 747713"/>
                <a:gd name="connsiteX1" fmla="*/ 142875 w 319087"/>
                <a:gd name="connsiteY1" fmla="*/ 0 h 747713"/>
                <a:gd name="connsiteX2" fmla="*/ 147637 w 319087"/>
                <a:gd name="connsiteY2" fmla="*/ 747713 h 747713"/>
                <a:gd name="connsiteX3" fmla="*/ 319087 w 319087"/>
                <a:gd name="connsiteY3" fmla="*/ 747713 h 747713"/>
                <a:gd name="connsiteX0" fmla="*/ 0 w 335416"/>
                <a:gd name="connsiteY0" fmla="*/ 0 h 747713"/>
                <a:gd name="connsiteX1" fmla="*/ 159204 w 335416"/>
                <a:gd name="connsiteY1" fmla="*/ 0 h 747713"/>
                <a:gd name="connsiteX2" fmla="*/ 163966 w 335416"/>
                <a:gd name="connsiteY2" fmla="*/ 747713 h 747713"/>
                <a:gd name="connsiteX3" fmla="*/ 335416 w 335416"/>
                <a:gd name="connsiteY3" fmla="*/ 747713 h 747713"/>
                <a:gd name="connsiteX0" fmla="*/ 0 w 335416"/>
                <a:gd name="connsiteY0" fmla="*/ 0 h 747713"/>
                <a:gd name="connsiteX1" fmla="*/ 159204 w 335416"/>
                <a:gd name="connsiteY1" fmla="*/ 0 h 747713"/>
                <a:gd name="connsiteX2" fmla="*/ 147637 w 335416"/>
                <a:gd name="connsiteY2" fmla="*/ 747713 h 747713"/>
                <a:gd name="connsiteX3" fmla="*/ 335416 w 335416"/>
                <a:gd name="connsiteY3" fmla="*/ 747713 h 747713"/>
                <a:gd name="connsiteX0" fmla="*/ 0 w 335416"/>
                <a:gd name="connsiteY0" fmla="*/ 0 h 747713"/>
                <a:gd name="connsiteX1" fmla="*/ 159204 w 335416"/>
                <a:gd name="connsiteY1" fmla="*/ 0 h 747713"/>
                <a:gd name="connsiteX2" fmla="*/ 166687 w 335416"/>
                <a:gd name="connsiteY2" fmla="*/ 747713 h 747713"/>
                <a:gd name="connsiteX3" fmla="*/ 335416 w 335416"/>
                <a:gd name="connsiteY3" fmla="*/ 747713 h 747713"/>
                <a:gd name="connsiteX0" fmla="*/ 0 w 335416"/>
                <a:gd name="connsiteY0" fmla="*/ 0 h 747713"/>
                <a:gd name="connsiteX1" fmla="*/ 159204 w 335416"/>
                <a:gd name="connsiteY1" fmla="*/ 0 h 747713"/>
                <a:gd name="connsiteX2" fmla="*/ 155801 w 335416"/>
                <a:gd name="connsiteY2" fmla="*/ 747713 h 747713"/>
                <a:gd name="connsiteX3" fmla="*/ 335416 w 335416"/>
                <a:gd name="connsiteY3" fmla="*/ 747713 h 747713"/>
                <a:gd name="connsiteX0" fmla="*/ 0 w 353153"/>
                <a:gd name="connsiteY0" fmla="*/ 0 h 747713"/>
                <a:gd name="connsiteX1" fmla="*/ 176941 w 353153"/>
                <a:gd name="connsiteY1" fmla="*/ 0 h 747713"/>
                <a:gd name="connsiteX2" fmla="*/ 173538 w 353153"/>
                <a:gd name="connsiteY2" fmla="*/ 747713 h 747713"/>
                <a:gd name="connsiteX3" fmla="*/ 353153 w 353153"/>
                <a:gd name="connsiteY3" fmla="*/ 747713 h 74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153" h="747713">
                  <a:moveTo>
                    <a:pt x="0" y="0"/>
                  </a:moveTo>
                  <a:lnTo>
                    <a:pt x="176941" y="0"/>
                  </a:lnTo>
                  <a:cubicBezTo>
                    <a:pt x="178528" y="249238"/>
                    <a:pt x="171951" y="498475"/>
                    <a:pt x="173538" y="747713"/>
                  </a:cubicBezTo>
                  <a:lnTo>
                    <a:pt x="353153" y="747713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k-SK"/>
            </a:p>
          </p:txBody>
        </p:sp>
        <p:sp>
          <p:nvSpPr>
            <p:cNvPr id="38" name="Text Box 178"/>
            <p:cNvSpPr txBox="1"/>
            <p:nvPr/>
          </p:nvSpPr>
          <p:spPr>
            <a:xfrm>
              <a:off x="542699" y="556500"/>
              <a:ext cx="570230" cy="3175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sk-SK" sz="1050" dirty="0">
                  <a:effectLst/>
                  <a:ea typeface="Times New Roman"/>
                  <a:cs typeface="Times New Roman"/>
                </a:rPr>
                <a:t>Návrhy</a:t>
              </a:r>
              <a:endParaRPr lang="sk-SK" sz="140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39" name="Text Box 179"/>
            <p:cNvSpPr txBox="1"/>
            <p:nvPr/>
          </p:nvSpPr>
          <p:spPr>
            <a:xfrm>
              <a:off x="489433" y="1276580"/>
              <a:ext cx="680085" cy="3168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sk-SK" sz="1050" dirty="0">
                  <a:effectLst/>
                  <a:ea typeface="Times New Roman"/>
                  <a:cs typeface="Times New Roman"/>
                </a:rPr>
                <a:t>NL dopyt</a:t>
              </a:r>
              <a:endParaRPr lang="sk-SK" sz="140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40" name="Text Box 180"/>
            <p:cNvSpPr txBox="1"/>
            <p:nvPr/>
          </p:nvSpPr>
          <p:spPr>
            <a:xfrm>
              <a:off x="302406" y="1854713"/>
              <a:ext cx="563245" cy="42617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sk-SK" sz="1050" dirty="0">
                  <a:effectLst/>
                  <a:ea typeface="Times New Roman"/>
                  <a:cs typeface="Times New Roman"/>
                </a:rPr>
                <a:t>Úprava </a:t>
              </a:r>
              <a:endParaRPr lang="sk-SK" sz="1400" dirty="0">
                <a:effectLst/>
                <a:ea typeface="Times New Roman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sk-SK" sz="1050" dirty="0">
                  <a:effectLst/>
                  <a:ea typeface="Times New Roman"/>
                  <a:cs typeface="Times New Roman"/>
                </a:rPr>
                <a:t>dopytu</a:t>
              </a:r>
              <a:endParaRPr lang="sk-SK" sz="140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41" name="Text Box 181"/>
            <p:cNvSpPr txBox="1"/>
            <p:nvPr/>
          </p:nvSpPr>
          <p:spPr>
            <a:xfrm>
              <a:off x="318108" y="2428708"/>
              <a:ext cx="676275" cy="22152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sk-SK" sz="1050" dirty="0">
                  <a:effectLst/>
                  <a:ea typeface="Times New Roman"/>
                  <a:cs typeface="Times New Roman"/>
                </a:rPr>
                <a:t>SPARQL</a:t>
              </a:r>
              <a:endParaRPr lang="sk-SK" sz="140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05637" y="2979225"/>
              <a:ext cx="1615975" cy="29419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 dirty="0" err="1" smtClean="0">
                  <a:effectLst/>
                  <a:ea typeface="Times New Roman"/>
                  <a:cs typeface="Times New Roman"/>
                </a:rPr>
                <a:t>Standford</a:t>
              </a:r>
              <a:r>
                <a:rPr lang="sk-SK" sz="1400" dirty="0" err="1" smtClean="0">
                  <a:effectLst/>
                  <a:ea typeface="Times New Roman"/>
                  <a:cs typeface="Times New Roman"/>
                </a:rPr>
                <a:t>Parser</a:t>
              </a:r>
              <a:endParaRPr lang="sk-SK" sz="1400" dirty="0">
                <a:effectLst/>
                <a:ea typeface="Times New Roman"/>
                <a:cs typeface="Times New Roman"/>
              </a:endParaRPr>
            </a:p>
          </p:txBody>
        </p:sp>
        <p:cxnSp>
          <p:nvCxnSpPr>
            <p:cNvPr id="43" name="Elbow Connector 42"/>
            <p:cNvCxnSpPr>
              <a:stCxn id="42" idx="0"/>
              <a:endCxn id="16" idx="3"/>
            </p:cNvCxnSpPr>
            <p:nvPr/>
          </p:nvCxnSpPr>
          <p:spPr>
            <a:xfrm rot="16200000" flipV="1">
              <a:off x="7024389" y="2389989"/>
              <a:ext cx="983364" cy="195108"/>
            </a:xfrm>
            <a:prstGeom prst="bentConnector2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Text Box 184"/>
            <p:cNvSpPr txBox="1"/>
            <p:nvPr/>
          </p:nvSpPr>
          <p:spPr>
            <a:xfrm>
              <a:off x="7626570" y="2051298"/>
              <a:ext cx="584035" cy="39531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sk-SK" sz="1050" dirty="0" err="1" smtClean="0">
                  <a:effectLst/>
                  <a:ea typeface="Times New Roman"/>
                  <a:cs typeface="Times New Roman"/>
                </a:rPr>
                <a:t>Anal</a:t>
              </a:r>
              <a:r>
                <a:rPr lang="en-US" sz="1050" dirty="0" smtClean="0">
                  <a:effectLst/>
                  <a:ea typeface="Times New Roman"/>
                  <a:cs typeface="Times New Roman"/>
                </a:rPr>
                <a:t>ý</a:t>
              </a:r>
              <a:r>
                <a:rPr lang="sk-SK" sz="1050" dirty="0" smtClean="0">
                  <a:effectLst/>
                  <a:ea typeface="Times New Roman"/>
                  <a:cs typeface="Times New Roman"/>
                </a:rPr>
                <a:t>z</a:t>
              </a:r>
              <a:r>
                <a:rPr lang="en-US" sz="1050" dirty="0" smtClean="0">
                  <a:effectLst/>
                  <a:ea typeface="Times New Roman"/>
                  <a:cs typeface="Times New Roman"/>
                </a:rPr>
                <a:t>a</a:t>
              </a: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sk-SK" sz="1050" dirty="0" smtClean="0">
                  <a:effectLst/>
                  <a:ea typeface="Times New Roman"/>
                  <a:cs typeface="Times New Roman"/>
                </a:rPr>
                <a:t> </a:t>
              </a:r>
              <a:r>
                <a:rPr lang="sk-SK" sz="1050" dirty="0" err="1" smtClean="0">
                  <a:effectLst/>
                  <a:ea typeface="Times New Roman"/>
                  <a:cs typeface="Times New Roman"/>
                </a:rPr>
                <a:t>vet</a:t>
              </a:r>
              <a:r>
                <a:rPr lang="en-US" sz="1050" dirty="0">
                  <a:ea typeface="Times New Roman"/>
                  <a:cs typeface="Times New Roman"/>
                </a:rPr>
                <a:t>y</a:t>
              </a:r>
              <a:endParaRPr lang="sk-SK" sz="1400" dirty="0">
                <a:effectLst/>
                <a:ea typeface="Times New Roman"/>
                <a:cs typeface="Times New Roman"/>
              </a:endParaRPr>
            </a:p>
          </p:txBody>
        </p:sp>
        <p:cxnSp>
          <p:nvCxnSpPr>
            <p:cNvPr id="45" name="Elbow Connector 44"/>
            <p:cNvCxnSpPr>
              <a:stCxn id="16" idx="1"/>
              <a:endCxn id="18" idx="3"/>
            </p:cNvCxnSpPr>
            <p:nvPr/>
          </p:nvCxnSpPr>
          <p:spPr>
            <a:xfrm rot="10800000">
              <a:off x="5061162" y="1995641"/>
              <a:ext cx="527507" cy="220"/>
            </a:xfrm>
            <a:prstGeom prst="bentConnector3">
              <a:avLst>
                <a:gd name="adj1" fmla="val 50000"/>
              </a:avLst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2179672" y="1658498"/>
              <a:ext cx="1106424" cy="66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sk-SK" sz="1400" dirty="0">
                  <a:effectLst/>
                  <a:ea typeface="Times New Roman"/>
                  <a:cs typeface="Times New Roman"/>
                </a:rPr>
                <a:t>Upravovač dopytu</a:t>
              </a:r>
            </a:p>
          </p:txBody>
        </p:sp>
        <p:cxnSp>
          <p:nvCxnSpPr>
            <p:cNvPr id="47" name="Straight Arrow Connector 46"/>
            <p:cNvCxnSpPr>
              <a:stCxn id="18" idx="1"/>
              <a:endCxn id="46" idx="3"/>
            </p:cNvCxnSpPr>
            <p:nvPr/>
          </p:nvCxnSpPr>
          <p:spPr>
            <a:xfrm flipH="1" flipV="1">
              <a:off x="3286096" y="1991599"/>
              <a:ext cx="486954" cy="4043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1168530" y="662014"/>
              <a:ext cx="341906" cy="175757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sk-SK" sz="1400" dirty="0">
                  <a:effectLst/>
                  <a:ea typeface="Times New Roman"/>
                  <a:cs typeface="Times New Roman"/>
                </a:rPr>
                <a:t>Rozhranie</a:t>
              </a:r>
            </a:p>
          </p:txBody>
        </p:sp>
      </p:grpSp>
      <p:cxnSp>
        <p:nvCxnSpPr>
          <p:cNvPr id="127" name="Elbow Connector 126"/>
          <p:cNvCxnSpPr>
            <a:stCxn id="19" idx="3"/>
            <a:endCxn id="17" idx="1"/>
          </p:cNvCxnSpPr>
          <p:nvPr/>
        </p:nvCxnSpPr>
        <p:spPr>
          <a:xfrm>
            <a:off x="4254948" y="2732978"/>
            <a:ext cx="2199616" cy="65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Elbow Connector 132"/>
          <p:cNvCxnSpPr>
            <a:stCxn id="17" idx="2"/>
            <a:endCxn id="16" idx="0"/>
          </p:cNvCxnSpPr>
          <p:nvPr/>
        </p:nvCxnSpPr>
        <p:spPr>
          <a:xfrm rot="16200000" flipH="1">
            <a:off x="6843028" y="3445661"/>
            <a:ext cx="396849" cy="1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5" name="Picture 2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51" y="1519992"/>
            <a:ext cx="478917" cy="228546"/>
          </a:xfrm>
          <a:prstGeom prst="rect">
            <a:avLst/>
          </a:prstGeom>
        </p:spPr>
      </p:pic>
      <p:pic>
        <p:nvPicPr>
          <p:cNvPr id="221" name="Picture 2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761" y="5905847"/>
            <a:ext cx="200767" cy="187128"/>
          </a:xfrm>
          <a:prstGeom prst="rect">
            <a:avLst/>
          </a:prstGeom>
        </p:spPr>
      </p:pic>
      <p:pic>
        <p:nvPicPr>
          <p:cNvPr id="220" name="Picture 2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627" y="6009070"/>
            <a:ext cx="639131" cy="156234"/>
          </a:xfrm>
          <a:prstGeom prst="rect">
            <a:avLst/>
          </a:prstGeom>
        </p:spPr>
      </p:pic>
      <p:pic>
        <p:nvPicPr>
          <p:cNvPr id="235" name="Picture 2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7" y="2028482"/>
            <a:ext cx="402317" cy="36778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608" y="2180861"/>
            <a:ext cx="323112" cy="430816"/>
          </a:xfrm>
          <a:prstGeom prst="rect">
            <a:avLst/>
          </a:prstGeom>
        </p:spPr>
      </p:pic>
      <p:sp>
        <p:nvSpPr>
          <p:cNvPr id="57" name="Can 56"/>
          <p:cNvSpPr/>
          <p:nvPr/>
        </p:nvSpPr>
        <p:spPr>
          <a:xfrm>
            <a:off x="2587048" y="1230630"/>
            <a:ext cx="1852654" cy="578727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1400" dirty="0" smtClean="0">
                <a:effectLst/>
                <a:ea typeface="Times New Roman"/>
                <a:cs typeface="Times New Roman"/>
              </a:rPr>
              <a:t>Lexikón</a:t>
            </a:r>
            <a:r>
              <a:rPr lang="en-US" sz="1400" dirty="0" smtClean="0">
                <a:effectLst/>
                <a:ea typeface="Times New Roman"/>
                <a:cs typeface="Times New Roman"/>
              </a:rPr>
              <a:t> </a:t>
            </a:r>
            <a:r>
              <a:rPr lang="sk-SK" sz="1400" dirty="0" smtClean="0">
                <a:effectLst/>
                <a:ea typeface="Times New Roman"/>
                <a:cs typeface="Times New Roman"/>
              </a:rPr>
              <a:t>hodnôt </a:t>
            </a:r>
            <a:endParaRPr lang="sk-SK" sz="1400" dirty="0">
              <a:effectLst/>
              <a:ea typeface="Times New Roman"/>
              <a:cs typeface="Times New Roman"/>
            </a:endParaRPr>
          </a:p>
        </p:txBody>
      </p:sp>
      <p:cxnSp>
        <p:nvCxnSpPr>
          <p:cNvPr id="58" name="Elbow Connector 57"/>
          <p:cNvCxnSpPr>
            <a:stCxn id="57" idx="3"/>
            <a:endCxn id="19" idx="0"/>
          </p:cNvCxnSpPr>
          <p:nvPr/>
        </p:nvCxnSpPr>
        <p:spPr>
          <a:xfrm rot="5400000">
            <a:off x="3230413" y="2092319"/>
            <a:ext cx="565924" cy="1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1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540885"/>
            <a:ext cx="478917" cy="23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Využitie predspracovaných lexikónov</a:t>
            </a:r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11560" y="6309320"/>
            <a:ext cx="6912768" cy="365760"/>
          </a:xfrm>
        </p:spPr>
        <p:txBody>
          <a:bodyPr/>
          <a:lstStyle/>
          <a:p>
            <a:pPr algn="l"/>
            <a:r>
              <a:rPr lang="sk-SK" smtClean="0"/>
              <a:t>Peter Macko – </a:t>
            </a:r>
            <a:r>
              <a:rPr lang="pl-PL" smtClean="0"/>
              <a:t>Zjednotené vyhľadávanie nad prepojenými dátami na webe – Michal Holub </a:t>
            </a:r>
            <a:endParaRPr lang="sk-SK" dirty="0"/>
          </a:p>
        </p:txBody>
      </p:sp>
      <p:grpSp>
        <p:nvGrpSpPr>
          <p:cNvPr id="5" name="Canvas 140"/>
          <p:cNvGrpSpPr/>
          <p:nvPr/>
        </p:nvGrpSpPr>
        <p:grpSpPr>
          <a:xfrm>
            <a:off x="179513" y="1668872"/>
            <a:ext cx="8722505" cy="3776353"/>
            <a:chOff x="-153959" y="-313643"/>
            <a:chExt cx="8722505" cy="2832265"/>
          </a:xfrm>
        </p:grpSpPr>
        <p:sp>
          <p:nvSpPr>
            <p:cNvPr id="7" name="Rectangle 6"/>
            <p:cNvSpPr/>
            <p:nvPr/>
          </p:nvSpPr>
          <p:spPr>
            <a:xfrm>
              <a:off x="1316428" y="556500"/>
              <a:ext cx="6906858" cy="1962122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35000">
                  <a:schemeClr val="bg1">
                    <a:lumMod val="85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k-SK"/>
            </a:p>
          </p:txBody>
        </p:sp>
        <p:pic>
          <p:nvPicPr>
            <p:cNvPr id="9" name="Picture 8" descr="D:\Documents\FIIT\8.semester\DP1\User.pn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959" y="1120979"/>
              <a:ext cx="593725" cy="446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Can 12"/>
            <p:cNvSpPr/>
            <p:nvPr/>
          </p:nvSpPr>
          <p:spPr>
            <a:xfrm>
              <a:off x="5190380" y="-313643"/>
              <a:ext cx="3378166" cy="551656"/>
            </a:xfrm>
            <a:prstGeom prst="ca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sk-SK" dirty="0" smtClean="0">
                  <a:effectLst/>
                  <a:ea typeface="Times New Roman"/>
                  <a:cs typeface="Times New Roman"/>
                </a:rPr>
                <a:t>Lexikón</a:t>
              </a:r>
              <a:r>
                <a:rPr lang="en-US" dirty="0" smtClean="0">
                  <a:ea typeface="Times New Roman"/>
                  <a:cs typeface="Times New Roman"/>
                </a:rPr>
                <a:t> </a:t>
              </a:r>
              <a:r>
                <a:rPr lang="sk-SK" dirty="0" smtClean="0">
                  <a:ea typeface="Times New Roman"/>
                  <a:cs typeface="Times New Roman"/>
                </a:rPr>
                <a:t>entít a vlastností</a:t>
              </a:r>
              <a:endParaRPr lang="sk-SK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916705" y="746912"/>
              <a:ext cx="1933860" cy="11956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sk-SK" dirty="0" err="1">
                  <a:effectLst/>
                  <a:ea typeface="Times New Roman"/>
                  <a:cs typeface="Times New Roman"/>
                </a:rPr>
                <a:t>Kovertovač</a:t>
              </a:r>
              <a:r>
                <a:rPr lang="sk-SK" dirty="0">
                  <a:effectLst/>
                  <a:ea typeface="Times New Roman"/>
                  <a:cs typeface="Times New Roman"/>
                </a:rPr>
                <a:t> na </a:t>
              </a:r>
              <a:r>
                <a:rPr lang="sk-SK" dirty="0" err="1">
                  <a:effectLst/>
                  <a:ea typeface="Times New Roman"/>
                  <a:cs typeface="Times New Roman"/>
                </a:rPr>
                <a:t>onto-slovník</a:t>
              </a:r>
              <a:endParaRPr lang="sk-SK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12789" y="939654"/>
              <a:ext cx="2069424" cy="81016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sk-SK" dirty="0">
                  <a:effectLst/>
                  <a:ea typeface="Times New Roman"/>
                  <a:cs typeface="Times New Roman"/>
                </a:rPr>
                <a:t>Predspracovanie dopytu</a:t>
              </a:r>
            </a:p>
          </p:txBody>
        </p:sp>
        <p:cxnSp>
          <p:nvCxnSpPr>
            <p:cNvPr id="21" name="Straight Arrow Connector 20"/>
            <p:cNvCxnSpPr>
              <a:stCxn id="15" idx="1"/>
              <a:endCxn id="17" idx="3"/>
            </p:cNvCxnSpPr>
            <p:nvPr/>
          </p:nvCxnSpPr>
          <p:spPr>
            <a:xfrm flipH="1">
              <a:off x="4682213" y="1344735"/>
              <a:ext cx="1234492" cy="0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13" idx="3"/>
              <a:endCxn id="15" idx="0"/>
            </p:cNvCxnSpPr>
            <p:nvPr/>
          </p:nvCxnSpPr>
          <p:spPr>
            <a:xfrm rot="16200000" flipH="1">
              <a:off x="6627100" y="490376"/>
              <a:ext cx="508899" cy="4172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7" idx="1"/>
              <a:endCxn id="44" idx="3"/>
            </p:cNvCxnSpPr>
            <p:nvPr/>
          </p:nvCxnSpPr>
          <p:spPr>
            <a:xfrm flipH="1" flipV="1">
              <a:off x="1546337" y="1343019"/>
              <a:ext cx="1066452" cy="1716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 Box 170"/>
            <p:cNvSpPr txBox="1"/>
            <p:nvPr/>
          </p:nvSpPr>
          <p:spPr>
            <a:xfrm>
              <a:off x="1574233" y="718422"/>
              <a:ext cx="1026920" cy="72008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sk-SK" sz="1600" dirty="0" smtClean="0">
                  <a:effectLst/>
                  <a:ea typeface="Times New Roman"/>
                  <a:cs typeface="Times New Roman"/>
                </a:rPr>
                <a:t>Prirodzený</a:t>
              </a:r>
              <a:endParaRPr lang="en-US" sz="1600" dirty="0" smtClean="0">
                <a:effectLst/>
                <a:ea typeface="Times New Roman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sk-SK" sz="1600" dirty="0" smtClean="0">
                  <a:effectLst/>
                  <a:ea typeface="Times New Roman"/>
                  <a:cs typeface="Times New Roman"/>
                </a:rPr>
                <a:t>jazyk</a:t>
              </a:r>
              <a:endParaRPr lang="sk-SK" sz="160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29" name="Text Box 171"/>
            <p:cNvSpPr txBox="1"/>
            <p:nvPr/>
          </p:nvSpPr>
          <p:spPr>
            <a:xfrm>
              <a:off x="4682213" y="718422"/>
              <a:ext cx="1102570" cy="75161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sk-SK" sz="1600" dirty="0" smtClean="0">
                  <a:effectLst/>
                  <a:ea typeface="Times New Roman"/>
                  <a:cs typeface="Times New Roman"/>
                </a:rPr>
                <a:t>Očistený</a:t>
              </a:r>
              <a:endParaRPr lang="en-US" sz="1600" dirty="0" smtClean="0">
                <a:effectLst/>
                <a:ea typeface="Times New Roman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effectLst/>
                  <a:ea typeface="Times New Roman"/>
                  <a:cs typeface="Times New Roman"/>
                </a:rPr>
                <a:t> </a:t>
              </a:r>
              <a:r>
                <a:rPr lang="sk-SK" sz="1600" dirty="0" smtClean="0">
                  <a:effectLst/>
                  <a:ea typeface="Times New Roman"/>
                  <a:cs typeface="Times New Roman"/>
                </a:rPr>
                <a:t>dopyt</a:t>
              </a:r>
              <a:endParaRPr lang="sk-SK" sz="1600" dirty="0">
                <a:effectLst/>
                <a:ea typeface="Times New Roman"/>
                <a:cs typeface="Times New Roman"/>
              </a:endParaRPr>
            </a:p>
          </p:txBody>
        </p:sp>
        <p:cxnSp>
          <p:nvCxnSpPr>
            <p:cNvPr id="31" name="Elbow Connector 30"/>
            <p:cNvCxnSpPr>
              <a:stCxn id="9" idx="3"/>
              <a:endCxn id="44" idx="1"/>
            </p:cNvCxnSpPr>
            <p:nvPr/>
          </p:nvCxnSpPr>
          <p:spPr>
            <a:xfrm flipV="1">
              <a:off x="439766" y="1343019"/>
              <a:ext cx="692864" cy="998"/>
            </a:xfrm>
            <a:prstGeom prst="bentConnector3">
              <a:avLst>
                <a:gd name="adj1" fmla="val 50000"/>
              </a:avLst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 Box 179"/>
            <p:cNvSpPr txBox="1"/>
            <p:nvPr/>
          </p:nvSpPr>
          <p:spPr>
            <a:xfrm>
              <a:off x="455276" y="653238"/>
              <a:ext cx="680085" cy="79208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sk-SK" sz="1600" dirty="0" smtClean="0">
                  <a:effectLst/>
                  <a:ea typeface="Times New Roman"/>
                  <a:cs typeface="Times New Roman"/>
                </a:rPr>
                <a:t>NL</a:t>
              </a:r>
              <a:endParaRPr lang="en-US" sz="1600" dirty="0" smtClean="0">
                <a:effectLst/>
                <a:ea typeface="Times New Roman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sk-SK" sz="1600" dirty="0" smtClean="0">
                  <a:effectLst/>
                  <a:ea typeface="Times New Roman"/>
                  <a:cs typeface="Times New Roman"/>
                </a:rPr>
                <a:t>dopyt</a:t>
              </a:r>
              <a:endParaRPr lang="sk-SK" sz="160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132630" y="644175"/>
              <a:ext cx="413707" cy="139768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sk-SK" sz="1600" dirty="0">
                  <a:effectLst/>
                  <a:ea typeface="Times New Roman"/>
                  <a:cs typeface="Times New Roman"/>
                </a:rPr>
                <a:t>Rozhranie</a:t>
              </a:r>
            </a:p>
          </p:txBody>
        </p:sp>
      </p:grpSp>
      <p:sp>
        <p:nvSpPr>
          <p:cNvPr id="45" name="Can 44"/>
          <p:cNvSpPr/>
          <p:nvPr/>
        </p:nvSpPr>
        <p:spPr>
          <a:xfrm>
            <a:off x="2892390" y="1691659"/>
            <a:ext cx="2183667" cy="694397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k-SK" dirty="0" smtClean="0">
                <a:effectLst/>
                <a:ea typeface="Times New Roman"/>
                <a:cs typeface="Times New Roman"/>
              </a:rPr>
              <a:t>Lexikón</a:t>
            </a:r>
            <a:r>
              <a:rPr lang="en-US" dirty="0" smtClean="0">
                <a:effectLst/>
                <a:ea typeface="Times New Roman"/>
                <a:cs typeface="Times New Roman"/>
              </a:rPr>
              <a:t> </a:t>
            </a:r>
            <a:r>
              <a:rPr lang="sk-SK" dirty="0" smtClean="0">
                <a:effectLst/>
                <a:ea typeface="Times New Roman"/>
                <a:cs typeface="Times New Roman"/>
              </a:rPr>
              <a:t>hodnôt </a:t>
            </a:r>
            <a:endParaRPr lang="sk-SK" dirty="0">
              <a:effectLst/>
              <a:ea typeface="Times New Roman"/>
              <a:cs typeface="Times New Roman"/>
            </a:endParaRPr>
          </a:p>
        </p:txBody>
      </p:sp>
      <p:cxnSp>
        <p:nvCxnSpPr>
          <p:cNvPr id="46" name="Elbow Connector 45"/>
          <p:cNvCxnSpPr>
            <a:stCxn id="45" idx="3"/>
            <a:endCxn id="17" idx="0"/>
          </p:cNvCxnSpPr>
          <p:nvPr/>
        </p:nvCxnSpPr>
        <p:spPr>
          <a:xfrm rot="5400000">
            <a:off x="3505660" y="2861371"/>
            <a:ext cx="953877" cy="3251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1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369" y="2132855"/>
            <a:ext cx="435379" cy="21910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102" y="2132854"/>
            <a:ext cx="435379" cy="194179"/>
          </a:xfrm>
          <a:prstGeom prst="rect">
            <a:avLst/>
          </a:prstGeom>
        </p:spPr>
      </p:pic>
      <p:sp>
        <p:nvSpPr>
          <p:cNvPr id="76" name="Text Box 170"/>
          <p:cNvSpPr txBox="1"/>
          <p:nvPr/>
        </p:nvSpPr>
        <p:spPr>
          <a:xfrm>
            <a:off x="8028384" y="4985439"/>
            <a:ext cx="648072" cy="55579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effectLst/>
                <a:ea typeface="Times New Roman"/>
                <a:cs typeface="Times New Roman"/>
              </a:rPr>
              <a:t>…</a:t>
            </a:r>
            <a:endParaRPr lang="sk-SK" sz="1600" dirty="0">
              <a:effectLst/>
              <a:ea typeface="Times New Roman"/>
              <a:cs typeface="Times New Roman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276" y="2871134"/>
            <a:ext cx="240341" cy="21181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016" y="2998184"/>
            <a:ext cx="323112" cy="3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74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Spracovanie dopytu do podoby SPARQL</a:t>
            </a:r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k-SK" smtClean="0"/>
              <a:t>Peter Macko – </a:t>
            </a:r>
            <a:r>
              <a:rPr lang="pl-PL" smtClean="0"/>
              <a:t>Zjednotené vyhľadávanie nad prepojenými dátami na webe – Michal Holub </a:t>
            </a:r>
            <a:endParaRPr lang="sk-SK" dirty="0"/>
          </a:p>
        </p:txBody>
      </p:sp>
      <p:grpSp>
        <p:nvGrpSpPr>
          <p:cNvPr id="5" name="Canvas 140"/>
          <p:cNvGrpSpPr/>
          <p:nvPr/>
        </p:nvGrpSpPr>
        <p:grpSpPr>
          <a:xfrm>
            <a:off x="598880" y="1220755"/>
            <a:ext cx="8437617" cy="4966243"/>
            <a:chOff x="217717" y="-1658"/>
            <a:chExt cx="8437617" cy="3724682"/>
          </a:xfrm>
        </p:grpSpPr>
        <p:sp>
          <p:nvSpPr>
            <p:cNvPr id="7" name="Rectangle 6"/>
            <p:cNvSpPr/>
            <p:nvPr/>
          </p:nvSpPr>
          <p:spPr>
            <a:xfrm>
              <a:off x="217717" y="-1657"/>
              <a:ext cx="8005569" cy="2520280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35000">
                  <a:schemeClr val="bg1">
                    <a:lumMod val="85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k-SK"/>
            </a:p>
          </p:txBody>
        </p:sp>
        <p:sp>
          <p:nvSpPr>
            <p:cNvPr id="12" name="Can 11"/>
            <p:cNvSpPr/>
            <p:nvPr/>
          </p:nvSpPr>
          <p:spPr>
            <a:xfrm>
              <a:off x="2137693" y="3094686"/>
              <a:ext cx="3227528" cy="628338"/>
            </a:xfrm>
            <a:prstGeom prst="can">
              <a:avLst>
                <a:gd name="adj" fmla="val 34718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sk-SK" dirty="0" smtClean="0">
                  <a:effectLst/>
                  <a:ea typeface="Times New Roman"/>
                  <a:cs typeface="Times New Roman"/>
                </a:rPr>
                <a:t>Sémantický</a:t>
              </a:r>
              <a:r>
                <a:rPr lang="en-US" dirty="0" smtClean="0">
                  <a:effectLst/>
                  <a:ea typeface="Times New Roman"/>
                  <a:cs typeface="Times New Roman"/>
                </a:rPr>
                <a:t> </a:t>
              </a:r>
              <a:r>
                <a:rPr lang="sk-SK" dirty="0" smtClean="0">
                  <a:ea typeface="Times New Roman"/>
                  <a:cs typeface="Times New Roman"/>
                </a:rPr>
                <a:t>d</a:t>
              </a:r>
              <a:r>
                <a:rPr lang="sk-SK" dirty="0" smtClean="0">
                  <a:effectLst/>
                  <a:ea typeface="Times New Roman"/>
                  <a:cs typeface="Times New Roman"/>
                </a:rPr>
                <a:t>átový </a:t>
              </a:r>
              <a:r>
                <a:rPr lang="sk-SK" dirty="0">
                  <a:effectLst/>
                  <a:ea typeface="Times New Roman"/>
                  <a:cs typeface="Times New Roman"/>
                </a:rPr>
                <a:t>zdroj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28605" y="917147"/>
              <a:ext cx="1417904" cy="80938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sk-SK" dirty="0" err="1" smtClean="0">
                  <a:effectLst/>
                  <a:ea typeface="Times New Roman"/>
                  <a:cs typeface="Times New Roman"/>
                </a:rPr>
                <a:t>Extraktor</a:t>
              </a:r>
              <a:endParaRPr lang="en-US" dirty="0">
                <a:ea typeface="Times New Roman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sk-SK" dirty="0" smtClean="0">
                  <a:effectLst/>
                  <a:ea typeface="Times New Roman"/>
                  <a:cs typeface="Times New Roman"/>
                </a:rPr>
                <a:t>trojíc</a:t>
              </a:r>
              <a:endParaRPr lang="sk-SK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26233" y="184962"/>
              <a:ext cx="2015820" cy="82149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sk-SK" sz="2000" dirty="0" err="1">
                  <a:effectLst/>
                  <a:ea typeface="Times New Roman"/>
                  <a:cs typeface="Times New Roman"/>
                </a:rPr>
                <a:t>Kovertovač</a:t>
              </a:r>
              <a:r>
                <a:rPr lang="sk-SK" sz="2000" dirty="0">
                  <a:effectLst/>
                  <a:ea typeface="Times New Roman"/>
                  <a:cs typeface="Times New Roman"/>
                </a:rPr>
                <a:t> na </a:t>
              </a:r>
              <a:r>
                <a:rPr lang="sk-SK" sz="2000" dirty="0" err="1">
                  <a:effectLst/>
                  <a:ea typeface="Times New Roman"/>
                  <a:cs typeface="Times New Roman"/>
                </a:rPr>
                <a:t>onto-slovník</a:t>
              </a:r>
              <a:endParaRPr lang="sk-SK" sz="200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810005" y="1187680"/>
              <a:ext cx="1885925" cy="81347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sk-SK" dirty="0">
                  <a:effectLst/>
                  <a:ea typeface="Times New Roman"/>
                  <a:cs typeface="Times New Roman"/>
                </a:rPr>
                <a:t>SPARQL transformátor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94060" y="2306009"/>
              <a:ext cx="2317825" cy="43546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sk-SK" dirty="0">
                  <a:effectLst/>
                  <a:ea typeface="Times New Roman"/>
                  <a:cs typeface="Times New Roman"/>
                </a:rPr>
                <a:t>Manažér </a:t>
              </a:r>
              <a:r>
                <a:rPr lang="sk-SK" dirty="0" err="1" smtClean="0">
                  <a:effectLst/>
                  <a:ea typeface="Times New Roman"/>
                  <a:cs typeface="Times New Roman"/>
                </a:rPr>
                <a:t>datasetu</a:t>
              </a:r>
              <a:r>
                <a:rPr lang="sk-SK" dirty="0" smtClean="0">
                  <a:effectLst/>
                  <a:ea typeface="Times New Roman"/>
                  <a:cs typeface="Times New Roman"/>
                </a:rPr>
                <a:t> </a:t>
              </a:r>
              <a:endParaRPr lang="sk-SK" dirty="0">
                <a:effectLst/>
                <a:ea typeface="Times New Roman"/>
                <a:cs typeface="Times New Roman"/>
              </a:endParaRPr>
            </a:p>
          </p:txBody>
        </p:sp>
        <p:cxnSp>
          <p:nvCxnSpPr>
            <p:cNvPr id="19" name="Straight Arrow Connector 18"/>
            <p:cNvCxnSpPr>
              <a:stCxn id="18" idx="2"/>
              <a:endCxn id="12" idx="1"/>
            </p:cNvCxnSpPr>
            <p:nvPr/>
          </p:nvCxnSpPr>
          <p:spPr>
            <a:xfrm flipH="1">
              <a:off x="3751457" y="2741470"/>
              <a:ext cx="1516" cy="353216"/>
            </a:xfrm>
            <a:prstGeom prst="straightConnector1">
              <a:avLst/>
            </a:prstGeom>
            <a:ln w="19050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16" idx="2"/>
              <a:endCxn id="18" idx="0"/>
            </p:cNvCxnSpPr>
            <p:nvPr/>
          </p:nvCxnSpPr>
          <p:spPr>
            <a:xfrm rot="16200000" flipH="1">
              <a:off x="3600545" y="2153581"/>
              <a:ext cx="304850" cy="5"/>
            </a:xfrm>
            <a:prstGeom prst="bentConnector3">
              <a:avLst>
                <a:gd name="adj1" fmla="val 50000"/>
              </a:avLst>
            </a:prstGeom>
            <a:ln w="19050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 Box 168"/>
            <p:cNvSpPr txBox="1"/>
            <p:nvPr/>
          </p:nvSpPr>
          <p:spPr>
            <a:xfrm>
              <a:off x="3751966" y="2734646"/>
              <a:ext cx="905406" cy="38806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sk-SK" sz="1600" b="1" dirty="0">
                  <a:effectLst/>
                  <a:ea typeface="Times New Roman"/>
                  <a:cs typeface="Times New Roman"/>
                </a:rPr>
                <a:t>SPARQL</a:t>
              </a:r>
            </a:p>
          </p:txBody>
        </p:sp>
        <p:sp>
          <p:nvSpPr>
            <p:cNvPr id="27" name="Text Box 169"/>
            <p:cNvSpPr txBox="1"/>
            <p:nvPr/>
          </p:nvSpPr>
          <p:spPr>
            <a:xfrm>
              <a:off x="5122742" y="1006454"/>
              <a:ext cx="783607" cy="4691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sk-SK" sz="1600" dirty="0">
                  <a:effectLst/>
                  <a:ea typeface="Times New Roman"/>
                  <a:cs typeface="Times New Roman"/>
                </a:rPr>
                <a:t>Trojice</a:t>
              </a:r>
            </a:p>
          </p:txBody>
        </p:sp>
        <p:sp>
          <p:nvSpPr>
            <p:cNvPr id="29" name="Text Box 171"/>
            <p:cNvSpPr txBox="1"/>
            <p:nvPr/>
          </p:nvSpPr>
          <p:spPr>
            <a:xfrm>
              <a:off x="217717" y="-1658"/>
              <a:ext cx="1161752" cy="72008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sk-SK" sz="1600" dirty="0" smtClean="0">
                  <a:effectLst/>
                  <a:ea typeface="Times New Roman"/>
                  <a:cs typeface="Times New Roman"/>
                </a:rPr>
                <a:t>Očistený</a:t>
              </a:r>
              <a:r>
                <a:rPr lang="en-US" sz="1600" dirty="0" smtClean="0">
                  <a:effectLst/>
                  <a:ea typeface="Times New Roman"/>
                  <a:cs typeface="Times New Roman"/>
                </a:rPr>
                <a:t> </a:t>
              </a:r>
              <a:endParaRPr lang="en-US" sz="1600" dirty="0" smtClean="0">
                <a:effectLst/>
                <a:ea typeface="Times New Roman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sk-SK" sz="1600" dirty="0" smtClean="0">
                  <a:effectLst/>
                  <a:ea typeface="Times New Roman"/>
                  <a:cs typeface="Times New Roman"/>
                </a:rPr>
                <a:t>dopyt</a:t>
              </a:r>
              <a:endParaRPr lang="sk-SK" sz="160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30" name="Text Box 172"/>
            <p:cNvSpPr txBox="1"/>
            <p:nvPr/>
          </p:nvSpPr>
          <p:spPr>
            <a:xfrm>
              <a:off x="3657773" y="240094"/>
              <a:ext cx="1667142" cy="33431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sk-SK" sz="1600" dirty="0" smtClean="0">
                  <a:effectLst/>
                  <a:ea typeface="Times New Roman"/>
                  <a:cs typeface="Times New Roman"/>
                </a:rPr>
                <a:t>Dopyt</a:t>
              </a:r>
              <a:r>
                <a:rPr lang="en-US" sz="1600" dirty="0" smtClean="0">
                  <a:effectLst/>
                  <a:ea typeface="Times New Roman"/>
                  <a:cs typeface="Times New Roman"/>
                </a:rPr>
                <a:t> </a:t>
              </a:r>
              <a:r>
                <a:rPr lang="sk-SK" sz="1600" dirty="0" smtClean="0">
                  <a:effectLst/>
                  <a:ea typeface="Times New Roman"/>
                  <a:cs typeface="Times New Roman"/>
                </a:rPr>
                <a:t> </a:t>
              </a:r>
              <a:r>
                <a:rPr lang="sk-SK" sz="1600" dirty="0">
                  <a:effectLst/>
                  <a:ea typeface="Times New Roman"/>
                  <a:cs typeface="Times New Roman"/>
                </a:rPr>
                <a:t>z </a:t>
              </a:r>
              <a:r>
                <a:rPr lang="sk-SK" sz="1600" dirty="0" smtClean="0">
                  <a:effectLst/>
                  <a:ea typeface="Times New Roman"/>
                  <a:cs typeface="Times New Roman"/>
                </a:rPr>
                <a:t>domény</a:t>
              </a:r>
              <a:endParaRPr lang="sk-SK" sz="160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504471" y="2948334"/>
              <a:ext cx="2150863" cy="3559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dirty="0" err="1" smtClean="0">
                  <a:effectLst/>
                  <a:ea typeface="Times New Roman"/>
                  <a:cs typeface="Times New Roman"/>
                </a:rPr>
                <a:t>Standford</a:t>
              </a:r>
              <a:r>
                <a:rPr lang="sk-SK" sz="1600" dirty="0" err="1" smtClean="0">
                  <a:effectLst/>
                  <a:ea typeface="Times New Roman"/>
                  <a:cs typeface="Times New Roman"/>
                </a:rPr>
                <a:t>Parser</a:t>
              </a:r>
              <a:endParaRPr lang="sk-SK" sz="1600" dirty="0">
                <a:effectLst/>
                <a:ea typeface="Times New Roman"/>
                <a:cs typeface="Times New Roman"/>
              </a:endParaRPr>
            </a:p>
          </p:txBody>
        </p:sp>
        <p:cxnSp>
          <p:nvCxnSpPr>
            <p:cNvPr id="39" name="Elbow Connector 38"/>
            <p:cNvCxnSpPr>
              <a:stCxn id="38" idx="0"/>
              <a:endCxn id="14" idx="3"/>
            </p:cNvCxnSpPr>
            <p:nvPr/>
          </p:nvCxnSpPr>
          <p:spPr>
            <a:xfrm rot="16200000" flipV="1">
              <a:off x="6649960" y="2018391"/>
              <a:ext cx="1626493" cy="233394"/>
            </a:xfrm>
            <a:prstGeom prst="bentConnector2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 Box 184"/>
            <p:cNvSpPr txBox="1"/>
            <p:nvPr/>
          </p:nvSpPr>
          <p:spPr>
            <a:xfrm>
              <a:off x="6711118" y="1810064"/>
              <a:ext cx="800059" cy="69703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sk-SK" dirty="0" err="1" smtClean="0">
                  <a:effectLst/>
                  <a:ea typeface="Times New Roman"/>
                  <a:cs typeface="Times New Roman"/>
                </a:rPr>
                <a:t>Anal</a:t>
              </a:r>
              <a:r>
                <a:rPr lang="en-US" dirty="0" smtClean="0">
                  <a:effectLst/>
                  <a:ea typeface="Times New Roman"/>
                  <a:cs typeface="Times New Roman"/>
                </a:rPr>
                <a:t>ý</a:t>
              </a:r>
              <a:r>
                <a:rPr lang="sk-SK" dirty="0" smtClean="0">
                  <a:effectLst/>
                  <a:ea typeface="Times New Roman"/>
                  <a:cs typeface="Times New Roman"/>
                </a:rPr>
                <a:t>z</a:t>
              </a:r>
              <a:r>
                <a:rPr lang="en-US" dirty="0" smtClean="0">
                  <a:effectLst/>
                  <a:ea typeface="Times New Roman"/>
                  <a:cs typeface="Times New Roman"/>
                </a:rPr>
                <a:t>a</a:t>
              </a: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sk-SK" dirty="0" smtClean="0">
                  <a:effectLst/>
                  <a:ea typeface="Times New Roman"/>
                  <a:cs typeface="Times New Roman"/>
                </a:rPr>
                <a:t> </a:t>
              </a:r>
              <a:r>
                <a:rPr lang="sk-SK" dirty="0" err="1" smtClean="0">
                  <a:effectLst/>
                  <a:ea typeface="Times New Roman"/>
                  <a:cs typeface="Times New Roman"/>
                </a:rPr>
                <a:t>vet</a:t>
              </a:r>
              <a:r>
                <a:rPr lang="en-US" dirty="0">
                  <a:ea typeface="Times New Roman"/>
                  <a:cs typeface="Times New Roman"/>
                </a:rPr>
                <a:t>y</a:t>
              </a:r>
              <a:endParaRPr lang="sk-SK" dirty="0">
                <a:effectLst/>
                <a:ea typeface="Times New Roman"/>
                <a:cs typeface="Times New Roman"/>
              </a:endParaRPr>
            </a:p>
          </p:txBody>
        </p:sp>
        <p:cxnSp>
          <p:nvCxnSpPr>
            <p:cNvPr id="41" name="Elbow Connector 40"/>
            <p:cNvCxnSpPr>
              <a:stCxn id="14" idx="1"/>
              <a:endCxn id="16" idx="3"/>
            </p:cNvCxnSpPr>
            <p:nvPr/>
          </p:nvCxnSpPr>
          <p:spPr>
            <a:xfrm rot="10800000" flipV="1">
              <a:off x="4695931" y="1321840"/>
              <a:ext cx="1232675" cy="272579"/>
            </a:xfrm>
            <a:prstGeom prst="bentConnector3">
              <a:avLst>
                <a:gd name="adj1" fmla="val 50000"/>
              </a:avLst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6" name="Elbow Connector 45"/>
          <p:cNvCxnSpPr>
            <a:stCxn id="15" idx="3"/>
            <a:endCxn id="14" idx="0"/>
          </p:cNvCxnSpPr>
          <p:nvPr/>
        </p:nvCxnSpPr>
        <p:spPr>
          <a:xfrm>
            <a:off x="3623215" y="2017244"/>
            <a:ext cx="3395504" cy="428585"/>
          </a:xfrm>
          <a:prstGeom prst="bentConnector2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011" y="5828124"/>
            <a:ext cx="200767" cy="20478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657" y="5981402"/>
            <a:ext cx="396854" cy="9701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636" y="1260397"/>
            <a:ext cx="402317" cy="368403"/>
          </a:xfrm>
          <a:prstGeom prst="rect">
            <a:avLst/>
          </a:prstGeom>
        </p:spPr>
      </p:pic>
      <p:cxnSp>
        <p:nvCxnSpPr>
          <p:cNvPr id="65" name="Straight Arrow Connector 64"/>
          <p:cNvCxnSpPr>
            <a:stCxn id="15" idx="1"/>
          </p:cNvCxnSpPr>
          <p:nvPr/>
        </p:nvCxnSpPr>
        <p:spPr>
          <a:xfrm flipH="1">
            <a:off x="742895" y="2017244"/>
            <a:ext cx="864500" cy="1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Elbow Connector 79"/>
          <p:cNvCxnSpPr>
            <a:endCxn id="15" idx="0"/>
          </p:cNvCxnSpPr>
          <p:nvPr/>
        </p:nvCxnSpPr>
        <p:spPr>
          <a:xfrm rot="16200000" flipH="1">
            <a:off x="2441299" y="1295575"/>
            <a:ext cx="344837" cy="3175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1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168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Rozšírenia spracovania dopytu</a:t>
            </a:r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k-SK" smtClean="0"/>
              <a:t>Peter Macko – </a:t>
            </a:r>
            <a:r>
              <a:rPr lang="pl-PL" smtClean="0"/>
              <a:t>Zjednotené vyhľadávanie nad prepojenými dátami na webe – Michal Holub </a:t>
            </a:r>
            <a:endParaRPr lang="sk-SK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/>
              <a:t>V prípade nejednoznačného vyhľadávanie doplňujúce otázky na používateľa </a:t>
            </a:r>
            <a:r>
              <a:rPr lang="sk-SK" i="1" dirty="0"/>
              <a:t>“M</a:t>
            </a:r>
            <a:r>
              <a:rPr lang="en-US" i="1" dirty="0"/>
              <a:t>y</a:t>
            </a:r>
            <a:r>
              <a:rPr lang="sk-SK" i="1" dirty="0" err="1"/>
              <a:t>sleli</a:t>
            </a:r>
            <a:r>
              <a:rPr lang="sk-SK" i="1" dirty="0"/>
              <a:t> ste: </a:t>
            </a:r>
            <a:r>
              <a:rPr lang="en-US" i="1" dirty="0"/>
              <a:t>.</a:t>
            </a:r>
            <a:r>
              <a:rPr lang="sk-SK" i="1" dirty="0"/>
              <a:t>..</a:t>
            </a:r>
            <a:r>
              <a:rPr lang="en-US" i="1" dirty="0" smtClean="0"/>
              <a:t>”</a:t>
            </a:r>
            <a:endParaRPr lang="en-US" dirty="0" smtClean="0"/>
          </a:p>
          <a:p>
            <a:r>
              <a:rPr lang="sk-SK" dirty="0"/>
              <a:t>Rozpoznávanie pomenovaných </a:t>
            </a:r>
            <a:r>
              <a:rPr lang="sk-SK" dirty="0" smtClean="0"/>
              <a:t>entít</a:t>
            </a:r>
            <a:endParaRPr lang="en-US" dirty="0" smtClean="0"/>
          </a:p>
          <a:p>
            <a:r>
              <a:rPr lang="sk-SK" dirty="0" smtClean="0"/>
              <a:t>Detekcia operácií AND OR</a:t>
            </a:r>
          </a:p>
          <a:p>
            <a:r>
              <a:rPr lang="sk-SK" dirty="0" smtClean="0"/>
              <a:t>Identifikácia dátumov a čísiel</a:t>
            </a:r>
          </a:p>
          <a:p>
            <a:pPr lvl="1"/>
            <a:r>
              <a:rPr lang="sk-SK" dirty="0" smtClean="0"/>
              <a:t>Schopnosť písania dopytov s použitím znamienok &lt;,&gt;,=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-1"/>
            <a:ext cx="1515914" cy="16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7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388" y="3020583"/>
            <a:ext cx="2689764" cy="319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Nad akým </a:t>
            </a:r>
            <a:r>
              <a:rPr lang="sk-SK" dirty="0" err="1" smtClean="0"/>
              <a:t>datasetom</a:t>
            </a:r>
            <a:r>
              <a:rPr lang="sk-SK" dirty="0" smtClean="0"/>
              <a:t> pracujeme?</a:t>
            </a:r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k-SK" smtClean="0"/>
              <a:t>Peter Macko – </a:t>
            </a:r>
            <a:r>
              <a:rPr lang="pl-PL" smtClean="0"/>
              <a:t>Zjednotené vyhľadávanie nad prepojenými dátami na webe – Michal Holub </a:t>
            </a:r>
            <a:endParaRPr lang="sk-SK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921768"/>
          </a:xfrm>
        </p:spPr>
        <p:txBody>
          <a:bodyPr/>
          <a:lstStyle/>
          <a:p>
            <a:r>
              <a:rPr lang="sk-SK" dirty="0" smtClean="0"/>
              <a:t>Prepojenie s projektom </a:t>
            </a:r>
          </a:p>
          <a:p>
            <a:pPr lvl="1"/>
            <a:r>
              <a:rPr lang="sk-SK" dirty="0" smtClean="0"/>
              <a:t>Vedecké články, príspevky, konferencie, výskumníci</a:t>
            </a:r>
            <a:endParaRPr lang="en-US" dirty="0" smtClean="0"/>
          </a:p>
          <a:p>
            <a:r>
              <a:rPr lang="sk-SK" dirty="0" smtClean="0"/>
              <a:t>Implementácia </a:t>
            </a:r>
            <a:r>
              <a:rPr lang="sk-SK" dirty="0"/>
              <a:t>do </a:t>
            </a:r>
            <a:r>
              <a:rPr lang="sk-SK" dirty="0" err="1"/>
              <a:t>Firefox</a:t>
            </a:r>
            <a:r>
              <a:rPr lang="sk-SK" dirty="0"/>
              <a:t> </a:t>
            </a:r>
            <a:r>
              <a:rPr lang="sk-SK" dirty="0" err="1"/>
              <a:t>extension</a:t>
            </a:r>
            <a:r>
              <a:rPr lang="sk-SK" dirty="0"/>
              <a:t> </a:t>
            </a:r>
            <a:r>
              <a:rPr lang="sk-SK" b="1" dirty="0" err="1" smtClean="0"/>
              <a:t>Annota</a:t>
            </a:r>
            <a:endParaRPr lang="sk-SK" b="1" dirty="0"/>
          </a:p>
        </p:txBody>
      </p:sp>
      <p:pic>
        <p:nvPicPr>
          <p:cNvPr id="5" name="Picture 8" descr="D:\Documents\FIIT\7.semester\PEWE\tradi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108" y="1260859"/>
            <a:ext cx="1224136" cy="35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85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Príklady dopytov</a:t>
            </a:r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k-SK" smtClean="0"/>
              <a:t>Peter Macko – </a:t>
            </a:r>
            <a:r>
              <a:rPr lang="pl-PL" smtClean="0"/>
              <a:t>Zjednotené vyhľadávanie nad prepojenými dátami na webe – Michal Holub </a:t>
            </a:r>
            <a:endParaRPr lang="sk-SK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Articles by author with name </a:t>
            </a:r>
            <a:r>
              <a:rPr lang="en-US" dirty="0" err="1" smtClean="0"/>
              <a:t>Mária</a:t>
            </a:r>
            <a:r>
              <a:rPr lang="en-US" dirty="0" smtClean="0"/>
              <a:t> </a:t>
            </a:r>
            <a:r>
              <a:rPr lang="en-US" dirty="0" err="1" smtClean="0"/>
              <a:t>Bieliková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Articles by author </a:t>
            </a:r>
            <a:r>
              <a:rPr lang="en-US" dirty="0" err="1" smtClean="0"/>
              <a:t>Mária</a:t>
            </a:r>
            <a:r>
              <a:rPr lang="en-US" dirty="0" smtClean="0"/>
              <a:t> </a:t>
            </a:r>
            <a:r>
              <a:rPr lang="en-US" dirty="0" err="1" smtClean="0"/>
              <a:t>Bieliková</a:t>
            </a:r>
            <a:endParaRPr lang="en-US" dirty="0" smtClean="0"/>
          </a:p>
          <a:p>
            <a:r>
              <a:rPr lang="en-US" dirty="0" smtClean="0"/>
              <a:t>Articles by </a:t>
            </a:r>
            <a:r>
              <a:rPr lang="en-US" dirty="0" err="1" smtClean="0"/>
              <a:t>Mária</a:t>
            </a:r>
            <a:r>
              <a:rPr lang="en-US" dirty="0" smtClean="0"/>
              <a:t> </a:t>
            </a:r>
            <a:r>
              <a:rPr lang="en-US" dirty="0" err="1" smtClean="0"/>
              <a:t>Bieliková</a:t>
            </a:r>
            <a:endParaRPr lang="sk-SK" dirty="0"/>
          </a:p>
        </p:txBody>
      </p:sp>
      <p:sp>
        <p:nvSpPr>
          <p:cNvPr id="5" name="Right Brace 4"/>
          <p:cNvSpPr/>
          <p:nvPr/>
        </p:nvSpPr>
        <p:spPr>
          <a:xfrm rot="5400000">
            <a:off x="1205626" y="1364575"/>
            <a:ext cx="288032" cy="1116124"/>
          </a:xfrm>
          <a:prstGeom prst="rightBrace">
            <a:avLst>
              <a:gd name="adj1" fmla="val 62033"/>
              <a:gd name="adj2" fmla="val 5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Right Brace 5"/>
          <p:cNvSpPr/>
          <p:nvPr/>
        </p:nvSpPr>
        <p:spPr>
          <a:xfrm rot="5400000">
            <a:off x="2526596" y="1200673"/>
            <a:ext cx="288032" cy="1443928"/>
          </a:xfrm>
          <a:prstGeom prst="rightBrace">
            <a:avLst>
              <a:gd name="adj1" fmla="val 62033"/>
              <a:gd name="adj2" fmla="val 50000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Right Brace 6"/>
          <p:cNvSpPr/>
          <p:nvPr/>
        </p:nvSpPr>
        <p:spPr>
          <a:xfrm rot="5400000">
            <a:off x="4074768" y="1137373"/>
            <a:ext cx="288032" cy="1570528"/>
          </a:xfrm>
          <a:prstGeom prst="rightBrace">
            <a:avLst>
              <a:gd name="adj1" fmla="val 62033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Right Brace 7"/>
          <p:cNvSpPr/>
          <p:nvPr/>
        </p:nvSpPr>
        <p:spPr>
          <a:xfrm rot="5400000">
            <a:off x="6031104" y="789453"/>
            <a:ext cx="288032" cy="2266368"/>
          </a:xfrm>
          <a:prstGeom prst="rightBrace">
            <a:avLst>
              <a:gd name="adj1" fmla="val 62033"/>
              <a:gd name="adj2" fmla="val 5000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TextBox 8"/>
          <p:cNvSpPr txBox="1"/>
          <p:nvPr/>
        </p:nvSpPr>
        <p:spPr>
          <a:xfrm rot="2347320">
            <a:off x="2332558" y="273136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Akt:has-author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rot="2347320">
            <a:off x="964406" y="273136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Akt:Article-Reference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2347320">
            <a:off x="3856626" y="273136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Akt:full-name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2347320">
            <a:off x="5800842" y="273136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Named Entity</a:t>
            </a:r>
            <a:endParaRPr lang="sk-SK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7227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1498</TotalTime>
  <Words>454</Words>
  <Application>Microsoft Office PowerPoint</Application>
  <PresentationFormat>On-screen Show (4:3)</PresentationFormat>
  <Paragraphs>116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Origin</vt:lpstr>
      <vt:lpstr>Zjednotené vyhľadávanie nad prepojenými dátami na webe</vt:lpstr>
      <vt:lpstr>Aký problém riešime?</vt:lpstr>
      <vt:lpstr>Naše riešenie</vt:lpstr>
      <vt:lpstr>Schéma fungovania</vt:lpstr>
      <vt:lpstr>Využitie predspracovaných lexikónov</vt:lpstr>
      <vt:lpstr>Spracovanie dopytu do podoby SPARQL</vt:lpstr>
      <vt:lpstr>Rozšírenia spracovania dopytu</vt:lpstr>
      <vt:lpstr>Nad akým datasetom pracujeme?</vt:lpstr>
      <vt:lpstr>Príklady dopytov</vt:lpstr>
      <vt:lpstr>Experiment</vt:lpstr>
      <vt:lpstr>Zhrnutie</vt:lpstr>
    </vt:vector>
  </TitlesOfParts>
  <Company>Project 22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Zjednotené vyhľadávanie nad prepojenými dátami na webe</dc:title>
  <dc:creator>Bc. Peter Macko</dc:creator>
  <cp:keywords>semantic web</cp:keywords>
  <cp:lastModifiedBy>Peter Macko</cp:lastModifiedBy>
  <cp:revision>57</cp:revision>
  <dcterms:created xsi:type="dcterms:W3CDTF">2011-12-03T09:57:57Z</dcterms:created>
  <dcterms:modified xsi:type="dcterms:W3CDTF">2012-10-22T22:44:13Z</dcterms:modified>
</cp:coreProperties>
</file>