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77" r:id="rId4"/>
    <p:sldId id="273" r:id="rId5"/>
    <p:sldId id="258" r:id="rId6"/>
    <p:sldId id="259" r:id="rId7"/>
    <p:sldId id="268" r:id="rId8"/>
    <p:sldId id="260" r:id="rId9"/>
    <p:sldId id="261" r:id="rId10"/>
    <p:sldId id="262" r:id="rId11"/>
    <p:sldId id="263" r:id="rId12"/>
    <p:sldId id="264" r:id="rId13"/>
    <p:sldId id="265" r:id="rId14"/>
    <p:sldId id="271" r:id="rId15"/>
    <p:sldId id="266" r:id="rId16"/>
    <p:sldId id="270" r:id="rId17"/>
    <p:sldId id="267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56B88-7D6C-4169-B241-41D2BA9BA398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682D4-0F35-43CB-ACFF-7E9A17E31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27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Miesto zaužívaného slovníkového prístupu podporujú pohľad aj na kontext slova </a:t>
            </a:r>
            <a:r>
              <a:rPr lang="sk-SK" smtClean="0"/>
              <a:t>vo vete</a:t>
            </a:r>
            <a:endParaRPr lang="en-US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682D4-0F35-43CB-ACFF-7E9A17E31B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85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Stavová (</a:t>
            </a:r>
            <a:r>
              <a:rPr lang="sk-SK" dirty="0" err="1" smtClean="0"/>
              <a:t>vertical</a:t>
            </a:r>
            <a:r>
              <a:rPr lang="sk-SK" dirty="0" smtClean="0"/>
              <a:t>) a prechodová (</a:t>
            </a:r>
            <a:r>
              <a:rPr lang="sk-SK" dirty="0" err="1" smtClean="0"/>
              <a:t>horizontal</a:t>
            </a:r>
            <a:r>
              <a:rPr lang="sk-SK" dirty="0" smtClean="0"/>
              <a:t>) funkcia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682D4-0F35-43CB-ACFF-7E9A17E31B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7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E23-AEC9-4D56-8C0F-500B875FFD5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6FF-600C-41CB-9C45-6641B9BFBA7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23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E23-AEC9-4D56-8C0F-500B875FFD5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6FF-600C-41CB-9C45-6641B9BF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8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E23-AEC9-4D56-8C0F-500B875FFD5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6FF-600C-41CB-9C45-6641B9BF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5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E23-AEC9-4D56-8C0F-500B875FFD5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6FF-600C-41CB-9C45-6641B9BF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5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E23-AEC9-4D56-8C0F-500B875FFD5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6FF-600C-41CB-9C45-6641B9BFBA7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86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E23-AEC9-4D56-8C0F-500B875FFD5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6FF-600C-41CB-9C45-6641B9BF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1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E23-AEC9-4D56-8C0F-500B875FFD5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6FF-600C-41CB-9C45-6641B9BF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E23-AEC9-4D56-8C0F-500B875FFD5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6FF-600C-41CB-9C45-6641B9BF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6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E23-AEC9-4D56-8C0F-500B875FFD5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6FF-600C-41CB-9C45-6641B9BF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6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97C4E23-AEC9-4D56-8C0F-500B875FFD5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6356FF-600C-41CB-9C45-6641B9BF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7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4E23-AEC9-4D56-8C0F-500B875FFD5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6FF-600C-41CB-9C45-6641B9BFB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0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97C4E23-AEC9-4D56-8C0F-500B875FFD5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16356FF-600C-41CB-9C45-6641B9BFBA7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Určovanie </a:t>
            </a:r>
            <a:r>
              <a:rPr lang="sk-SK" dirty="0" smtClean="0"/>
              <a:t>slovných druhov </a:t>
            </a:r>
            <a:r>
              <a:rPr lang="sk-SK" dirty="0"/>
              <a:t>v </a:t>
            </a:r>
            <a:r>
              <a:rPr lang="sk-SK" dirty="0" smtClean="0"/>
              <a:t>slovenčine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k-SK" dirty="0" smtClean="0"/>
              <a:t>Autor práce: Dalibor </a:t>
            </a:r>
            <a:r>
              <a:rPr lang="sk-SK" dirty="0"/>
              <a:t>Mészáros</a:t>
            </a:r>
            <a:br>
              <a:rPr lang="sk-SK" dirty="0"/>
            </a:br>
            <a:r>
              <a:rPr lang="sk-SK" dirty="0" smtClean="0"/>
              <a:t>Vedúci práce: Ing. Márius </a:t>
            </a:r>
            <a:r>
              <a:rPr lang="sk-SK" dirty="0" err="1" smtClean="0"/>
              <a:t>ŠajgalíK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442" y="-57272"/>
            <a:ext cx="3720635" cy="1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98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Črty pre </a:t>
            </a:r>
            <a:r>
              <a:rPr lang="sk-SK" dirty="0" smtClean="0"/>
              <a:t>slovenčinu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Dĺžka reťazca slov</a:t>
            </a:r>
          </a:p>
          <a:p>
            <a:pPr marL="201168" lvl="1" indent="0">
              <a:buSzPct val="100000"/>
              <a:buNone/>
            </a:pPr>
            <a:r>
              <a:rPr lang="pl-PL" dirty="0" smtClean="0">
                <a:latin typeface="Consolas" panose="020B0609020204030204" pitchFamily="49" charset="0"/>
                <a:cs typeface="Consolas" panose="020B0609020204030204" pitchFamily="49" charset="0"/>
              </a:rPr>
              <a:t>	jablko </a:t>
            </a:r>
            <a:r>
              <a:rPr lang="pl-PL" dirty="0">
                <a:latin typeface="Consolas" panose="020B0609020204030204" pitchFamily="49" charset="0"/>
                <a:cs typeface="Consolas" panose="020B0609020204030204" pitchFamily="49" charset="0"/>
              </a:rPr>
              <a:t>– </a:t>
            </a:r>
            <a:r>
              <a:rPr lang="sk-SK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pPr lvl="1">
              <a:buSzPct val="100000"/>
            </a:pPr>
            <a:r>
              <a:rPr lang="sk-SK" dirty="0" smtClean="0"/>
              <a:t>Zjednodušuje kategorizáciu pre krátke slová napr. spojky, citoslovcia</a:t>
            </a:r>
            <a:endParaRPr lang="sk-SK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01168" lvl="1" indent="0">
              <a:buSzPct val="100000"/>
              <a:buNone/>
            </a:pPr>
            <a:endParaRPr lang="sk-SK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sk-SK" dirty="0" smtClean="0"/>
              <a:t>Pozícia slova vo vete</a:t>
            </a:r>
          </a:p>
          <a:p>
            <a:pPr lvl="1"/>
            <a:r>
              <a:rPr lang="sk-SK" dirty="0" smtClean="0"/>
              <a:t>CRF pracuje s relatívnou pozíciou slov, napr. &lt;-2, +2&gt;</a:t>
            </a:r>
          </a:p>
          <a:p>
            <a:pPr lvl="1"/>
            <a:r>
              <a:rPr lang="sk-SK" dirty="0" smtClean="0"/>
              <a:t>Absolútna pozícia pomáha s učením všeobecných vzorov, ktoré sa dajú aplikovať na neznáme slová</a:t>
            </a:r>
          </a:p>
          <a:p>
            <a:pPr lvl="1"/>
            <a:endParaRPr lang="sk-SK" dirty="0" smtClean="0"/>
          </a:p>
          <a:p>
            <a:pPr lvl="1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4962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Črty pre </a:t>
            </a:r>
            <a:r>
              <a:rPr lang="sk-SK" dirty="0" smtClean="0"/>
              <a:t>slovenčinu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Vektory čŕt</a:t>
            </a:r>
          </a:p>
          <a:p>
            <a:pPr lvl="1"/>
            <a:r>
              <a:rPr lang="sk-SK" dirty="0" smtClean="0"/>
              <a:t>Pomocou vektorov je možné reprezentovať význam slov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Na základe vektoru slova je možné zistiť N najbližších/podobných vektorov</a:t>
            </a:r>
          </a:p>
          <a:p>
            <a:pPr marL="201168" lvl="1" indent="0">
              <a:buNone/>
            </a:pPr>
            <a:r>
              <a:rPr lang="pl-PL" dirty="0">
                <a:latin typeface="Consolas" panose="020B0609020204030204" pitchFamily="49" charset="0"/>
                <a:cs typeface="Consolas" panose="020B0609020204030204" pitchFamily="49" charset="0"/>
              </a:rPr>
              <a:t>	j</a:t>
            </a:r>
            <a:r>
              <a:rPr lang="pl-PL" dirty="0" smtClean="0">
                <a:latin typeface="Consolas" panose="020B0609020204030204" pitchFamily="49" charset="0"/>
                <a:cs typeface="Consolas" panose="020B0609020204030204" pitchFamily="49" charset="0"/>
              </a:rPr>
              <a:t>ablko </a:t>
            </a:r>
            <a:r>
              <a:rPr lang="pl-PL" dirty="0">
                <a:latin typeface="Consolas" panose="020B0609020204030204" pitchFamily="49" charset="0"/>
                <a:cs typeface="Consolas" panose="020B0609020204030204" pitchFamily="49" charset="0"/>
              </a:rPr>
              <a:t>– </a:t>
            </a:r>
            <a:r>
              <a:rPr lang="sk-SK" dirty="0" smtClean="0">
                <a:latin typeface="Consolas" panose="020B0609020204030204" pitchFamily="49" charset="0"/>
                <a:cs typeface="Consolas" panose="020B0609020204030204" pitchFamily="49" charset="0"/>
              </a:rPr>
              <a:t>jabĺčko – mango</a:t>
            </a:r>
          </a:p>
          <a:p>
            <a:pPr marL="201168" lvl="1" indent="0">
              <a:buNone/>
            </a:pPr>
            <a:endParaRPr lang="sk-SK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sk-SK" dirty="0" smtClean="0"/>
              <a:t>Podobné vektory sú následne reprezentované pomocou svojho ID</a:t>
            </a:r>
          </a:p>
          <a:p>
            <a:pPr marL="201168" lvl="1" indent="0">
              <a:buNone/>
            </a:pPr>
            <a:r>
              <a:rPr lang="pl-PL" dirty="0">
                <a:latin typeface="Consolas" panose="020B0609020204030204" pitchFamily="49" charset="0"/>
                <a:cs typeface="Consolas" panose="020B0609020204030204" pitchFamily="49" charset="0"/>
              </a:rPr>
              <a:t>	jablko – </a:t>
            </a:r>
            <a:r>
              <a:rPr lang="sk-SK" dirty="0" smtClean="0">
                <a:latin typeface="Consolas" panose="020B0609020204030204" pitchFamily="49" charset="0"/>
                <a:cs typeface="Consolas" panose="020B0609020204030204" pitchFamily="49" charset="0"/>
              </a:rPr>
              <a:t>759650 – 819517</a:t>
            </a:r>
          </a:p>
          <a:p>
            <a:pPr marL="201168" lvl="1" indent="0">
              <a:buNone/>
            </a:pPr>
            <a:endParaRPr lang="sk-SK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sk-SK" dirty="0"/>
          </a:p>
          <a:p>
            <a:pPr marL="201168" lvl="1" indent="0">
              <a:buNone/>
            </a:pPr>
            <a:endParaRPr lang="sk-SK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95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Výsledky: Prvý experiment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Trénovacia</a:t>
            </a:r>
            <a:r>
              <a:rPr lang="sk-SK" dirty="0" smtClean="0"/>
              <a:t> množina: 161 793 slov (0,02%)</a:t>
            </a:r>
          </a:p>
          <a:p>
            <a:r>
              <a:rPr lang="sk-SK" dirty="0" smtClean="0"/>
              <a:t>Validačná množina: 34 552 slov</a:t>
            </a:r>
          </a:p>
          <a:p>
            <a:endParaRPr lang="en-US" dirty="0"/>
          </a:p>
        </p:txBody>
      </p:sp>
      <p:pic>
        <p:nvPicPr>
          <p:cNvPr id="5" name="Obrázo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818" y="3075688"/>
            <a:ext cx="6716082" cy="22009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31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Výsledky: </a:t>
            </a:r>
            <a:r>
              <a:rPr lang="sk-SK" dirty="0" smtClean="0"/>
              <a:t>Druhý </a:t>
            </a:r>
            <a:r>
              <a:rPr lang="sk-SK" dirty="0"/>
              <a:t>experiment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Trénovacia</a:t>
            </a:r>
            <a:r>
              <a:rPr lang="sk-SK" dirty="0"/>
              <a:t> množina: 515 624 </a:t>
            </a:r>
            <a:r>
              <a:rPr lang="sk-SK" dirty="0" smtClean="0"/>
              <a:t>slov (1,00%)</a:t>
            </a:r>
            <a:endParaRPr lang="sk-SK" dirty="0"/>
          </a:p>
          <a:p>
            <a:r>
              <a:rPr lang="sk-SK" dirty="0"/>
              <a:t>Validačná množina: 141 </a:t>
            </a:r>
            <a:r>
              <a:rPr lang="sk-SK" dirty="0" smtClean="0"/>
              <a:t>939 slov, 20 791 neznámych slov</a:t>
            </a:r>
            <a:endParaRPr lang="sk-SK" dirty="0"/>
          </a:p>
          <a:p>
            <a:endParaRPr lang="en-US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88" y="2957233"/>
            <a:ext cx="8770142" cy="265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4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Výsledky: Druhý </a:t>
            </a:r>
            <a:r>
              <a:rPr lang="sk-SK" dirty="0" smtClean="0"/>
              <a:t>experiment</a:t>
            </a:r>
            <a:br>
              <a:rPr lang="sk-SK" dirty="0" smtClean="0"/>
            </a:br>
            <a:r>
              <a:rPr lang="sk-SK" dirty="0" smtClean="0"/>
              <a:t>s vektormi čŕt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Trénovacia</a:t>
            </a:r>
            <a:r>
              <a:rPr lang="sk-SK" dirty="0"/>
              <a:t> množina: 515 624 </a:t>
            </a:r>
            <a:r>
              <a:rPr lang="sk-SK" dirty="0" smtClean="0"/>
              <a:t>slov (1,00</a:t>
            </a:r>
            <a:r>
              <a:rPr lang="sk-SK" dirty="0"/>
              <a:t>%)</a:t>
            </a:r>
          </a:p>
          <a:p>
            <a:r>
              <a:rPr lang="sk-SK" dirty="0"/>
              <a:t>Validačná množina: 141 939 </a:t>
            </a:r>
            <a:r>
              <a:rPr lang="sk-SK" dirty="0" smtClean="0"/>
              <a:t>slov, </a:t>
            </a:r>
            <a:r>
              <a:rPr lang="sk-SK" dirty="0"/>
              <a:t>20 791 </a:t>
            </a:r>
            <a:r>
              <a:rPr lang="sk-SK" dirty="0" smtClean="0"/>
              <a:t>neznámych slov</a:t>
            </a:r>
          </a:p>
          <a:p>
            <a:endParaRPr lang="sk-SK" dirty="0"/>
          </a:p>
          <a:p>
            <a:endParaRPr lang="en-US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01" y="3120164"/>
            <a:ext cx="9111516" cy="57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2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Výsledky: Finálny experiment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Trénovacia</a:t>
            </a:r>
            <a:r>
              <a:rPr lang="sk-SK" dirty="0"/>
              <a:t> množina: </a:t>
            </a:r>
            <a:r>
              <a:rPr lang="sk-SK" dirty="0" smtClean="0"/>
              <a:t>2 197 991 slov (10,00</a:t>
            </a:r>
            <a:r>
              <a:rPr lang="sk-SK" dirty="0"/>
              <a:t>%)</a:t>
            </a:r>
          </a:p>
          <a:p>
            <a:r>
              <a:rPr lang="sk-SK" dirty="0" smtClean="0"/>
              <a:t>Testovacia množina</a:t>
            </a:r>
            <a:r>
              <a:rPr lang="sk-SK" dirty="0"/>
              <a:t>: 777 857 </a:t>
            </a:r>
            <a:r>
              <a:rPr lang="sk-SK" dirty="0" smtClean="0"/>
              <a:t>slov (10,00%)</a:t>
            </a:r>
          </a:p>
          <a:p>
            <a:r>
              <a:rPr lang="sk-SK" dirty="0" smtClean="0"/>
              <a:t>Presnosť: 97,45</a:t>
            </a:r>
            <a:r>
              <a:rPr lang="en-US" dirty="0" smtClean="0"/>
              <a:t>%</a:t>
            </a:r>
            <a:endParaRPr lang="sk-SK" dirty="0"/>
          </a:p>
          <a:p>
            <a:endParaRPr lang="sk-SK" dirty="0" smtClean="0"/>
          </a:p>
          <a:p>
            <a:endParaRPr lang="sk-SK" dirty="0" smtClean="0"/>
          </a:p>
        </p:txBody>
      </p:sp>
      <p:pic>
        <p:nvPicPr>
          <p:cNvPr id="5" name="Obrázo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" y="3147788"/>
            <a:ext cx="7545600" cy="320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95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Výsledky: Finálny </a:t>
            </a:r>
            <a:r>
              <a:rPr lang="sk-SK" dirty="0" smtClean="0"/>
              <a:t>experiment</a:t>
            </a:r>
            <a:endParaRPr lang="en-US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Neznámych slov: 62 079 (8,50%)</a:t>
            </a:r>
          </a:p>
          <a:p>
            <a:r>
              <a:rPr lang="sk-SK" dirty="0"/>
              <a:t>Korektne označené neznáme slová: 54 133 (87,20%)</a:t>
            </a:r>
            <a:endParaRPr lang="en-US" dirty="0"/>
          </a:p>
          <a:p>
            <a:endParaRPr lang="en-US" dirty="0"/>
          </a:p>
        </p:txBody>
      </p:sp>
      <p:pic>
        <p:nvPicPr>
          <p:cNvPr id="6" name="Obrázo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" y="3147788"/>
            <a:ext cx="7545600" cy="320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094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Výsledky: Finálny experiment</a:t>
            </a:r>
            <a:br>
              <a:rPr lang="sk-SK" dirty="0"/>
            </a:br>
            <a:r>
              <a:rPr lang="sk-SK" dirty="0" smtClean="0"/>
              <a:t>s vektormi čŕt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Trénovacia</a:t>
            </a:r>
            <a:r>
              <a:rPr lang="sk-SK" dirty="0"/>
              <a:t> množina: 515 624 </a:t>
            </a:r>
            <a:r>
              <a:rPr lang="sk-SK" dirty="0" smtClean="0"/>
              <a:t>slov (1,00</a:t>
            </a:r>
            <a:r>
              <a:rPr lang="sk-SK" dirty="0"/>
              <a:t>%)</a:t>
            </a:r>
          </a:p>
          <a:p>
            <a:r>
              <a:rPr lang="sk-SK" dirty="0"/>
              <a:t>Testovacia množina: 777 857 </a:t>
            </a:r>
            <a:r>
              <a:rPr lang="sk-SK" dirty="0" smtClean="0"/>
              <a:t>slov (10,00</a:t>
            </a:r>
            <a:r>
              <a:rPr lang="sk-SK" dirty="0"/>
              <a:t>%)</a:t>
            </a:r>
          </a:p>
          <a:p>
            <a:r>
              <a:rPr lang="sk-SK" dirty="0"/>
              <a:t>Presnosť: </a:t>
            </a:r>
            <a:r>
              <a:rPr lang="sk-SK" dirty="0" smtClean="0"/>
              <a:t>96,02</a:t>
            </a:r>
            <a:r>
              <a:rPr lang="en-US" dirty="0" smtClean="0"/>
              <a:t>%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" y="3144059"/>
            <a:ext cx="7543802" cy="32063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629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Zhrnutie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Najlepší dosiahnutý výsledok:</a:t>
            </a:r>
          </a:p>
          <a:p>
            <a:pPr lvl="1"/>
            <a:r>
              <a:rPr lang="sk-SK" dirty="0"/>
              <a:t>2 197 991 slov v </a:t>
            </a:r>
            <a:r>
              <a:rPr lang="sk-SK" dirty="0" err="1"/>
              <a:t>trénovacej</a:t>
            </a:r>
            <a:r>
              <a:rPr lang="sk-SK" dirty="0"/>
              <a:t> množine</a:t>
            </a:r>
          </a:p>
          <a:p>
            <a:pPr lvl="1"/>
            <a:r>
              <a:rPr lang="sk-SK" dirty="0"/>
              <a:t>97,45% </a:t>
            </a:r>
            <a:r>
              <a:rPr lang="sk-SK" dirty="0" smtClean="0"/>
              <a:t>presnosť</a:t>
            </a:r>
          </a:p>
          <a:p>
            <a:endParaRPr lang="sk-SK" dirty="0" smtClean="0"/>
          </a:p>
          <a:p>
            <a:r>
              <a:rPr lang="sk-SK" dirty="0" smtClean="0"/>
              <a:t>Hlavná výhoda oproti slovníkovej metóde:</a:t>
            </a:r>
          </a:p>
          <a:p>
            <a:pPr lvl="1"/>
            <a:r>
              <a:rPr lang="sk-SK" dirty="0" smtClean="0"/>
              <a:t>Schopnosť určiť slovný druh slova, aj keď sa nenachádza v slovníku</a:t>
            </a:r>
            <a:endParaRPr lang="sk-SK" dirty="0"/>
          </a:p>
          <a:p>
            <a:endParaRPr lang="sk-SK" dirty="0" smtClean="0"/>
          </a:p>
          <a:p>
            <a:r>
              <a:rPr lang="sk-SK" dirty="0" smtClean="0"/>
              <a:t>Možné využitie v ďalších projektoch, ktoré sa zaoberajú napr.:</a:t>
            </a:r>
          </a:p>
          <a:p>
            <a:pPr lvl="1"/>
            <a:r>
              <a:rPr lang="sk-SK" dirty="0" smtClean="0"/>
              <a:t>Predspracovaním textu </a:t>
            </a:r>
          </a:p>
          <a:p>
            <a:pPr lvl="1"/>
            <a:r>
              <a:rPr lang="sk-SK" dirty="0" smtClean="0"/>
              <a:t>Syntaktickou analýzou</a:t>
            </a:r>
          </a:p>
          <a:p>
            <a:pPr lvl="1"/>
            <a:r>
              <a:rPr lang="sk-SK" dirty="0" smtClean="0"/>
              <a:t>Extrakciou kľúčových pojmov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1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 práce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Navrhnúť, vytvoriť a analyzovať riešenie pre slovenský jazyk</a:t>
            </a:r>
          </a:p>
          <a:p>
            <a:r>
              <a:rPr lang="sk-SK" dirty="0" smtClean="0"/>
              <a:t>Prispôsobiť existujúce overené metódy z anglického jazyka</a:t>
            </a:r>
          </a:p>
          <a:p>
            <a:pPr lvl="1"/>
            <a:r>
              <a:rPr lang="sk-SK" dirty="0" smtClean="0"/>
              <a:t>Podmienené náhodné polia</a:t>
            </a:r>
          </a:p>
          <a:p>
            <a:pPr lvl="1"/>
            <a:r>
              <a:rPr lang="sk-SK" dirty="0" smtClean="0"/>
              <a:t>Črty</a:t>
            </a:r>
          </a:p>
          <a:p>
            <a:r>
              <a:rPr lang="sk-SK" dirty="0" smtClean="0"/>
              <a:t>Overiť riešenie na slovenských anotovaných textoch</a:t>
            </a:r>
          </a:p>
          <a:p>
            <a:pPr lvl="1"/>
            <a:r>
              <a:rPr lang="sk-SK" dirty="0" smtClean="0"/>
              <a:t>Zdroj: Slovenský národný korpus</a:t>
            </a:r>
          </a:p>
          <a:p>
            <a:pPr lvl="2"/>
            <a:r>
              <a:rPr lang="sk-SK" sz="1800" dirty="0" smtClean="0"/>
              <a:t>Jazykovedný </a:t>
            </a:r>
            <a:r>
              <a:rPr lang="sk-SK" sz="1800" dirty="0"/>
              <a:t>ústav Ľ. Štúra Slovenskej akadémie vied </a:t>
            </a:r>
            <a:endParaRPr lang="sk-SK" sz="1800" dirty="0" smtClean="0"/>
          </a:p>
          <a:p>
            <a:pPr lvl="1"/>
            <a:r>
              <a:rPr lang="sk-SK" dirty="0" smtClean="0"/>
              <a:t>Texty </a:t>
            </a:r>
            <a:r>
              <a:rPr lang="sk-SK" dirty="0" err="1" smtClean="0"/>
              <a:t>Wikipédie</a:t>
            </a:r>
            <a:r>
              <a:rPr lang="sk-SK" dirty="0" smtClean="0"/>
              <a:t> a </a:t>
            </a:r>
            <a:r>
              <a:rPr lang="sk-SK" dirty="0" err="1" smtClean="0"/>
              <a:t>Necyklopédie</a:t>
            </a:r>
            <a:endParaRPr lang="sk-SK" dirty="0" smtClean="0"/>
          </a:p>
          <a:p>
            <a:pPr lvl="1"/>
            <a:r>
              <a:rPr lang="sk-SK" dirty="0" smtClean="0"/>
              <a:t>37 548 997 tokenov</a:t>
            </a:r>
          </a:p>
        </p:txBody>
      </p:sp>
    </p:spTree>
    <p:extLst>
      <p:ext uri="{BB962C8B-B14F-4D97-AF65-F5344CB8AC3E}">
        <p14:creationId xmlns:p14="http://schemas.microsoft.com/office/powerpoint/2010/main" val="250581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Prečo?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Zaužívané slovníkové metódy majú mnoho nedostatkov:</a:t>
            </a:r>
          </a:p>
          <a:p>
            <a:pPr lvl="1"/>
            <a:r>
              <a:rPr lang="sk-SK" dirty="0" smtClean="0"/>
              <a:t>Sú závislé na robustnosti slovníku</a:t>
            </a:r>
          </a:p>
          <a:p>
            <a:pPr lvl="1"/>
            <a:r>
              <a:rPr lang="sk-SK" dirty="0" smtClean="0"/>
              <a:t>Hľadia na slová ako samostatné prvky</a:t>
            </a:r>
          </a:p>
          <a:p>
            <a:r>
              <a:rPr lang="sk-SK" dirty="0" smtClean="0"/>
              <a:t>Podmienené </a:t>
            </a:r>
            <a:r>
              <a:rPr lang="sk-SK" dirty="0"/>
              <a:t>náhodné polia </a:t>
            </a:r>
            <a:r>
              <a:rPr lang="sk-SK" dirty="0" smtClean="0"/>
              <a:t>rozširujú slovníkovú metódu o</a:t>
            </a:r>
          </a:p>
          <a:p>
            <a:pPr lvl="1"/>
            <a:r>
              <a:rPr lang="sk-SK" dirty="0" smtClean="0"/>
              <a:t>Kontext, vzťahy medzi slovami</a:t>
            </a:r>
          </a:p>
          <a:p>
            <a:r>
              <a:rPr lang="sk-SK" dirty="0" smtClean="0"/>
              <a:t>Podmienené náhodné polia tiež eliminujú z veľkej časti potrebu manuálne definovať pravidlá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209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Podmienené náhodné polia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Štatistické grafové modely</a:t>
            </a:r>
          </a:p>
          <a:p>
            <a:endParaRPr lang="sk-SK" dirty="0" smtClean="0"/>
          </a:p>
          <a:p>
            <a:r>
              <a:rPr lang="sk-SK" dirty="0" err="1" smtClean="0"/>
              <a:t>Podkategória</a:t>
            </a:r>
            <a:r>
              <a:rPr lang="sk-SK" dirty="0" smtClean="0"/>
              <a:t> </a:t>
            </a:r>
            <a:r>
              <a:rPr lang="sk-SK" dirty="0" err="1" smtClean="0"/>
              <a:t>diskriminatívnych</a:t>
            </a:r>
            <a:r>
              <a:rPr lang="sk-SK" dirty="0" smtClean="0"/>
              <a:t> grafových modelov</a:t>
            </a:r>
          </a:p>
          <a:p>
            <a:endParaRPr lang="sk-SK" smtClean="0"/>
          </a:p>
          <a:p>
            <a:r>
              <a:rPr lang="sk-SK" smtClean="0"/>
              <a:t>Vznikli </a:t>
            </a:r>
            <a:r>
              <a:rPr lang="sk-SK" dirty="0" smtClean="0"/>
              <a:t>rozšírením skrytého Markovho modelu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8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Podmienené náhodné polia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sk-SK" sz="2000" dirty="0" smtClean="0"/>
              <a:t>Základné množiny grafu</a:t>
            </a:r>
          </a:p>
          <a:p>
            <a:pPr lvl="1">
              <a:buSzPct val="100000"/>
            </a:pPr>
            <a:r>
              <a:rPr lang="sk-SK" dirty="0" smtClean="0"/>
              <a:t>Pozorované premenné, prvky </a:t>
            </a:r>
            <a:r>
              <a:rPr lang="sk-SK" dirty="0"/>
              <a:t>= slová</a:t>
            </a:r>
          </a:p>
          <a:p>
            <a:pPr lvl="1"/>
            <a:r>
              <a:rPr lang="sk-SK" dirty="0" smtClean="0"/>
              <a:t>Výstupné premenné, štítky </a:t>
            </a:r>
            <a:r>
              <a:rPr lang="sk-SK" dirty="0"/>
              <a:t>(</a:t>
            </a:r>
            <a:r>
              <a:rPr lang="sk-SK" dirty="0" err="1"/>
              <a:t>label</a:t>
            </a:r>
            <a:r>
              <a:rPr lang="sk-SK" dirty="0"/>
              <a:t>) = slovné </a:t>
            </a:r>
            <a:r>
              <a:rPr lang="sk-SK" dirty="0" smtClean="0"/>
              <a:t>druhy</a:t>
            </a:r>
          </a:p>
          <a:p>
            <a:pPr marL="201168" lvl="1" indent="0">
              <a:buNone/>
            </a:pPr>
            <a:endParaRPr lang="sk-SK" dirty="0" smtClean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3423890"/>
            <a:ext cx="7659640" cy="198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23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Podmienené náhodné polia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Rozšírenie pozorovaných premenných</a:t>
            </a:r>
          </a:p>
          <a:p>
            <a:pPr lvl="1"/>
            <a:r>
              <a:rPr lang="sk-SK" dirty="0" smtClean="0"/>
              <a:t>črty </a:t>
            </a:r>
            <a:r>
              <a:rPr lang="sk-SK" dirty="0"/>
              <a:t>(</a:t>
            </a:r>
            <a:r>
              <a:rPr lang="sk-SK" dirty="0" err="1"/>
              <a:t>features</a:t>
            </a:r>
            <a:r>
              <a:rPr lang="sk-SK" dirty="0"/>
              <a:t>)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39" y="3414458"/>
            <a:ext cx="7659640" cy="203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61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Črty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"</a:t>
            </a:r>
            <a:r>
              <a:rPr lang="sk-SK" dirty="0" smtClean="0"/>
              <a:t>Ľahko" zistiteľné informácie o slove</a:t>
            </a:r>
          </a:p>
          <a:p>
            <a:r>
              <a:rPr lang="sk-SK" dirty="0" smtClean="0"/>
              <a:t>Jednoduché:</a:t>
            </a:r>
          </a:p>
          <a:p>
            <a:pPr lvl="1"/>
            <a:r>
              <a:rPr lang="sk-SK" dirty="0" smtClean="0"/>
              <a:t>Aké znaky obsahuje slovo</a:t>
            </a:r>
          </a:p>
          <a:p>
            <a:pPr lvl="1"/>
            <a:r>
              <a:rPr lang="sk-SK" dirty="0" smtClean="0"/>
              <a:t>Transformácie slov</a:t>
            </a:r>
          </a:p>
          <a:p>
            <a:pPr lvl="1"/>
            <a:r>
              <a:rPr lang="sk-SK" dirty="0" smtClean="0"/>
              <a:t>Číselné údaje o slove (pozícia vo vete, počet znakov)</a:t>
            </a:r>
          </a:p>
          <a:p>
            <a:pPr lvl="1"/>
            <a:endParaRPr lang="sk-SK" dirty="0" smtClean="0"/>
          </a:p>
          <a:p>
            <a:pPr marL="201168" lvl="1" indent="0">
              <a:buNone/>
            </a:pPr>
            <a:r>
              <a:rPr lang="sk-SK" sz="2000" dirty="0" smtClean="0"/>
              <a:t>Zložitejšie:</a:t>
            </a:r>
          </a:p>
          <a:p>
            <a:pPr lvl="1"/>
            <a:r>
              <a:rPr lang="sk-SK" dirty="0" smtClean="0"/>
              <a:t>Použitie "slovníkov" na zistenie ďalších informácií o slove</a:t>
            </a:r>
            <a:endParaRPr lang="sk-SK" dirty="0"/>
          </a:p>
          <a:p>
            <a:pPr marL="201168" lvl="1" indent="0">
              <a:buNone/>
            </a:pPr>
            <a:r>
              <a:rPr lang="sk-SK" dirty="0"/>
              <a:t>	</a:t>
            </a:r>
            <a:endParaRPr lang="sk-SK" dirty="0" smtClean="0"/>
          </a:p>
          <a:p>
            <a:pPr marL="201168" lvl="1" indent="0">
              <a:buNone/>
            </a:pPr>
            <a:endParaRPr lang="sk-SK" dirty="0" smtClean="0"/>
          </a:p>
          <a:p>
            <a:pPr lvl="1"/>
            <a:endParaRPr lang="sk-SK" dirty="0" smtClean="0"/>
          </a:p>
          <a:p>
            <a:pPr lvl="1"/>
            <a:endParaRPr lang="sk-SK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3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Črty pre slovenčinu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Prefixy </a:t>
            </a:r>
            <a:r>
              <a:rPr lang="sk-SK" dirty="0"/>
              <a:t>a</a:t>
            </a:r>
            <a:r>
              <a:rPr lang="sk-SK" dirty="0" smtClean="0"/>
              <a:t> sufixy</a:t>
            </a:r>
          </a:p>
          <a:p>
            <a:pPr lvl="1"/>
            <a:r>
              <a:rPr lang="sk-SK" dirty="0" smtClean="0"/>
              <a:t>Predpony a prípony dĺžok 1 až 4</a:t>
            </a:r>
          </a:p>
          <a:p>
            <a:pPr marL="201168" lvl="1" indent="0">
              <a:buNone/>
            </a:pPr>
            <a:r>
              <a:rPr lang="pl-PL" dirty="0" smtClean="0">
                <a:latin typeface="Consolas" panose="020B0609020204030204" pitchFamily="49" charset="0"/>
                <a:cs typeface="Consolas" panose="020B0609020204030204" pitchFamily="49" charset="0"/>
              </a:rPr>
              <a:t>	jablko </a:t>
            </a:r>
            <a:r>
              <a:rPr lang="pl-PL" dirty="0">
                <a:latin typeface="Consolas" panose="020B0609020204030204" pitchFamily="49" charset="0"/>
                <a:cs typeface="Consolas" panose="020B0609020204030204" pitchFamily="49" charset="0"/>
              </a:rPr>
              <a:t>- j ja jab jabl - o ko lko </a:t>
            </a:r>
            <a:r>
              <a:rPr lang="pl-PL" dirty="0" smtClean="0">
                <a:latin typeface="Consolas" panose="020B0609020204030204" pitchFamily="49" charset="0"/>
                <a:cs typeface="Consolas" panose="020B0609020204030204" pitchFamily="49" charset="0"/>
              </a:rPr>
              <a:t>blko</a:t>
            </a:r>
          </a:p>
          <a:p>
            <a:pPr lvl="1"/>
            <a:r>
              <a:rPr lang="sk-SK" dirty="0" smtClean="0"/>
              <a:t>Majú značný vplyv na určovanie slovných druhov</a:t>
            </a:r>
          </a:p>
          <a:p>
            <a:pPr lvl="1"/>
            <a:r>
              <a:rPr lang="sk-SK" dirty="0" smtClean="0"/>
              <a:t>Napr. v prípade slov končiacich na</a:t>
            </a:r>
          </a:p>
          <a:p>
            <a:pPr lvl="2"/>
            <a:r>
              <a:rPr lang="sk-SK" dirty="0" smtClean="0"/>
              <a:t>ť – slovo je s väčšou pravdepodobnosťou sloveso</a:t>
            </a:r>
          </a:p>
          <a:p>
            <a:pPr lvl="2"/>
            <a:r>
              <a:rPr lang="sk-SK" dirty="0"/>
              <a:t>ý</a:t>
            </a:r>
            <a:r>
              <a:rPr lang="sk-SK" dirty="0" smtClean="0"/>
              <a:t> – slovo je s väčšou pravdepodobnosťou prídavné meno </a:t>
            </a:r>
            <a:endParaRPr lang="sk-SK" dirty="0"/>
          </a:p>
          <a:p>
            <a:pPr marL="201168" lvl="1" indent="0">
              <a:buNone/>
            </a:pPr>
            <a:endParaRPr lang="sk-SK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sk-SK" dirty="0" smtClean="0"/>
              <a:t>Slová z malých písmen</a:t>
            </a:r>
          </a:p>
          <a:p>
            <a:pPr lvl="1"/>
            <a:r>
              <a:rPr lang="sk-SK" dirty="0" smtClean="0"/>
              <a:t>Slová sú reprezentované ako reťaze znakov</a:t>
            </a:r>
          </a:p>
          <a:p>
            <a:pPr lvl="1"/>
            <a:r>
              <a:rPr lang="sk-SK" dirty="0" smtClean="0"/>
              <a:t>Veľké písmená nie sú ekvivalentné malým písmenám</a:t>
            </a:r>
          </a:p>
          <a:p>
            <a:endParaRPr lang="sk-S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Črty pre </a:t>
            </a:r>
            <a:r>
              <a:rPr lang="sk-SK" dirty="0" smtClean="0"/>
              <a:t>slovenčinu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Informácia, či slovo obsahovalo veľké písmená</a:t>
            </a:r>
          </a:p>
          <a:p>
            <a:pPr lvl="1"/>
            <a:r>
              <a:rPr lang="sk-SK" dirty="0" smtClean="0"/>
              <a:t>Začiatočné písmeno</a:t>
            </a:r>
          </a:p>
          <a:p>
            <a:pPr lvl="1"/>
            <a:r>
              <a:rPr lang="sk-SK" dirty="0"/>
              <a:t>C</a:t>
            </a:r>
            <a:r>
              <a:rPr lang="sk-SK" dirty="0" smtClean="0"/>
              <a:t>elé slovo z veľkých písmen</a:t>
            </a:r>
          </a:p>
          <a:p>
            <a:pPr lvl="1"/>
            <a:r>
              <a:rPr lang="sk-SK" dirty="0"/>
              <a:t>Č</a:t>
            </a:r>
            <a:r>
              <a:rPr lang="sk-SK" dirty="0" smtClean="0"/>
              <a:t>iastočne z veľkých písmen</a:t>
            </a:r>
          </a:p>
          <a:p>
            <a:pPr marL="201168" lvl="1" indent="0">
              <a:buNone/>
            </a:pPr>
            <a:r>
              <a:rPr lang="pl-PL" dirty="0" smtClean="0">
                <a:latin typeface="Consolas" panose="020B0609020204030204" pitchFamily="49" charset="0"/>
                <a:cs typeface="Consolas" panose="020B0609020204030204" pitchFamily="49" charset="0"/>
              </a:rPr>
              <a:t>	Jablko – </a:t>
            </a:r>
            <a:r>
              <a:rPr lang="sk-SK" dirty="0" smtClean="0">
                <a:latin typeface="Consolas" panose="020B0609020204030204" pitchFamily="49" charset="0"/>
                <a:cs typeface="Consolas" panose="020B0609020204030204" pitchFamily="49" charset="0"/>
              </a:rPr>
              <a:t>1 0 0</a:t>
            </a:r>
          </a:p>
          <a:p>
            <a:pPr marL="201168" lvl="1" indent="0">
              <a:buNone/>
            </a:pPr>
            <a:r>
              <a:rPr lang="sk-SK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sk-SK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PeWe</a:t>
            </a:r>
            <a:r>
              <a:rPr lang="sk-SK" dirty="0" smtClean="0">
                <a:latin typeface="Consolas" panose="020B0609020204030204" pitchFamily="49" charset="0"/>
                <a:cs typeface="Consolas" panose="020B0609020204030204" pitchFamily="49" charset="0"/>
              </a:rPr>
              <a:t> – 1 0 1</a:t>
            </a:r>
          </a:p>
          <a:p>
            <a:pPr marL="201168" lvl="1" indent="0">
              <a:buNone/>
            </a:pPr>
            <a:r>
              <a:rPr lang="sk-SK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sk-SK" dirty="0" smtClean="0">
                <a:latin typeface="Consolas" panose="020B0609020204030204" pitchFamily="49" charset="0"/>
                <a:cs typeface="Consolas" panose="020B0609020204030204" pitchFamily="49" charset="0"/>
              </a:rPr>
              <a:t>FIIT – 1 1 1</a:t>
            </a:r>
          </a:p>
          <a:p>
            <a:r>
              <a:rPr lang="sk-SK" dirty="0" smtClean="0"/>
              <a:t>Informácia, či slovo obsahuje špeciálne znaky</a:t>
            </a:r>
          </a:p>
          <a:p>
            <a:pPr lvl="1"/>
            <a:r>
              <a:rPr lang="sk-SK" dirty="0" smtClean="0"/>
              <a:t>Čísla</a:t>
            </a:r>
          </a:p>
          <a:p>
            <a:pPr lvl="1"/>
            <a:r>
              <a:rPr lang="sk-SK" dirty="0" smtClean="0"/>
              <a:t>Interpunkčné znamienka</a:t>
            </a:r>
          </a:p>
          <a:p>
            <a:pPr marL="201168" lvl="1" indent="0">
              <a:buNone/>
            </a:pPr>
            <a:r>
              <a:rPr lang="sk-SK" dirty="0" smtClean="0">
                <a:latin typeface="Consolas" panose="020B0609020204030204" pitchFamily="49" charset="0"/>
                <a:cs typeface="Consolas" panose="020B0609020204030204" pitchFamily="49" charset="0"/>
              </a:rPr>
              <a:t>	#</a:t>
            </a:r>
            <a:r>
              <a:rPr lang="sk-SK" dirty="0">
                <a:latin typeface="Consolas" panose="020B0609020204030204" pitchFamily="49" charset="0"/>
                <a:cs typeface="Consolas" panose="020B0609020204030204" pitchFamily="49" charset="0"/>
              </a:rPr>
              <a:t>jablko – 0 1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90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609</TotalTime>
  <Words>469</Words>
  <Application>Microsoft Office PowerPoint</Application>
  <PresentationFormat>Prezentácia na obrazovke (4:3)</PresentationFormat>
  <Paragraphs>124</Paragraphs>
  <Slides>18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Consolas</vt:lpstr>
      <vt:lpstr>Retrospektíva</vt:lpstr>
      <vt:lpstr>Určovanie slovných druhov v slovenčine</vt:lpstr>
      <vt:lpstr>Ciele práce</vt:lpstr>
      <vt:lpstr>Prečo?</vt:lpstr>
      <vt:lpstr>Podmienené náhodné polia</vt:lpstr>
      <vt:lpstr>Podmienené náhodné polia</vt:lpstr>
      <vt:lpstr>Podmienené náhodné polia</vt:lpstr>
      <vt:lpstr>Črty</vt:lpstr>
      <vt:lpstr>Črty pre slovenčinu</vt:lpstr>
      <vt:lpstr>Črty pre slovenčinu</vt:lpstr>
      <vt:lpstr>Črty pre slovenčinu</vt:lpstr>
      <vt:lpstr>Črty pre slovenčinu</vt:lpstr>
      <vt:lpstr>Výsledky: Prvý experiment</vt:lpstr>
      <vt:lpstr>Výsledky: Druhý experiment</vt:lpstr>
      <vt:lpstr>Výsledky: Druhý experiment s vektormi čŕt</vt:lpstr>
      <vt:lpstr>Výsledky: Finálny experiment</vt:lpstr>
      <vt:lpstr>Výsledky: Finálny experiment</vt:lpstr>
      <vt:lpstr>Výsledky: Finálny experiment s vektormi čŕt</vt:lpstr>
      <vt:lpstr>Zhrnutie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Určovanie Slovných Druhov v Slovenčine</dc:title>
  <dc:creator>Denrasill</dc:creator>
  <cp:lastModifiedBy>Denrasill</cp:lastModifiedBy>
  <cp:revision>35</cp:revision>
  <dcterms:created xsi:type="dcterms:W3CDTF">2015-06-17T13:01:36Z</dcterms:created>
  <dcterms:modified xsi:type="dcterms:W3CDTF">2015-06-20T12:28:55Z</dcterms:modified>
</cp:coreProperties>
</file>