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ktorand\Desktop\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ktorand\Desktop\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ktorand\Desktop\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plotArea>
      <c:layout>
        <c:manualLayout>
          <c:layoutTarget val="inner"/>
          <c:xMode val="edge"/>
          <c:yMode val="edge"/>
          <c:x val="3.6149651880945349E-2"/>
          <c:y val="5.2768792184156345E-2"/>
          <c:w val="0.93542218756374307"/>
          <c:h val="0.6231322882885586"/>
        </c:manualLayout>
      </c:layout>
      <c:barChart>
        <c:barDir val="col"/>
        <c:grouping val="clustered"/>
        <c:ser>
          <c:idx val="1"/>
          <c:order val="0"/>
          <c:val>
            <c:numRef>
              <c:f>Sheet1!$B$1:$B$30</c:f>
              <c:numCache>
                <c:formatCode>General</c:formatCode>
                <c:ptCount val="3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1</c:v>
                </c:pt>
                <c:pt idx="29">
                  <c:v>1</c:v>
                </c:pt>
              </c:numCache>
            </c:numRef>
          </c:val>
        </c:ser>
        <c:axId val="72673536"/>
        <c:axId val="75120640"/>
      </c:barChart>
      <c:catAx>
        <c:axId val="72673536"/>
        <c:scaling>
          <c:orientation val="minMax"/>
        </c:scaling>
        <c:axPos val="b"/>
        <c:tickLblPos val="nextTo"/>
        <c:crossAx val="75120640"/>
        <c:crosses val="autoZero"/>
        <c:auto val="1"/>
        <c:lblAlgn val="ctr"/>
        <c:lblOffset val="100"/>
      </c:catAx>
      <c:valAx>
        <c:axId val="75120640"/>
        <c:scaling>
          <c:orientation val="minMax"/>
          <c:max val="1"/>
          <c:min val="0"/>
        </c:scaling>
        <c:axPos val="l"/>
        <c:majorGridlines/>
        <c:numFmt formatCode="General" sourceLinked="1"/>
        <c:tickLblPos val="nextTo"/>
        <c:crossAx val="72673536"/>
        <c:crosses val="autoZero"/>
        <c:crossBetween val="between"/>
        <c:majorUnit val="1"/>
        <c:minorUnit val="1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plotArea>
      <c:layout/>
      <c:barChart>
        <c:barDir val="col"/>
        <c:grouping val="clustered"/>
        <c:ser>
          <c:idx val="0"/>
          <c:order val="0"/>
          <c:cat>
            <c:strRef>
              <c:f>Sheet1!$C$1:$C$7</c:f>
              <c:strCache>
                <c:ptCount val="7"/>
                <c:pt idx="0">
                  <c:v>pondelok</c:v>
                </c:pt>
                <c:pt idx="1">
                  <c:v>utorok</c:v>
                </c:pt>
                <c:pt idx="2">
                  <c:v>streda</c:v>
                </c:pt>
                <c:pt idx="3">
                  <c:v>štvrtok</c:v>
                </c:pt>
                <c:pt idx="4">
                  <c:v>piatok</c:v>
                </c:pt>
                <c:pt idx="5">
                  <c:v>sobota</c:v>
                </c:pt>
                <c:pt idx="6">
                  <c:v>nedeľa</c:v>
                </c:pt>
              </c:strCache>
            </c:strRef>
          </c:cat>
          <c:val>
            <c:numRef>
              <c:f>Sheet1!$D$1:$D$7</c:f>
              <c:numCache>
                <c:formatCode>General</c:formatCode>
                <c:ptCount val="7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axId val="79510144"/>
        <c:axId val="79516032"/>
      </c:barChart>
      <c:catAx>
        <c:axId val="79510144"/>
        <c:scaling>
          <c:orientation val="minMax"/>
        </c:scaling>
        <c:axPos val="b"/>
        <c:tickLblPos val="nextTo"/>
        <c:crossAx val="79516032"/>
        <c:crosses val="autoZero"/>
        <c:auto val="1"/>
        <c:lblAlgn val="ctr"/>
        <c:lblOffset val="100"/>
      </c:catAx>
      <c:valAx>
        <c:axId val="79516032"/>
        <c:scaling>
          <c:orientation val="minMax"/>
        </c:scaling>
        <c:axPos val="l"/>
        <c:majorGridlines/>
        <c:numFmt formatCode="General" sourceLinked="1"/>
        <c:tickLblPos val="nextTo"/>
        <c:crossAx val="7951014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plotArea>
      <c:layout/>
      <c:barChart>
        <c:barDir val="col"/>
        <c:grouping val="clustered"/>
        <c:ser>
          <c:idx val="1"/>
          <c:order val="0"/>
          <c:cat>
            <c:numRef>
              <c:f>Sheet1!$E$1:$E$24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Sheet1!$F$1:$F$24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</c:v>
                </c:pt>
                <c:pt idx="8">
                  <c:v>20</c:v>
                </c:pt>
                <c:pt idx="9">
                  <c:v>22</c:v>
                </c:pt>
                <c:pt idx="10">
                  <c:v>22</c:v>
                </c:pt>
                <c:pt idx="11">
                  <c:v>22</c:v>
                </c:pt>
                <c:pt idx="12">
                  <c:v>18</c:v>
                </c:pt>
                <c:pt idx="13">
                  <c:v>3</c:v>
                </c:pt>
                <c:pt idx="14">
                  <c:v>22</c:v>
                </c:pt>
                <c:pt idx="15">
                  <c:v>22</c:v>
                </c:pt>
                <c:pt idx="16">
                  <c:v>20</c:v>
                </c:pt>
                <c:pt idx="17">
                  <c:v>20</c:v>
                </c:pt>
                <c:pt idx="18">
                  <c:v>16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axId val="79544320"/>
        <c:axId val="79545856"/>
      </c:barChart>
      <c:catAx>
        <c:axId val="79544320"/>
        <c:scaling>
          <c:orientation val="minMax"/>
        </c:scaling>
        <c:axPos val="b"/>
        <c:numFmt formatCode="General" sourceLinked="1"/>
        <c:tickLblPos val="nextTo"/>
        <c:crossAx val="79545856"/>
        <c:crosses val="autoZero"/>
        <c:auto val="1"/>
        <c:lblAlgn val="ctr"/>
        <c:lblOffset val="100"/>
      </c:catAx>
      <c:valAx>
        <c:axId val="79545856"/>
        <c:scaling>
          <c:orientation val="minMax"/>
        </c:scaling>
        <c:axPos val="l"/>
        <c:majorGridlines/>
        <c:numFmt formatCode="General" sourceLinked="1"/>
        <c:tickLblPos val="nextTo"/>
        <c:crossAx val="79544320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4B8FBF4-8192-40E3-92D2-1C9DF242E192}" type="datetimeFigureOut">
              <a:rPr lang="sk-SK" smtClean="0"/>
              <a:pPr/>
              <a:t>17. 10. 2011</a:t>
            </a:fld>
            <a:endParaRPr lang="sk-S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BD1149-1242-473F-84BB-6FEE2F4E45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FBF4-8192-40E3-92D2-1C9DF242E192}" type="datetimeFigureOut">
              <a:rPr lang="sk-SK" smtClean="0"/>
              <a:pPr/>
              <a:t>17. 10. 2011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1149-1242-473F-84BB-6FEE2F4E45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4B8FBF4-8192-40E3-92D2-1C9DF242E192}" type="datetimeFigureOut">
              <a:rPr lang="sk-SK" smtClean="0"/>
              <a:pPr/>
              <a:t>17. 10. 2011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EBD1149-1242-473F-84BB-6FEE2F4E45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FBF4-8192-40E3-92D2-1C9DF242E192}" type="datetimeFigureOut">
              <a:rPr lang="sk-SK" smtClean="0"/>
              <a:pPr/>
              <a:t>17. 10. 2011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BD1149-1242-473F-84BB-6FEE2F4E45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FBF4-8192-40E3-92D2-1C9DF242E192}" type="datetimeFigureOut">
              <a:rPr lang="sk-SK" smtClean="0"/>
              <a:pPr/>
              <a:t>17. 10. 2011</a:t>
            </a:fld>
            <a:endParaRPr lang="sk-SK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EBD1149-1242-473F-84BB-6FEE2F4E45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B8FBF4-8192-40E3-92D2-1C9DF242E192}" type="datetimeFigureOut">
              <a:rPr lang="sk-SK" smtClean="0"/>
              <a:pPr/>
              <a:t>17. 10. 2011</a:t>
            </a:fld>
            <a:endParaRPr lang="sk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EBD1149-1242-473F-84BB-6FEE2F4E45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B8FBF4-8192-40E3-92D2-1C9DF242E192}" type="datetimeFigureOut">
              <a:rPr lang="sk-SK" smtClean="0"/>
              <a:pPr/>
              <a:t>17. 10. 2011</a:t>
            </a:fld>
            <a:endParaRPr lang="sk-SK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EBD1149-1242-473F-84BB-6FEE2F4E45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FBF4-8192-40E3-92D2-1C9DF242E192}" type="datetimeFigureOut">
              <a:rPr lang="sk-SK" smtClean="0"/>
              <a:pPr/>
              <a:t>17. 10. 2011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BD1149-1242-473F-84BB-6FEE2F4E45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FBF4-8192-40E3-92D2-1C9DF242E192}" type="datetimeFigureOut">
              <a:rPr lang="sk-SK" smtClean="0"/>
              <a:pPr/>
              <a:t>17. 10. 2011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BD1149-1242-473F-84BB-6FEE2F4E45C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8FBF4-8192-40E3-92D2-1C9DF242E192}" type="datetimeFigureOut">
              <a:rPr lang="sk-SK" smtClean="0"/>
              <a:pPr/>
              <a:t>17. 10. 2011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BD1149-1242-473F-84BB-6FEE2F4E45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4B8FBF4-8192-40E3-92D2-1C9DF242E192}" type="datetimeFigureOut">
              <a:rPr lang="sk-SK" smtClean="0"/>
              <a:pPr/>
              <a:t>17. 10. 2011</a:t>
            </a:fld>
            <a:endParaRPr lang="sk-SK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EBD1149-1242-473F-84BB-6FEE2F4E45C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B8FBF4-8192-40E3-92D2-1C9DF242E192}" type="datetimeFigureOut">
              <a:rPr lang="sk-SK" smtClean="0"/>
              <a:pPr/>
              <a:t>17. 10. 2011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BD1149-1242-473F-84BB-6FEE2F4E45C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08912" cy="2808312"/>
          </a:xfrm>
        </p:spPr>
        <p:txBody>
          <a:bodyPr>
            <a:noAutofit/>
          </a:bodyPr>
          <a:lstStyle/>
          <a:p>
            <a:r>
              <a:rPr lang="sk-SK" dirty="0"/>
              <a:t/>
            </a:r>
            <a:br>
              <a:rPr lang="sk-SK" dirty="0"/>
            </a:br>
            <a:r>
              <a:rPr lang="sk-SK" b="1" dirty="0" smtClean="0"/>
              <a:t>Adaptívny </a:t>
            </a:r>
            <a:r>
              <a:rPr lang="sk-SK" b="1" dirty="0" err="1" smtClean="0"/>
              <a:t>pripomienkovač</a:t>
            </a:r>
            <a:r>
              <a:rPr lang="sk-SK" b="1" dirty="0" smtClean="0"/>
              <a:t>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sk-SK" b="1" dirty="0" smtClean="0"/>
              <a:t>vplyv </a:t>
            </a:r>
            <a:r>
              <a:rPr lang="sk-SK" b="1" dirty="0"/>
              <a:t>kontextu na vzory správania 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293096"/>
            <a:ext cx="2736304" cy="1198984"/>
          </a:xfrm>
        </p:spPr>
        <p:txBody>
          <a:bodyPr/>
          <a:lstStyle/>
          <a:p>
            <a:r>
              <a:rPr lang="en-US" dirty="0" smtClean="0"/>
              <a:t>Du</a:t>
            </a:r>
            <a:r>
              <a:rPr lang="sk-SK" dirty="0" err="1" smtClean="0"/>
              <a:t>šan</a:t>
            </a:r>
            <a:r>
              <a:rPr lang="sk-SK" dirty="0" smtClean="0"/>
              <a:t> </a:t>
            </a:r>
            <a:r>
              <a:rPr lang="sk-SK" dirty="0" err="1" smtClean="0"/>
              <a:t>Zeleník</a:t>
            </a:r>
            <a:endParaRPr lang="sk-SK" dirty="0" smtClean="0"/>
          </a:p>
          <a:p>
            <a:r>
              <a:rPr lang="sk-SK" dirty="0" smtClean="0"/>
              <a:t>Mária Bieliková</a:t>
            </a:r>
            <a:endParaRPr lang="sk-SK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3212976"/>
            <a:ext cx="3779912" cy="838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Datakon</a:t>
            </a: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11560" y="6093296"/>
            <a:ext cx="1728192" cy="64807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sk-SK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FIIT STU</a:t>
            </a:r>
            <a:endParaRPr kumimoji="0" lang="sk-SK" sz="32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483768" y="6093296"/>
            <a:ext cx="5688632" cy="64807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dirty="0" smtClean="0">
                <a:solidFill>
                  <a:srgbClr val="FFFFFF"/>
                </a:solidFill>
              </a:rPr>
              <a:t>{</a:t>
            </a:r>
            <a:r>
              <a:rPr lang="sk-SK" sz="3200" dirty="0" err="1" smtClean="0">
                <a:solidFill>
                  <a:srgbClr val="FFFFFF"/>
                </a:solidFill>
              </a:rPr>
              <a:t>zelen</a:t>
            </a:r>
            <a:r>
              <a:rPr lang="en-US" sz="3200" dirty="0" err="1" smtClean="0">
                <a:solidFill>
                  <a:srgbClr val="FFFFFF"/>
                </a:solidFill>
              </a:rPr>
              <a:t>ik</a:t>
            </a:r>
            <a:r>
              <a:rPr lang="sk-SK" sz="3200" dirty="0" smtClean="0">
                <a:solidFill>
                  <a:srgbClr val="FFFFFF"/>
                </a:solidFill>
              </a:rPr>
              <a:t>, </a:t>
            </a:r>
            <a:r>
              <a:rPr lang="sk-SK" sz="3200" dirty="0" err="1" smtClean="0">
                <a:solidFill>
                  <a:srgbClr val="FFFFFF"/>
                </a:solidFill>
              </a:rPr>
              <a:t>biel</a:t>
            </a:r>
            <a:r>
              <a:rPr lang="en-US" sz="3200" dirty="0" err="1" smtClean="0">
                <a:solidFill>
                  <a:srgbClr val="FFFFFF"/>
                </a:solidFill>
              </a:rPr>
              <a:t>ik</a:t>
            </a:r>
            <a:r>
              <a:rPr lang="en-US" sz="3200" dirty="0" smtClean="0">
                <a:solidFill>
                  <a:srgbClr val="FFFFFF"/>
                </a:solidFill>
              </a:rPr>
              <a:t>}@fiit.stuba.sk</a:t>
            </a:r>
            <a:endParaRPr kumimoji="0" lang="sk-SK" sz="32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356992"/>
            <a:ext cx="4392488" cy="1426859"/>
          </a:xfrm>
          <a:prstGeom prst="rect">
            <a:avLst/>
          </a:prstGeom>
          <a:noFill/>
          <a:ln w="107950" cap="rnd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>
            <a:reflection blurRad="6350" stA="50000" endA="275" endPos="40000" dist="1016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Objavovanie rituálov</a:t>
            </a:r>
            <a:endParaRPr lang="sk-SK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395536" y="1700808"/>
          <a:ext cx="8208912" cy="115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899592" y="2924944"/>
          <a:ext cx="6912767" cy="176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827584" y="4797152"/>
          <a:ext cx="7083640" cy="1777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91880" y="4437112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deň v týždni</a:t>
            </a:r>
            <a:endParaRPr lang="sk-SK" dirty="0"/>
          </a:p>
        </p:txBody>
      </p:sp>
      <p:sp>
        <p:nvSpPr>
          <p:cNvPr id="9" name="TextBox 8"/>
          <p:cNvSpPr txBox="1"/>
          <p:nvPr/>
        </p:nvSpPr>
        <p:spPr>
          <a:xfrm>
            <a:off x="3491880" y="2636912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deň v mesiaci</a:t>
            </a:r>
            <a:endParaRPr lang="sk-SK" dirty="0"/>
          </a:p>
        </p:txBody>
      </p:sp>
      <p:sp>
        <p:nvSpPr>
          <p:cNvPr id="10" name="TextBox 9"/>
          <p:cNvSpPr txBox="1"/>
          <p:nvPr/>
        </p:nvSpPr>
        <p:spPr>
          <a:xfrm>
            <a:off x="3491880" y="6309320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hodina dňa</a:t>
            </a:r>
            <a:endParaRPr lang="sk-SK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89496" y="5369009"/>
            <a:ext cx="1269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opakovania</a:t>
            </a:r>
            <a:endParaRPr lang="sk-SK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113392" y="3519019"/>
            <a:ext cx="1269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opakovania</a:t>
            </a:r>
            <a:endParaRPr lang="sk-SK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-342554" y="2006851"/>
            <a:ext cx="1269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opakovania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Objavovanie rituálov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dlhodobo pozorujeme presuny</a:t>
            </a:r>
          </a:p>
          <a:p>
            <a:pPr>
              <a:buNone/>
            </a:pPr>
            <a:r>
              <a:rPr lang="sk-SK" dirty="0"/>
              <a:t>	</a:t>
            </a:r>
            <a:r>
              <a:rPr lang="sk-SK" dirty="0" smtClean="0"/>
              <a:t>medzi lokalitami</a:t>
            </a:r>
          </a:p>
          <a:p>
            <a:r>
              <a:rPr lang="sk-SK" dirty="0" smtClean="0"/>
              <a:t>poznáme čas presunu za rôznych okolností</a:t>
            </a:r>
          </a:p>
          <a:p>
            <a:pPr lvl="1"/>
            <a:r>
              <a:rPr lang="sk-SK" dirty="0" smtClean="0"/>
              <a:t>čas dňa, počasie</a:t>
            </a:r>
            <a:endParaRPr lang="sk-SK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3608" y="4293096"/>
          <a:ext cx="6336704" cy="1761924"/>
        </p:xfrm>
        <a:graphic>
          <a:graphicData uri="http://schemas.openxmlformats.org/drawingml/2006/table">
            <a:tbl>
              <a:tblPr/>
              <a:tblGrid>
                <a:gridCol w="458268"/>
                <a:gridCol w="1438747"/>
                <a:gridCol w="1998260"/>
                <a:gridCol w="2441429"/>
              </a:tblGrid>
              <a:tr h="404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  <a:cs typeface="Times New Roman"/>
                        </a:rPr>
                        <a:t>ID 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  <a:cs typeface="Times New Roman"/>
                        </a:rPr>
                        <a:t>Dĺžka periódy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  <a:cs typeface="Times New Roman"/>
                        </a:rPr>
                        <a:t>Počet opakovaní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  <a:cs typeface="Times New Roman"/>
                        </a:rPr>
                        <a:t>Identifikácia rituálu (superv.)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  <a:cs typeface="Times New Roman"/>
                        </a:rPr>
                        <a:t>1-5 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  <a:cs typeface="Times New Roman"/>
                        </a:rPr>
                        <a:t>~7 dní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  <a:cs typeface="Times New Roman"/>
                        </a:rPr>
                        <a:t>6 or 7 (každý)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  <a:cs typeface="Times New Roman"/>
                        </a:rPr>
                        <a:t>Práca (Pon-Pia)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  <a:cs typeface="Times New Roman"/>
                        </a:rPr>
                        <a:t>~7 dní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  <a:cs typeface="Times New Roman"/>
                        </a:rPr>
                        <a:t>Príchod domov (Piatok)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  <a:cs typeface="Times New Roman"/>
                        </a:rPr>
                        <a:t>~30 dní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  <a:cs typeface="Times New Roman"/>
                        </a:rPr>
                        <a:t>Nájom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Objavovanie rituálov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i="1" dirty="0" err="1" smtClean="0"/>
              <a:t>Ciglan</a:t>
            </a:r>
            <a:r>
              <a:rPr lang="sk-SK" i="1" dirty="0" smtClean="0"/>
              <a:t> </a:t>
            </a:r>
            <a:r>
              <a:rPr lang="sk-SK" i="1" dirty="0" err="1" smtClean="0"/>
              <a:t>et</a:t>
            </a:r>
            <a:r>
              <a:rPr lang="sk-SK" i="1" dirty="0" smtClean="0"/>
              <a:t>. </a:t>
            </a:r>
            <a:r>
              <a:rPr lang="sk-SK" i="1" dirty="0" err="1" smtClean="0"/>
              <a:t>al</a:t>
            </a:r>
            <a:endParaRPr lang="sk-SK" i="1" dirty="0" smtClean="0"/>
          </a:p>
          <a:p>
            <a:pPr lvl="1"/>
            <a:r>
              <a:rPr lang="sk-SK" dirty="0" smtClean="0"/>
              <a:t>návyky a vzory správania, udalosti</a:t>
            </a:r>
          </a:p>
          <a:p>
            <a:pPr lvl="1"/>
            <a:r>
              <a:rPr lang="sk-SK" dirty="0" smtClean="0"/>
              <a:t>nie jednotlivec (udalosti ako Vianoce)</a:t>
            </a:r>
          </a:p>
          <a:p>
            <a:pPr lvl="1"/>
            <a:r>
              <a:rPr lang="sk-SK" dirty="0" smtClean="0"/>
              <a:t>štatistiky čítania </a:t>
            </a:r>
            <a:r>
              <a:rPr lang="sk-SK" dirty="0" err="1" smtClean="0"/>
              <a:t>Wikipédia</a:t>
            </a:r>
            <a:endParaRPr lang="en-US" dirty="0" smtClean="0"/>
          </a:p>
          <a:p>
            <a:pPr lvl="1"/>
            <a:r>
              <a:rPr lang="sk-SK" dirty="0" smtClean="0"/>
              <a:t>možnosti využitia v iných systémoch</a:t>
            </a:r>
          </a:p>
          <a:p>
            <a:pPr lvl="2"/>
            <a:r>
              <a:rPr lang="sk-SK" dirty="0" smtClean="0"/>
              <a:t>u</a:t>
            </a:r>
            <a:r>
              <a:rPr lang="sk-SK" dirty="0" smtClean="0"/>
              <a:t>dalosti, ktoré narúšajú vzory správania</a:t>
            </a:r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Predpoveď aktivity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vopred vieme určiť podľa najlepšej </a:t>
            </a:r>
            <a:r>
              <a:rPr lang="sk-SK" dirty="0" err="1" smtClean="0"/>
              <a:t>agregácie</a:t>
            </a:r>
            <a:endParaRPr lang="sk-SK" dirty="0" smtClean="0"/>
          </a:p>
          <a:p>
            <a:r>
              <a:rPr lang="sk-SK" dirty="0" smtClean="0"/>
              <a:t>vstupom sú atribúty prostredia</a:t>
            </a:r>
          </a:p>
          <a:p>
            <a:r>
              <a:rPr lang="sk-SK" dirty="0" smtClean="0"/>
              <a:t>podľa rituálov, času, počasia, lokality</a:t>
            </a:r>
          </a:p>
          <a:p>
            <a:pPr>
              <a:buNone/>
            </a:pPr>
            <a:r>
              <a:rPr lang="sk-SK" dirty="0"/>
              <a:t>	</a:t>
            </a:r>
            <a:r>
              <a:rPr lang="sk-SK" dirty="0" smtClean="0"/>
              <a:t>vieme odhadnúť dĺžku prepravy</a:t>
            </a:r>
          </a:p>
          <a:p>
            <a:r>
              <a:rPr lang="sk-SK" dirty="0" smtClean="0"/>
              <a:t>adaptujeme budík, pripomienku</a:t>
            </a:r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Predpoveď aktivity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i="1" dirty="0" smtClean="0"/>
              <a:t>Vo </a:t>
            </a:r>
            <a:r>
              <a:rPr lang="sk-SK" i="1" dirty="0" err="1" smtClean="0"/>
              <a:t>et</a:t>
            </a:r>
            <a:r>
              <a:rPr lang="sk-SK" i="1" dirty="0" smtClean="0"/>
              <a:t>. </a:t>
            </a:r>
            <a:r>
              <a:rPr lang="sk-SK" i="1" dirty="0" err="1"/>
              <a:t>a</a:t>
            </a:r>
            <a:r>
              <a:rPr lang="sk-SK" i="1" dirty="0" err="1" smtClean="0"/>
              <a:t>l</a:t>
            </a:r>
            <a:endParaRPr lang="sk-SK" i="1" dirty="0" smtClean="0"/>
          </a:p>
          <a:p>
            <a:pPr lvl="1"/>
            <a:r>
              <a:rPr lang="sk-SK" dirty="0" smtClean="0"/>
              <a:t>predikcia úloh </a:t>
            </a:r>
            <a:r>
              <a:rPr lang="sk-SK" dirty="0" smtClean="0"/>
              <a:t>používateľa</a:t>
            </a:r>
          </a:p>
          <a:p>
            <a:pPr lvl="2"/>
            <a:r>
              <a:rPr lang="sk-SK" dirty="0" smtClean="0"/>
              <a:t>v práci, doma, stretnutie, cestovanie</a:t>
            </a:r>
            <a:endParaRPr lang="sk-SK" dirty="0" smtClean="0"/>
          </a:p>
          <a:p>
            <a:pPr lvl="1"/>
            <a:r>
              <a:rPr lang="sk-SK" dirty="0" err="1" smtClean="0"/>
              <a:t>kolaboratívne</a:t>
            </a:r>
            <a:r>
              <a:rPr lang="sk-SK" dirty="0" smtClean="0"/>
              <a:t>, učenie s učiteľom</a:t>
            </a:r>
          </a:p>
          <a:p>
            <a:pPr lvl="1"/>
            <a:r>
              <a:rPr lang="sk-SK" dirty="0" smtClean="0"/>
              <a:t>mobilné zariadenie,</a:t>
            </a:r>
          </a:p>
          <a:p>
            <a:pPr lvl="1">
              <a:buNone/>
            </a:pPr>
            <a:r>
              <a:rPr lang="sk-SK" dirty="0"/>
              <a:t>	</a:t>
            </a:r>
            <a:r>
              <a:rPr lang="sk-SK" dirty="0" smtClean="0"/>
              <a:t>predpoklad a jeho priame overenie </a:t>
            </a:r>
            <a:r>
              <a:rPr lang="sk-SK" dirty="0" smtClean="0"/>
              <a:t>otázkou</a:t>
            </a:r>
            <a:endParaRPr lang="sk-SK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Tvorba mapy oblasti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vzniká kontextová, transportná mapa </a:t>
            </a:r>
            <a:r>
              <a:rPr lang="sk-SK" dirty="0" smtClean="0"/>
              <a:t>oblasti</a:t>
            </a:r>
          </a:p>
          <a:p>
            <a:pPr lvl="1"/>
            <a:r>
              <a:rPr lang="sk-SK" dirty="0" smtClean="0"/>
              <a:t>časová náročnosť prepravy medzi lokalitami</a:t>
            </a:r>
            <a:endParaRPr lang="sk-SK" dirty="0" smtClean="0"/>
          </a:p>
          <a:p>
            <a:r>
              <a:rPr lang="sk-SK" dirty="0" smtClean="0"/>
              <a:t>vieme vymieňať informácie</a:t>
            </a:r>
          </a:p>
          <a:p>
            <a:pPr>
              <a:buNone/>
            </a:pPr>
            <a:r>
              <a:rPr lang="sk-SK" dirty="0"/>
              <a:t>	</a:t>
            </a:r>
            <a:r>
              <a:rPr lang="sk-SK" dirty="0" smtClean="0"/>
              <a:t>medzi používateľmi</a:t>
            </a:r>
          </a:p>
          <a:p>
            <a:r>
              <a:rPr lang="sk-SK" dirty="0" smtClean="0"/>
              <a:t>po istom bode nepotrebujeme</a:t>
            </a:r>
          </a:p>
          <a:p>
            <a:pPr>
              <a:buNone/>
            </a:pPr>
            <a:r>
              <a:rPr lang="sk-SK" dirty="0"/>
              <a:t>	</a:t>
            </a:r>
            <a:r>
              <a:rPr lang="sk-SK" dirty="0" smtClean="0"/>
              <a:t>trénovať na </a:t>
            </a:r>
            <a:r>
              <a:rPr lang="sk-SK" dirty="0" smtClean="0"/>
              <a:t>používateľovi</a:t>
            </a:r>
          </a:p>
          <a:p>
            <a:pPr lvl="1"/>
            <a:r>
              <a:rPr lang="sk-SK" dirty="0" smtClean="0"/>
              <a:t>vymieňame znalosť</a:t>
            </a:r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Tvorba mapy oblasti</a:t>
            </a:r>
            <a:endParaRPr lang="sk-SK" dirty="0"/>
          </a:p>
        </p:txBody>
      </p:sp>
      <p:pic>
        <p:nvPicPr>
          <p:cNvPr id="4" name="Obrázok 4" descr="sheep"/>
          <p:cNvPicPr>
            <a:picLocks noGrp="1"/>
          </p:cNvPicPr>
          <p:nvPr>
            <p:ph sz="quarter" idx="1"/>
          </p:nvPr>
        </p:nvPicPr>
        <p:blipFill>
          <a:blip r:embed="rId2" cstate="print"/>
          <a:srcRect t="5622"/>
          <a:stretch>
            <a:fillRect/>
          </a:stretch>
        </p:blipFill>
        <p:spPr bwMode="auto">
          <a:xfrm>
            <a:off x="755576" y="1700808"/>
            <a:ext cx="6984776" cy="497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Tvorba mapy oblasti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i="1" dirty="0" err="1" smtClean="0"/>
              <a:t>Clarke</a:t>
            </a:r>
            <a:r>
              <a:rPr lang="sk-SK" i="1" dirty="0" smtClean="0"/>
              <a:t> </a:t>
            </a:r>
            <a:r>
              <a:rPr lang="sk-SK" i="1" dirty="0" err="1" smtClean="0"/>
              <a:t>et</a:t>
            </a:r>
            <a:r>
              <a:rPr lang="sk-SK" i="1" dirty="0" smtClean="0"/>
              <a:t>. </a:t>
            </a:r>
            <a:r>
              <a:rPr lang="sk-SK" i="1" dirty="0" err="1" smtClean="0"/>
              <a:t>Al</a:t>
            </a:r>
            <a:endParaRPr lang="sk-SK" i="1" dirty="0" smtClean="0"/>
          </a:p>
          <a:p>
            <a:pPr lvl="1"/>
            <a:r>
              <a:rPr lang="sk-SK" dirty="0" smtClean="0"/>
              <a:t>návrh hry</a:t>
            </a:r>
          </a:p>
          <a:p>
            <a:pPr lvl="1"/>
            <a:r>
              <a:rPr lang="sk-SK" dirty="0" smtClean="0"/>
              <a:t>hráči plnia úlohy, hľadajú objekty v meste</a:t>
            </a:r>
          </a:p>
          <a:p>
            <a:pPr lvl="1"/>
            <a:r>
              <a:rPr lang="sk-SK" dirty="0" smtClean="0"/>
              <a:t>pohybom mapujú mesto</a:t>
            </a:r>
          </a:p>
          <a:p>
            <a:pPr lvl="1"/>
            <a:r>
              <a:rPr lang="sk-SK" dirty="0" smtClean="0"/>
              <a:t>hľadajú optimálne trasy z A do B</a:t>
            </a:r>
          </a:p>
          <a:p>
            <a:pPr lvl="1"/>
            <a:r>
              <a:rPr lang="sk-SK" dirty="0" smtClean="0"/>
              <a:t>hráči tvoria mapu mesta, plnením úloh</a:t>
            </a:r>
            <a:endParaRPr lang="sk-S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Zistenia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zjednodušenie procesu objavovania rituálov</a:t>
            </a:r>
          </a:p>
          <a:p>
            <a:pPr lvl="1"/>
            <a:r>
              <a:rPr lang="sk-SK" dirty="0" smtClean="0"/>
              <a:t>vieme aké rituály hľadáme</a:t>
            </a:r>
          </a:p>
          <a:p>
            <a:r>
              <a:rPr lang="sk-SK" dirty="0" smtClean="0"/>
              <a:t>možno predpokladať intervaly opakovania</a:t>
            </a:r>
          </a:p>
          <a:p>
            <a:pPr lvl="1"/>
            <a:r>
              <a:rPr lang="sk-SK" dirty="0" smtClean="0"/>
              <a:t>deň, týždeň</a:t>
            </a:r>
          </a:p>
          <a:p>
            <a:pPr lvl="1"/>
            <a:r>
              <a:rPr lang="sk-SK" dirty="0" smtClean="0"/>
              <a:t>kontext vplýva na dĺžku prepravy</a:t>
            </a:r>
          </a:p>
          <a:p>
            <a:r>
              <a:rPr lang="sk-SK" dirty="0" smtClean="0"/>
              <a:t>preorientovať sa časových rituálov</a:t>
            </a:r>
          </a:p>
          <a:p>
            <a:pPr lvl="1"/>
            <a:r>
              <a:rPr lang="sk-SK" dirty="0" smtClean="0"/>
              <a:t>orientovať sa na kombináciu atribútov </a:t>
            </a:r>
            <a:r>
              <a:rPr lang="sk-SK" dirty="0" smtClean="0"/>
              <a:t>prostredia</a:t>
            </a:r>
            <a:endParaRPr lang="sk-SK" dirty="0" smtClean="0"/>
          </a:p>
          <a:p>
            <a:r>
              <a:rPr lang="sk-SK" dirty="0" smtClean="0"/>
              <a:t>veľký význam využívať kontext</a:t>
            </a:r>
          </a:p>
          <a:p>
            <a:pPr lvl="1"/>
            <a:r>
              <a:rPr lang="sk-SK" smtClean="0"/>
              <a:t>vplyv </a:t>
            </a:r>
            <a:r>
              <a:rPr lang="sk-SK" dirty="0" smtClean="0"/>
              <a:t>na správanie používateľa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č</a:t>
            </a:r>
            <a:r>
              <a:rPr lang="sk-SK" dirty="0" smtClean="0"/>
              <a:t>lovek je súčasťou prostredia plného informácií</a:t>
            </a:r>
          </a:p>
          <a:p>
            <a:pPr lvl="1"/>
            <a:r>
              <a:rPr lang="sk-SK" dirty="0" smtClean="0"/>
              <a:t>Web (virtuálne prostredie), realita</a:t>
            </a:r>
          </a:p>
          <a:p>
            <a:r>
              <a:rPr lang="sk-SK" dirty="0" smtClean="0"/>
              <a:t>populárne mobilné zariadenia</a:t>
            </a:r>
          </a:p>
          <a:p>
            <a:pPr lvl="1"/>
            <a:r>
              <a:rPr lang="sk-SK" dirty="0" smtClean="0"/>
              <a:t>všade prítomné</a:t>
            </a:r>
          </a:p>
          <a:p>
            <a:pPr lvl="1"/>
            <a:r>
              <a:rPr lang="sk-SK" dirty="0" smtClean="0"/>
              <a:t>množstvo informácií o používateľovi</a:t>
            </a:r>
          </a:p>
          <a:p>
            <a:pPr lvl="1"/>
            <a:r>
              <a:rPr lang="sk-SK" dirty="0" smtClean="0"/>
              <a:t>vhodné prostredie pre adaptáciu</a:t>
            </a:r>
            <a:r>
              <a:rPr lang="en-US" dirty="0" smtClean="0"/>
              <a:t>, </a:t>
            </a:r>
            <a:r>
              <a:rPr lang="en-US" dirty="0" err="1" smtClean="0"/>
              <a:t>personaliz</a:t>
            </a:r>
            <a:r>
              <a:rPr lang="sk-SK" dirty="0" err="1" smtClean="0"/>
              <a:t>áciu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organizácia </a:t>
            </a:r>
            <a:r>
              <a:rPr lang="sk-SK" dirty="0" smtClean="0"/>
              <a:t>času</a:t>
            </a:r>
          </a:p>
          <a:p>
            <a:r>
              <a:rPr lang="sk-SK" dirty="0" smtClean="0"/>
              <a:t>plánovanie prepravy</a:t>
            </a:r>
          </a:p>
          <a:p>
            <a:r>
              <a:rPr lang="sk-SK" dirty="0" smtClean="0"/>
              <a:t>pripomienkovanie vhodného času na odchod</a:t>
            </a:r>
          </a:p>
          <a:p>
            <a:r>
              <a:rPr lang="sk-SK" dirty="0" err="1" smtClean="0"/>
              <a:t>personalizované</a:t>
            </a:r>
            <a:r>
              <a:rPr lang="sk-SK" dirty="0" smtClean="0"/>
              <a:t> </a:t>
            </a:r>
            <a:r>
              <a:rPr lang="sk-SK" dirty="0" smtClean="0"/>
              <a:t>budenie</a:t>
            </a:r>
          </a:p>
          <a:p>
            <a:endParaRPr lang="sk-SK" dirty="0" smtClean="0"/>
          </a:p>
          <a:p>
            <a:r>
              <a:rPr lang="sk-SK" dirty="0" smtClean="0"/>
              <a:t>objavovanie vzorov správania</a:t>
            </a:r>
          </a:p>
          <a:p>
            <a:r>
              <a:rPr lang="sk-SK" dirty="0" smtClean="0"/>
              <a:t>pozorovanie vplyvu kontextu na správanie</a:t>
            </a:r>
          </a:p>
          <a:p>
            <a:r>
              <a:rPr lang="sk-SK" dirty="0" smtClean="0"/>
              <a:t>predpoveď, </a:t>
            </a:r>
            <a:r>
              <a:rPr lang="sk-SK" dirty="0" smtClean="0"/>
              <a:t>adaptácia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Hypotéza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na správanie používateľa</a:t>
            </a:r>
          </a:p>
          <a:p>
            <a:pPr>
              <a:buNone/>
            </a:pPr>
            <a:r>
              <a:rPr lang="sk-SK" dirty="0"/>
              <a:t>	</a:t>
            </a:r>
            <a:r>
              <a:rPr lang="sk-SK" dirty="0" smtClean="0"/>
              <a:t>vplývajú atribúty prostredia</a:t>
            </a:r>
          </a:p>
          <a:p>
            <a:r>
              <a:rPr lang="sk-SK" dirty="0" smtClean="0"/>
              <a:t>stav prostredia vplýva</a:t>
            </a:r>
          </a:p>
          <a:p>
            <a:pPr>
              <a:buNone/>
            </a:pPr>
            <a:r>
              <a:rPr lang="sk-SK" dirty="0"/>
              <a:t>	</a:t>
            </a:r>
            <a:r>
              <a:rPr lang="sk-SK" dirty="0" smtClean="0"/>
              <a:t>na dĺžku prepravy z A do B</a:t>
            </a:r>
          </a:p>
          <a:p>
            <a:pPr>
              <a:buNone/>
            </a:pPr>
            <a:r>
              <a:rPr lang="sk-SK" dirty="0" smtClean="0"/>
              <a:t>	</a:t>
            </a:r>
            <a:r>
              <a:rPr lang="en-US" dirty="0"/>
              <a:t>(</a:t>
            </a:r>
            <a:r>
              <a:rPr lang="sk-SK" dirty="0" smtClean="0"/>
              <a:t>počasie, trasa, časť dňa, typ prepravy</a:t>
            </a:r>
            <a:r>
              <a:rPr lang="en-US" dirty="0" smtClean="0"/>
              <a:t>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Súčasti riešenia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mechanizmy pozorovania používateľa</a:t>
            </a:r>
          </a:p>
          <a:p>
            <a:r>
              <a:rPr lang="sk-SK" dirty="0" smtClean="0"/>
              <a:t>získanie atribútov prostredia (kontext)</a:t>
            </a:r>
          </a:p>
          <a:p>
            <a:r>
              <a:rPr lang="sk-SK" dirty="0" smtClean="0"/>
              <a:t>objavovanie rituálov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sk-SK" dirty="0" smtClean="0"/>
              <a:t>(vzory správania - udalosti)</a:t>
            </a:r>
          </a:p>
          <a:p>
            <a:r>
              <a:rPr lang="sk-SK" dirty="0" smtClean="0"/>
              <a:t>predpoveď aktivity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sk-SK" dirty="0" smtClean="0"/>
              <a:t>(potreba presunu na miesto udalosti)</a:t>
            </a:r>
          </a:p>
          <a:p>
            <a:r>
              <a:rPr lang="sk-SK" dirty="0" smtClean="0"/>
              <a:t>tvorba mapy oblasti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Mechanizmy pozorovania používateľa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mobilné zariadenie</a:t>
            </a:r>
          </a:p>
          <a:p>
            <a:r>
              <a:rPr lang="sk-SK" dirty="0" smtClean="0"/>
              <a:t>aplikácia neustále spustená</a:t>
            </a:r>
          </a:p>
          <a:p>
            <a:r>
              <a:rPr lang="sk-SK" dirty="0" smtClean="0"/>
              <a:t>energeticky nenáročná</a:t>
            </a:r>
          </a:p>
          <a:p>
            <a:r>
              <a:rPr lang="sk-SK" dirty="0" smtClean="0"/>
              <a:t>využívanie vysielačov</a:t>
            </a:r>
            <a:r>
              <a:rPr lang="en-US" dirty="0" smtClean="0"/>
              <a:t> (GSM </a:t>
            </a:r>
            <a:r>
              <a:rPr lang="en-US" dirty="0" err="1" smtClean="0"/>
              <a:t>siete</a:t>
            </a:r>
            <a:r>
              <a:rPr lang="en-US" dirty="0" smtClean="0"/>
              <a:t>)</a:t>
            </a:r>
            <a:endParaRPr lang="sk-SK" dirty="0" smtClean="0"/>
          </a:p>
          <a:p>
            <a:pPr lvl="1"/>
            <a:r>
              <a:rPr lang="sk-SK" dirty="0" smtClean="0"/>
              <a:t>bez GPS, iba jedinečné identifikátory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Získavanie atribútov prostredia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lokalita (nemusí byť geograficky presná)</a:t>
            </a:r>
          </a:p>
          <a:p>
            <a:r>
              <a:rPr lang="sk-SK" dirty="0" smtClean="0"/>
              <a:t>čas - časť dňa, deň</a:t>
            </a:r>
          </a:p>
          <a:p>
            <a:r>
              <a:rPr lang="sk-SK" dirty="0" smtClean="0"/>
              <a:t>počasie (odvodené - web, lokalita)</a:t>
            </a:r>
          </a:p>
          <a:p>
            <a:r>
              <a:rPr lang="sk-SK" dirty="0" smtClean="0"/>
              <a:t>spôsob dopravy (odvodené - čas prepravy)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Získavanie atribútov prostredia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i="1" dirty="0" err="1" smtClean="0"/>
              <a:t>Bamis</a:t>
            </a:r>
            <a:r>
              <a:rPr lang="sk-SK" i="1" dirty="0" smtClean="0"/>
              <a:t> </a:t>
            </a:r>
            <a:r>
              <a:rPr lang="sk-SK" i="1" dirty="0" err="1" smtClean="0"/>
              <a:t>et</a:t>
            </a:r>
            <a:r>
              <a:rPr lang="sk-SK" i="1" dirty="0" smtClean="0"/>
              <a:t>. </a:t>
            </a:r>
            <a:r>
              <a:rPr lang="sk-SK" i="1" dirty="0" err="1"/>
              <a:t>a</a:t>
            </a:r>
            <a:r>
              <a:rPr lang="sk-SK" i="1" dirty="0" err="1" smtClean="0"/>
              <a:t>l</a:t>
            </a:r>
            <a:endParaRPr lang="sk-SK" i="1" dirty="0"/>
          </a:p>
          <a:p>
            <a:pPr lvl="1"/>
            <a:r>
              <a:rPr lang="sk-SK" dirty="0" smtClean="0"/>
              <a:t> </a:t>
            </a:r>
            <a:r>
              <a:rPr lang="sk-SK" dirty="0" smtClean="0"/>
              <a:t>atribúty používateľa</a:t>
            </a:r>
            <a:endParaRPr lang="sk-SK" dirty="0" smtClean="0"/>
          </a:p>
          <a:p>
            <a:pPr lvl="1"/>
            <a:r>
              <a:rPr lang="sk-SK" dirty="0" smtClean="0"/>
              <a:t> nízka úroveň sledovania (teplota, vlhkosť)</a:t>
            </a:r>
          </a:p>
          <a:p>
            <a:pPr lvl="1"/>
            <a:r>
              <a:rPr lang="sk-SK" dirty="0" smtClean="0"/>
              <a:t> potrebné </a:t>
            </a:r>
            <a:r>
              <a:rPr lang="sk-SK" dirty="0" smtClean="0"/>
              <a:t>senzory (málo dostupné)</a:t>
            </a:r>
          </a:p>
          <a:p>
            <a:pPr lvl="1"/>
            <a:r>
              <a:rPr lang="sk-SK" dirty="0" smtClean="0"/>
              <a:t> možnosti odvodzovania “vyšších” atribútov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Objavovanie rituálov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záznamy </a:t>
            </a:r>
            <a:r>
              <a:rPr lang="sk-SK" i="1" dirty="0" smtClean="0"/>
              <a:t>čas x miesto</a:t>
            </a:r>
          </a:p>
          <a:p>
            <a:r>
              <a:rPr lang="sk-SK" dirty="0" smtClean="0"/>
              <a:t>predpoklad - opakovanie udalostí</a:t>
            </a:r>
          </a:p>
          <a:p>
            <a:r>
              <a:rPr lang="sk-SK" dirty="0" smtClean="0"/>
              <a:t>hľadáme interval opakovania</a:t>
            </a:r>
          </a:p>
          <a:p>
            <a:pPr lvl="1"/>
            <a:r>
              <a:rPr lang="sk-SK" dirty="0" smtClean="0"/>
              <a:t>(napr. ráno o 8:00 v práci)</a:t>
            </a:r>
          </a:p>
          <a:p>
            <a:r>
              <a:rPr lang="sk-SK" dirty="0" smtClean="0"/>
              <a:t>prekladanie intervalov</a:t>
            </a:r>
          </a:p>
          <a:p>
            <a:pPr lvl="1"/>
            <a:r>
              <a:rPr lang="sk-SK" dirty="0" smtClean="0"/>
              <a:t>(</a:t>
            </a:r>
            <a:r>
              <a:rPr lang="sk-SK" dirty="0" err="1" smtClean="0"/>
              <a:t>agregácie</a:t>
            </a:r>
            <a:r>
              <a:rPr lang="sk-SK" dirty="0" smtClean="0"/>
              <a:t> podľa intervalu a lokality)</a:t>
            </a:r>
          </a:p>
          <a:p>
            <a:r>
              <a:rPr lang="sk-SK" dirty="0" smtClean="0"/>
              <a:t>ohodnocovanie výslednej </a:t>
            </a:r>
            <a:r>
              <a:rPr lang="sk-SK" dirty="0" err="1" smtClean="0"/>
              <a:t>agregácie</a:t>
            </a:r>
            <a:endParaRPr lang="sk-SK" dirty="0"/>
          </a:p>
        </p:txBody>
      </p:sp>
      <p:pic>
        <p:nvPicPr>
          <p:cNvPr id="21509" name="Picture 5" descr="C:\Users\doktorand\Desktop\CodeCogsEq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373216"/>
            <a:ext cx="8383488" cy="932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232</TotalTime>
  <Words>436</Words>
  <Application>Microsoft Office PowerPoint</Application>
  <PresentationFormat>On-screen Show (4:3)</PresentationFormat>
  <Paragraphs>135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 Adaptívny pripomienkovač: vplyv kontextu na vzory správania </vt:lpstr>
      <vt:lpstr>Motivácia</vt:lpstr>
      <vt:lpstr>Motivácia</vt:lpstr>
      <vt:lpstr>Hypotéza</vt:lpstr>
      <vt:lpstr>Súčasti riešenia</vt:lpstr>
      <vt:lpstr>Mechanizmy pozorovania používateľa</vt:lpstr>
      <vt:lpstr>Získavanie atribútov prostredia</vt:lpstr>
      <vt:lpstr>Získavanie atribútov prostredia</vt:lpstr>
      <vt:lpstr>Objavovanie rituálov</vt:lpstr>
      <vt:lpstr>Objavovanie rituálov</vt:lpstr>
      <vt:lpstr>Objavovanie rituálov</vt:lpstr>
      <vt:lpstr>Objavovanie rituálov</vt:lpstr>
      <vt:lpstr>Predpoveď aktivity</vt:lpstr>
      <vt:lpstr>Predpoveď aktivity</vt:lpstr>
      <vt:lpstr>Tvorba mapy oblasti</vt:lpstr>
      <vt:lpstr>Tvorba mapy oblasti</vt:lpstr>
      <vt:lpstr>Tvorba mapy oblasti</vt:lpstr>
      <vt:lpstr>Zistenia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Adaptívny pripomienkovač: vplyv kontextu na vzory správania</dc:title>
  <dc:creator>doktorand</dc:creator>
  <cp:lastModifiedBy>doktorand</cp:lastModifiedBy>
  <cp:revision>26</cp:revision>
  <dcterms:created xsi:type="dcterms:W3CDTF">2011-10-15T13:19:20Z</dcterms:created>
  <dcterms:modified xsi:type="dcterms:W3CDTF">2011-10-17T11:28:19Z</dcterms:modified>
</cp:coreProperties>
</file>