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y="5143500" cx="9144000"/>
  <p:notesSz cx="6858000" cy="9144000"/>
  <p:embeddedFontLst>
    <p:embeddedFont>
      <p:font typeface="Roboto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font" Target="fonts/Roboto-regular.fntdata"/><Relationship Id="rId14" Type="http://schemas.openxmlformats.org/officeDocument/2006/relationships/slide" Target="slides/slide10.xml"/><Relationship Id="rId17" Type="http://schemas.openxmlformats.org/officeDocument/2006/relationships/font" Target="fonts/Roboto-italic.fntdata"/><Relationship Id="rId16" Type="http://schemas.openxmlformats.org/officeDocument/2006/relationships/font" Target="fonts/Roboto-bold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18" Type="http://schemas.openxmlformats.org/officeDocument/2006/relationships/font" Target="fonts/Roboto-boldItalic.fnt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Shape 6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Shape 12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Shape 7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Shape 7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Shape 8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Shape 9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Shape 9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Shape 10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Shape 10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Shape 11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Shape 11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fmla="val 16667" name="adj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Shape 12"/>
          <p:cNvSpPr txBox="1"/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3" name="Shape 13"/>
          <p:cNvSpPr txBox="1"/>
          <p:nvPr>
            <p:ph idx="1" type="subTitle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bg>
      <p:bgPr>
        <a:solidFill>
          <a:schemeClr val="accent4"/>
        </a:solidFill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/>
          <p:nvPr>
            <p:ph hasCustomPrompt="1" type="title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9" name="Shape 59"/>
          <p:cNvSpPr txBox="1"/>
          <p:nvPr>
            <p:ph idx="1" type="body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0" name="Shape 60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bg>
      <p:bgPr>
        <a:solidFill>
          <a:schemeClr val="accent4"/>
        </a:solid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/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7" name="Shape 17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" name="Shape 20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Shape 21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Shape 23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" name="Shape 26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" name="Shape 27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8" name="Shape 28"/>
          <p:cNvSpPr txBox="1"/>
          <p:nvPr>
            <p:ph idx="1" type="body"/>
          </p:nvPr>
        </p:nvSpPr>
        <p:spPr>
          <a:xfrm>
            <a:off x="47190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Shape 29"/>
          <p:cNvSpPr txBox="1"/>
          <p:nvPr>
            <p:ph idx="2" type="body"/>
          </p:nvPr>
        </p:nvSpPr>
        <p:spPr>
          <a:xfrm>
            <a:off x="469425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0" name="Shape 30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/>
        </p:nvSpPr>
        <p:spPr>
          <a:xfrm flipH="1" rot="10800000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" name="Shape 33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" name="Shape 34"/>
          <p:cNvSpPr txBox="1"/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35" name="Shape 35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/>
          <p:nvPr/>
        </p:nvSpPr>
        <p:spPr>
          <a:xfrm flipH="1" rot="10800000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Shape 38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Shape 39"/>
          <p:cNvSpPr txBox="1"/>
          <p:nvPr>
            <p:ph type="title"/>
          </p:nvPr>
        </p:nvSpPr>
        <p:spPr>
          <a:xfrm>
            <a:off x="226078" y="357800"/>
            <a:ext cx="2808000" cy="9534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0" name="Shape 40"/>
          <p:cNvSpPr txBox="1"/>
          <p:nvPr>
            <p:ph idx="1" type="body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1" name="Shape 4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/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  <p:sp>
        <p:nvSpPr>
          <p:cNvPr id="44" name="Shape 44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" name="Shape 47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" name="Shape 48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9" name="Shape 49"/>
          <p:cNvSpPr txBox="1"/>
          <p:nvPr>
            <p:ph idx="1" type="subTitle"/>
          </p:nvPr>
        </p:nvSpPr>
        <p:spPr>
          <a:xfrm>
            <a:off x="265500" y="2779467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0" name="Shape 50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1" name="Shape 5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/>
          <p:nvPr/>
        </p:nvSpPr>
        <p:spPr>
          <a:xfrm flipH="1" rot="10800000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Shape 54"/>
          <p:cNvSpPr/>
          <p:nvPr/>
        </p:nvSpPr>
        <p:spPr>
          <a:xfrm flipH="1" rot="10800000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Shape 55"/>
          <p:cNvSpPr txBox="1"/>
          <p:nvPr>
            <p:ph idx="1" type="body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</a:lstStyle>
          <a:p/>
        </p:txBody>
      </p:sp>
      <p:sp>
        <p:nvSpPr>
          <p:cNvPr id="56" name="Shape 56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material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"/>
              <a:buChar char="●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073763"/>
        </a:solidFill>
      </p:bgPr>
    </p:bg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/>
          <p:nvPr>
            <p:ph type="title"/>
          </p:nvPr>
        </p:nvSpPr>
        <p:spPr>
          <a:xfrm>
            <a:off x="258500" y="1386300"/>
            <a:ext cx="4045200" cy="2370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sk" sz="4800"/>
              <a:t>Odporúčanie zohľadňujúce kontext</a:t>
            </a:r>
            <a:endParaRPr sz="4800"/>
          </a:p>
        </p:txBody>
      </p:sp>
      <p:pic>
        <p:nvPicPr>
          <p:cNvPr id="68" name="Shape 6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08325" y="4489732"/>
            <a:ext cx="1268175" cy="599806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</p:pic>
      <p:pic>
        <p:nvPicPr>
          <p:cNvPr id="69" name="Shape 69"/>
          <p:cNvPicPr preferRelativeResize="0"/>
          <p:nvPr/>
        </p:nvPicPr>
        <p:blipFill rotWithShape="1">
          <a:blip r:embed="rId4">
            <a:alphaModFix/>
          </a:blip>
          <a:srcRect b="0" l="0" r="69945" t="0"/>
          <a:stretch/>
        </p:blipFill>
        <p:spPr>
          <a:xfrm>
            <a:off x="4939500" y="4527688"/>
            <a:ext cx="1268175" cy="523875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Shape 70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Elena Štefancová, Ondrej Kaščák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sk"/>
              <a:t>Vedúci práce: Ivan Srba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sk"/>
              <a:t>2018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073763"/>
        </a:solidFill>
      </p:bgPr>
    </p:bg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Ďakujeme, že ste neodišli - otázky oželieme</a:t>
            </a:r>
            <a:endParaRPr/>
          </a:p>
        </p:txBody>
      </p:sp>
      <p:sp>
        <p:nvSpPr>
          <p:cNvPr id="124" name="Shape 124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073763"/>
        </a:solidFill>
      </p:bgPr>
    </p:bg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Odporúčanie všeobecne</a:t>
            </a:r>
            <a:endParaRPr/>
          </a:p>
        </p:txBody>
      </p:sp>
      <p:pic>
        <p:nvPicPr>
          <p:cNvPr id="76" name="Shape 7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64400" y="1746549"/>
            <a:ext cx="6037100" cy="3396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073763"/>
        </a:solidFill>
      </p:bgPr>
    </p:bg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Odporúčanie zohľadňujúce kontext</a:t>
            </a:r>
            <a:endParaRPr/>
          </a:p>
        </p:txBody>
      </p:sp>
      <p:sp>
        <p:nvSpPr>
          <p:cNvPr id="82" name="Shape 82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sk">
                <a:solidFill>
                  <a:srgbClr val="000000"/>
                </a:solidFill>
              </a:rPr>
              <a:t>kontext:</a:t>
            </a:r>
            <a:endParaRPr>
              <a:solidFill>
                <a:srgbClr val="000000"/>
              </a:solidFill>
            </a:endParaRPr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○"/>
            </a:pPr>
            <a:r>
              <a:rPr lang="sk">
                <a:solidFill>
                  <a:srgbClr val="000000"/>
                </a:solidFill>
              </a:rPr>
              <a:t>niečo čo určitým spôsobom ovplyvňuje veci/objekty/osoby okolo nás</a:t>
            </a:r>
            <a:endParaRPr>
              <a:solidFill>
                <a:srgbClr val="000000"/>
              </a:solidFill>
            </a:endParaRPr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○"/>
            </a:pPr>
            <a:r>
              <a:rPr lang="sk">
                <a:solidFill>
                  <a:srgbClr val="000000"/>
                </a:solidFill>
              </a:rPr>
              <a:t>napr.: čas, poloha, prítomnosť iných osôb</a:t>
            </a:r>
            <a:endParaRPr>
              <a:solidFill>
                <a:srgbClr val="000000"/>
              </a:solidFill>
            </a:endParaRP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sk">
                <a:solidFill>
                  <a:srgbClr val="000000"/>
                </a:solidFill>
              </a:rPr>
              <a:t>odporúčanie je pri tomto type RS všeobecne definované nasledovne:</a:t>
            </a:r>
            <a:endParaRPr>
              <a:solidFill>
                <a:srgbClr val="000000"/>
              </a:solidFill>
            </a:endParaRPr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○"/>
            </a:pPr>
            <a:r>
              <a:rPr i="1" lang="sk" u="sng">
                <a:solidFill>
                  <a:srgbClr val="000000"/>
                </a:solidFill>
              </a:rPr>
              <a:t>f: Používateľ x Položka x Kontext → Hodnotenie</a:t>
            </a:r>
            <a:endParaRPr i="1" u="sng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073763"/>
        </a:solidFill>
      </p:bgPr>
    </p:bg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Odporúčanie zohľadňujúce kontext</a:t>
            </a:r>
            <a:endParaRPr/>
          </a:p>
        </p:txBody>
      </p:sp>
      <p:sp>
        <p:nvSpPr>
          <p:cNvPr id="88" name="Shape 88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sk">
                <a:solidFill>
                  <a:srgbClr val="000000"/>
                </a:solidFill>
              </a:rPr>
              <a:t>získavanie kontextu:</a:t>
            </a:r>
            <a:endParaRPr>
              <a:solidFill>
                <a:srgbClr val="000000"/>
              </a:solidFill>
            </a:endParaRPr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○"/>
            </a:pPr>
            <a:r>
              <a:rPr lang="sk">
                <a:solidFill>
                  <a:srgbClr val="000000"/>
                </a:solidFill>
              </a:rPr>
              <a:t>explicitne/implicitne/odvodením</a:t>
            </a:r>
            <a:endParaRPr>
              <a:solidFill>
                <a:srgbClr val="000000"/>
              </a:solidFill>
            </a:endParaRP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sk">
                <a:solidFill>
                  <a:srgbClr val="000000"/>
                </a:solidFill>
              </a:rPr>
              <a:t>reprezentácia kontextu:</a:t>
            </a:r>
            <a:endParaRPr>
              <a:solidFill>
                <a:srgbClr val="000000"/>
              </a:solidFill>
            </a:endParaRPr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○"/>
            </a:pPr>
            <a:r>
              <a:rPr lang="sk">
                <a:solidFill>
                  <a:srgbClr val="000000"/>
                </a:solidFill>
              </a:rPr>
              <a:t>realistická → </a:t>
            </a:r>
            <a:r>
              <a:rPr lang="sk">
                <a:solidFill>
                  <a:srgbClr val="000000"/>
                </a:solidFill>
              </a:rPr>
              <a:t>kontext je známy a opísateľný radom pozorovateľných atribútov</a:t>
            </a:r>
            <a:endParaRPr>
              <a:solidFill>
                <a:srgbClr val="000000"/>
              </a:solidFill>
            </a:endParaRPr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○"/>
            </a:pPr>
            <a:r>
              <a:rPr lang="sk">
                <a:solidFill>
                  <a:srgbClr val="000000"/>
                </a:solidFill>
              </a:rPr>
              <a:t>interakčná → nekompletná informácia o kontexte a jeho štruktúre, možnosť dynamických zmien</a:t>
            </a:r>
            <a:endParaRPr>
              <a:solidFill>
                <a:srgbClr val="000000"/>
              </a:solidFill>
            </a:endParaRP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sk">
                <a:solidFill>
                  <a:srgbClr val="000000"/>
                </a:solidFill>
              </a:rPr>
              <a:t>zrejme najväčšie problémy:</a:t>
            </a:r>
            <a:endParaRPr>
              <a:solidFill>
                <a:srgbClr val="000000"/>
              </a:solidFill>
            </a:endParaRPr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○"/>
            </a:pPr>
            <a:r>
              <a:rPr lang="sk">
                <a:solidFill>
                  <a:srgbClr val="000000"/>
                </a:solidFill>
              </a:rPr>
              <a:t>narastajúca dimenzionalita → ešte väčšia riedkosť dát</a:t>
            </a:r>
            <a:endParaRPr>
              <a:solidFill>
                <a:srgbClr val="000000"/>
              </a:solidFill>
            </a:endParaRPr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○"/>
            </a:pPr>
            <a:r>
              <a:rPr lang="sk">
                <a:solidFill>
                  <a:srgbClr val="000000"/>
                </a:solidFill>
              </a:rPr>
              <a:t>nedostatok kvalitných datasetov</a:t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073763"/>
        </a:solidFill>
      </p:bgPr>
    </p:bg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Prístupy k zapracovaniu kontextu</a:t>
            </a:r>
            <a:endParaRPr/>
          </a:p>
        </p:txBody>
      </p:sp>
      <p:pic>
        <p:nvPicPr>
          <p:cNvPr id="94" name="Shape 9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08765" y="1745775"/>
            <a:ext cx="5926475" cy="3397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073763"/>
        </a:solidFill>
      </p:bgPr>
    </p:bg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Odporúčanie zohľadňujúce polohu</a:t>
            </a:r>
            <a:endParaRPr/>
          </a:p>
        </p:txBody>
      </p:sp>
      <p:sp>
        <p:nvSpPr>
          <p:cNvPr id="100" name="Shape 100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sk">
                <a:solidFill>
                  <a:srgbClr val="000000"/>
                </a:solidFill>
              </a:rPr>
              <a:t>poloha</a:t>
            </a:r>
            <a:r>
              <a:rPr lang="sk">
                <a:solidFill>
                  <a:srgbClr val="000000"/>
                </a:solidFill>
              </a:rPr>
              <a:t>:</a:t>
            </a:r>
            <a:endParaRPr>
              <a:solidFill>
                <a:srgbClr val="000000"/>
              </a:solidFill>
            </a:endParaRPr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○"/>
            </a:pPr>
            <a:r>
              <a:rPr lang="sk">
                <a:solidFill>
                  <a:srgbClr val="000000"/>
                </a:solidFill>
              </a:rPr>
              <a:t>geografická</a:t>
            </a:r>
            <a:endParaRPr>
              <a:solidFill>
                <a:srgbClr val="000000"/>
              </a:solidFill>
            </a:endParaRPr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○"/>
            </a:pPr>
            <a:r>
              <a:rPr lang="sk">
                <a:solidFill>
                  <a:srgbClr val="000000"/>
                </a:solidFill>
              </a:rPr>
              <a:t>relatívna → obchodný dom, kino, reštaurácia</a:t>
            </a:r>
            <a:endParaRPr>
              <a:solidFill>
                <a:srgbClr val="000000"/>
              </a:solidFill>
            </a:endParaRP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sk">
                <a:solidFill>
                  <a:srgbClr val="000000"/>
                </a:solidFill>
              </a:rPr>
              <a:t>vstupy do odporúčania:</a:t>
            </a:r>
            <a:endParaRPr>
              <a:solidFill>
                <a:srgbClr val="000000"/>
              </a:solidFill>
            </a:endParaRPr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○"/>
            </a:pPr>
            <a:r>
              <a:rPr lang="sk">
                <a:solidFill>
                  <a:srgbClr val="000000"/>
                </a:solidFill>
              </a:rPr>
              <a:t>3 kombinácie podľa znalosti polohy používateľa a položky</a:t>
            </a:r>
            <a:endParaRPr>
              <a:solidFill>
                <a:srgbClr val="000000"/>
              </a:solidFill>
            </a:endParaRP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sk">
                <a:solidFill>
                  <a:srgbClr val="000000"/>
                </a:solidFill>
              </a:rPr>
              <a:t>pohľady na začlenenie polohy:</a:t>
            </a:r>
            <a:endParaRPr>
              <a:solidFill>
                <a:srgbClr val="000000"/>
              </a:solidFill>
            </a:endParaRPr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○"/>
            </a:pPr>
            <a:r>
              <a:rPr lang="sk">
                <a:solidFill>
                  <a:srgbClr val="000000"/>
                </a:solidFill>
              </a:rPr>
              <a:t>preferencia závislá na polohe</a:t>
            </a:r>
            <a:endParaRPr>
              <a:solidFill>
                <a:srgbClr val="000000"/>
              </a:solidFill>
            </a:endParaRPr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○"/>
            </a:pPr>
            <a:r>
              <a:rPr lang="sk">
                <a:solidFill>
                  <a:srgbClr val="000000"/>
                </a:solidFill>
              </a:rPr>
              <a:t>preferencia závislá na ochote cestovať</a:t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073763"/>
        </a:solidFill>
      </p:bgPr>
    </p:bg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Odporúčanie zohľadňujúce polohu</a:t>
            </a:r>
            <a:endParaRPr/>
          </a:p>
        </p:txBody>
      </p:sp>
      <p:sp>
        <p:nvSpPr>
          <p:cNvPr id="106" name="Shape 106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sk">
                <a:solidFill>
                  <a:srgbClr val="000000"/>
                </a:solidFill>
              </a:rPr>
              <a:t>zaujímavé domény</a:t>
            </a:r>
            <a:endParaRPr>
              <a:solidFill>
                <a:srgbClr val="000000"/>
              </a:solidFill>
            </a:endParaRPr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○"/>
            </a:pPr>
            <a:r>
              <a:rPr lang="sk">
                <a:solidFill>
                  <a:srgbClr val="000000"/>
                </a:solidFill>
              </a:rPr>
              <a:t>LSBN, ESBN, POIs, cestovanie, reštaurácie, ubytovanie</a:t>
            </a:r>
            <a:endParaRPr>
              <a:solidFill>
                <a:srgbClr val="000000"/>
              </a:solidFill>
            </a:endParaRP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sk">
                <a:solidFill>
                  <a:srgbClr val="000000"/>
                </a:solidFill>
              </a:rPr>
              <a:t>používané datasety</a:t>
            </a:r>
            <a:endParaRPr>
              <a:solidFill>
                <a:srgbClr val="000000"/>
              </a:solidFill>
            </a:endParaRPr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○"/>
            </a:pPr>
            <a:r>
              <a:rPr lang="sk">
                <a:solidFill>
                  <a:srgbClr val="000000"/>
                </a:solidFill>
              </a:rPr>
              <a:t>Foursquare, Gowalla, Twitter, </a:t>
            </a:r>
            <a:r>
              <a:rPr b="1" lang="sk">
                <a:solidFill>
                  <a:srgbClr val="000000"/>
                </a:solidFill>
              </a:rPr>
              <a:t>Yelp</a:t>
            </a:r>
            <a:r>
              <a:rPr lang="sk">
                <a:solidFill>
                  <a:srgbClr val="000000"/>
                </a:solidFill>
              </a:rPr>
              <a:t>, Meetup, Brightkite</a:t>
            </a:r>
            <a:endParaRPr>
              <a:solidFill>
                <a:srgbClr val="000000"/>
              </a:solidFill>
            </a:endParaRP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sk">
                <a:solidFill>
                  <a:srgbClr val="000000"/>
                </a:solidFill>
              </a:rPr>
              <a:t>prístupy</a:t>
            </a:r>
            <a:endParaRPr>
              <a:solidFill>
                <a:srgbClr val="000000"/>
              </a:solidFill>
            </a:endParaRPr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○"/>
            </a:pPr>
            <a:r>
              <a:rPr lang="sk">
                <a:solidFill>
                  <a:srgbClr val="000000"/>
                </a:solidFill>
              </a:rPr>
              <a:t>najmä CF, konkrétne Matrix Factorization</a:t>
            </a:r>
            <a:endParaRPr>
              <a:solidFill>
                <a:srgbClr val="000000"/>
              </a:solidFill>
            </a:endParaRPr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○"/>
            </a:pPr>
            <a:r>
              <a:rPr lang="sk">
                <a:solidFill>
                  <a:srgbClr val="000000"/>
                </a:solidFill>
              </a:rPr>
              <a:t>v poslednej dobe snaha priameho zakomponovania polohy a iných kontextových informácií pri tvorbe modelu</a:t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073763"/>
        </a:solidFill>
      </p:bgPr>
    </p:bg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Odporúčanie zohľadňujúce polohu</a:t>
            </a:r>
            <a:endParaRPr/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Naše nápady :)</a:t>
            </a:r>
            <a:endParaRPr/>
          </a:p>
        </p:txBody>
      </p:sp>
      <p:sp>
        <p:nvSpPr>
          <p:cNvPr id="112" name="Shape 112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sk">
                <a:solidFill>
                  <a:srgbClr val="000000"/>
                </a:solidFill>
              </a:rPr>
              <a:t>použiť LightFM a využiť jeho “hybridné” schopnosti</a:t>
            </a:r>
            <a:endParaRPr>
              <a:solidFill>
                <a:srgbClr val="000000"/>
              </a:solidFill>
            </a:endParaRP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sk">
                <a:solidFill>
                  <a:srgbClr val="000000"/>
                </a:solidFill>
              </a:rPr>
              <a:t>kontext</a:t>
            </a:r>
            <a:r>
              <a:rPr baseline="30000" lang="sk">
                <a:solidFill>
                  <a:srgbClr val="000000"/>
                </a:solidFill>
              </a:rPr>
              <a:t>2</a:t>
            </a:r>
            <a:endParaRPr/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○"/>
            </a:pPr>
            <a:r>
              <a:rPr lang="sk">
                <a:solidFill>
                  <a:srgbClr val="000000"/>
                </a:solidFill>
              </a:rPr>
              <a:t>napr.: poloha samotnej reštaurácie v kontexte vzdialenosti od zaujímavých POIs/autobusových zastávok…</a:t>
            </a:r>
            <a:endParaRPr>
              <a:solidFill>
                <a:srgbClr val="000000"/>
              </a:solidFill>
            </a:endParaRP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sk">
                <a:solidFill>
                  <a:srgbClr val="000000"/>
                </a:solidFill>
              </a:rPr>
              <a:t>využiť sociálne väzby/priateľstvá medzi používateľmi</a:t>
            </a:r>
            <a:endParaRPr>
              <a:solidFill>
                <a:srgbClr val="000000"/>
              </a:solidFill>
            </a:endParaRP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sk">
                <a:solidFill>
                  <a:srgbClr val="000000"/>
                </a:solidFill>
              </a:rPr>
              <a:t>sémantiku slovných hodnotení</a:t>
            </a:r>
            <a:endParaRPr>
              <a:solidFill>
                <a:srgbClr val="000000"/>
              </a:solidFill>
            </a:endParaRP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sk">
                <a:solidFill>
                  <a:srgbClr val="000000"/>
                </a:solidFill>
              </a:rPr>
              <a:t>datasety:</a:t>
            </a:r>
            <a:endParaRPr>
              <a:solidFill>
                <a:srgbClr val="000000"/>
              </a:solidFill>
            </a:endParaRPr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○"/>
            </a:pPr>
            <a:r>
              <a:rPr lang="sk">
                <a:solidFill>
                  <a:srgbClr val="000000"/>
                </a:solidFill>
              </a:rPr>
              <a:t>Yelp, Airbnb, STRAVA</a:t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073763"/>
        </a:solidFill>
      </p:bgPr>
    </p:bg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Odporúčanie zohľadňujúce časové aspekty</a:t>
            </a:r>
            <a:endParaRPr/>
          </a:p>
        </p:txBody>
      </p:sp>
      <p:sp>
        <p:nvSpPr>
          <p:cNvPr id="118" name="Shape 118"/>
          <p:cNvSpPr txBox="1"/>
          <p:nvPr>
            <p:ph idx="1" type="body"/>
          </p:nvPr>
        </p:nvSpPr>
        <p:spPr>
          <a:xfrm>
            <a:off x="471900" y="1710350"/>
            <a:ext cx="8222100" cy="335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</a:pPr>
            <a:r>
              <a:rPr lang="sk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z pohľadu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</a:pPr>
            <a:r>
              <a:rPr lang="sk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položky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</a:pPr>
            <a:r>
              <a:rPr lang="sk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používateľa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75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</a:pPr>
            <a:r>
              <a:rPr lang="sk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rôzne prístupy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</a:pPr>
            <a:r>
              <a:rPr lang="sk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modely založené na aktuálnosti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</a:pPr>
            <a:r>
              <a:rPr lang="sk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periodické modely založené na kontexte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</a:pPr>
            <a:r>
              <a:rPr lang="sk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…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75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</a:pPr>
            <a:r>
              <a:rPr lang="sk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Tézy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</a:pPr>
            <a:r>
              <a:rPr lang="sk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Časové aspekty ovplyvňujú správanie používateľa.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</a:pPr>
            <a:r>
              <a:rPr lang="sk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Zohľadňovanie časových aspektoch pri metóde odporúčania môže priniesť pozorovateľne lepšie výsledky.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75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</a:pPr>
            <a:r>
              <a:rPr lang="sk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Concept drift? Tours Tripadvisor?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7500" lvl="0" marL="4572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</a:pPr>
            <a:r>
              <a:rPr lang="sk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YELP? SME? Nemenovaný zľavový portál? StackLetter? 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4FC3F7"/>
      </a:accent5>
      <a:accent6>
        <a:srgbClr val="F4B400"/>
      </a:accent6>
      <a:hlink>
        <a:srgbClr val="4FC3F7"/>
      </a:hlink>
      <a:folHlink>
        <a:srgbClr val="4FC3F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