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59" r:id="rId19"/>
    <p:sldId id="260" r:id="rId2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47521-B360-42AD-9B55-D01FE9027A0F}" type="datetimeFigureOut">
              <a:rPr lang="sk-SK" smtClean="0"/>
              <a:t>1.12.2016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FBB0D-A375-4E54-A0FA-DACE48CEA41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97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3CD4-C1B1-4485-9D82-25FC7E73D3CB}" type="datetime1">
              <a:rPr lang="sk-SK" smtClean="0"/>
              <a:t>1.12.2016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777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0B6B-B65C-4325-9219-D46B2E98CF34}" type="datetime1">
              <a:rPr lang="sk-SK" smtClean="0"/>
              <a:t>1.12.2016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930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AA02-6ABC-4E90-ACCF-92CAB59E7610}" type="datetime1">
              <a:rPr lang="sk-SK" smtClean="0"/>
              <a:t>1.12.2016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886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1546-79E7-4AFD-BC1A-CE5FD2C17AC9}" type="datetime1">
              <a:rPr lang="sk-SK" smtClean="0"/>
              <a:t>1.12.2016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4A77248B-7926-4EE8-92AB-AF7D1660D9E1}" type="slidenum">
              <a:rPr lang="sk-SK" smtClean="0"/>
              <a:pPr/>
              <a:t>‹#›</a:t>
            </a:fld>
            <a:r>
              <a:rPr lang="sk-SK" dirty="0"/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145063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E2C2-990A-45FA-A4E3-2EB899F7806F}" type="datetime1">
              <a:rPr lang="sk-SK" smtClean="0"/>
              <a:t>1.12.2016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785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6521-D747-43CF-AB32-D44923D65602}" type="datetime1">
              <a:rPr lang="sk-SK" smtClean="0"/>
              <a:t>1.12.2016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611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A7BB-5BB9-4B96-B8B5-0008118C0745}" type="datetime1">
              <a:rPr lang="sk-SK" smtClean="0"/>
              <a:t>1.12.2016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24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5E19-9EF8-44AE-BD61-99E23E2CD0C5}" type="datetime1">
              <a:rPr lang="sk-SK" smtClean="0"/>
              <a:t>1.12.2016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172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D2B42-E548-40FC-936F-BA979B2951F7}" type="datetime1">
              <a:rPr lang="sk-SK" smtClean="0"/>
              <a:t>1.12.2016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608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7757-99B3-404F-86FF-95F0CBC3EAFC}" type="datetime1">
              <a:rPr lang="sk-SK" smtClean="0"/>
              <a:t>1.12.2016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914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81D0-C087-4975-A266-7AD820EB4C4D}" type="datetime1">
              <a:rPr lang="sk-SK" smtClean="0"/>
              <a:t>1.12.2016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639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4EC6D-6D6E-4590-B10A-B62D4A25DA45}" type="datetime1">
              <a:rPr lang="sk-SK" smtClean="0"/>
              <a:t>1.12.2016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7248B-7926-4EE8-92AB-AF7D1660D9E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431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iam-data.cs.manchester.ac.uk/data%20files/1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Analýza sekvencií pohľadu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Robo Móro</a:t>
            </a:r>
          </a:p>
          <a:p>
            <a:r>
              <a:rPr lang="sk-SK" dirty="0"/>
              <a:t>1.12.2016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65" y="99294"/>
            <a:ext cx="2267206" cy="813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41"/>
          <a:stretch/>
        </p:blipFill>
        <p:spPr>
          <a:xfrm>
            <a:off x="7796442" y="99294"/>
            <a:ext cx="2011123" cy="81301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56615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Detekcia vzorov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Hľadanie spoločných </a:t>
            </a:r>
            <a:r>
              <a:rPr lang="sk-SK" dirty="0" err="1"/>
              <a:t>podreťazcov</a:t>
            </a:r>
            <a:endParaRPr lang="sk-SK" dirty="0"/>
          </a:p>
          <a:p>
            <a:pPr lvl="1"/>
            <a:r>
              <a:rPr lang="sk-SK" dirty="0"/>
              <a:t>Problém „napasovania“ sekvencií</a:t>
            </a:r>
          </a:p>
          <a:p>
            <a:r>
              <a:rPr lang="sk-SK" dirty="0" err="1"/>
              <a:t>eyePatterns</a:t>
            </a:r>
            <a:endParaRPr lang="sk-SK" dirty="0"/>
          </a:p>
          <a:p>
            <a:r>
              <a:rPr lang="sk-SK" dirty="0" err="1"/>
              <a:t>Sequential</a:t>
            </a:r>
            <a:r>
              <a:rPr lang="sk-SK" dirty="0"/>
              <a:t> </a:t>
            </a:r>
            <a:r>
              <a:rPr lang="sk-SK" dirty="0" err="1"/>
              <a:t>Pattern</a:t>
            </a:r>
            <a:r>
              <a:rPr lang="sk-SK" dirty="0"/>
              <a:t> </a:t>
            </a:r>
            <a:r>
              <a:rPr lang="sk-SK" dirty="0" err="1"/>
              <a:t>Mining</a:t>
            </a:r>
            <a:r>
              <a:rPr lang="sk-SK" dirty="0"/>
              <a:t> (SPAM)</a:t>
            </a:r>
          </a:p>
          <a:p>
            <a:pPr lvl="1"/>
            <a:r>
              <a:rPr lang="sk-SK" dirty="0"/>
              <a:t>Dá sa nastaviť minimálny </a:t>
            </a:r>
            <a:r>
              <a:rPr lang="sk-SK" dirty="0" err="1"/>
              <a:t>support</a:t>
            </a:r>
            <a:r>
              <a:rPr lang="sk-SK" dirty="0"/>
              <a:t> (v koľkých percentách sekvencií sa minimálne musí nachádzať identifikovaný vzor)</a:t>
            </a:r>
          </a:p>
          <a:p>
            <a:r>
              <a:rPr lang="sk-SK" dirty="0"/>
              <a:t>T-</a:t>
            </a:r>
            <a:r>
              <a:rPr lang="sk-SK" dirty="0" err="1"/>
              <a:t>pattern</a:t>
            </a:r>
            <a:r>
              <a:rPr lang="sk-SK" dirty="0"/>
              <a:t> </a:t>
            </a:r>
            <a:r>
              <a:rPr lang="sk-SK" dirty="0" err="1"/>
              <a:t>detection</a:t>
            </a:r>
            <a:endParaRPr lang="sk-SK" dirty="0"/>
          </a:p>
          <a:p>
            <a:pPr lvl="1"/>
            <a:r>
              <a:rPr lang="sk-SK" dirty="0"/>
              <a:t>Zohľadňuje aj dĺžku fixácií</a:t>
            </a:r>
          </a:p>
          <a:p>
            <a:pPr lvl="1"/>
            <a:r>
              <a:rPr lang="sk-SK" dirty="0"/>
              <a:t>Teraz už komerčný produkt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10</a:t>
            </a:fld>
            <a:r>
              <a:rPr lang="sk-SK" dirty="0"/>
              <a:t>/18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2091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Identifikácia spoločnej sekvencie pohľadu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Snaha nájsť jednu sekvenciu, ktorá sa čo najviac podobá na všetky individuálne sekvencie pohľadu (v danej skupine používateľov)</a:t>
            </a:r>
          </a:p>
          <a:p>
            <a:r>
              <a:rPr lang="sk-SK" dirty="0"/>
              <a:t>Využitie</a:t>
            </a:r>
          </a:p>
          <a:p>
            <a:pPr lvl="1"/>
            <a:r>
              <a:rPr lang="sk-SK" dirty="0"/>
              <a:t>Porovnávanie </a:t>
            </a:r>
          </a:p>
          <a:p>
            <a:pPr lvl="2"/>
            <a:r>
              <a:rPr lang="sk-SK" dirty="0"/>
              <a:t>Skupín používateľov (expert </a:t>
            </a:r>
            <a:r>
              <a:rPr lang="sk-SK" dirty="0" err="1"/>
              <a:t>vs</a:t>
            </a:r>
            <a:r>
              <a:rPr lang="sk-SK" dirty="0"/>
              <a:t>. nováčik, podľa pohlavia, typu osobnosti, ...)</a:t>
            </a:r>
          </a:p>
          <a:p>
            <a:pPr lvl="2"/>
            <a:r>
              <a:rPr lang="sk-SK" dirty="0"/>
              <a:t>Úloh</a:t>
            </a:r>
          </a:p>
          <a:p>
            <a:pPr lvl="2"/>
            <a:r>
              <a:rPr lang="sk-SK" dirty="0"/>
              <a:t>Manuálne rozdelenie do skupín </a:t>
            </a:r>
            <a:r>
              <a:rPr lang="sk-SK" dirty="0" err="1"/>
              <a:t>vs</a:t>
            </a:r>
            <a:r>
              <a:rPr lang="sk-SK" dirty="0"/>
              <a:t>. automatické zhlukovanie</a:t>
            </a:r>
          </a:p>
          <a:p>
            <a:pPr lvl="1"/>
            <a:r>
              <a:rPr lang="sk-SK" dirty="0"/>
              <a:t>Identifikácia dôležitých elementov stránky a postupnosti interakcie</a:t>
            </a:r>
          </a:p>
          <a:p>
            <a:pPr lvl="2"/>
            <a:r>
              <a:rPr lang="sk-SK" dirty="0"/>
              <a:t>Pomôcka pri </a:t>
            </a:r>
            <a:r>
              <a:rPr lang="sk-SK" dirty="0" err="1"/>
              <a:t>redizajne</a:t>
            </a:r>
            <a:r>
              <a:rPr lang="sk-SK" dirty="0"/>
              <a:t> stránky (napr. aj so zohľadnením špeciálnych potrieb, resp. rozdielnych zariadení)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11</a:t>
            </a:fld>
            <a:r>
              <a:rPr lang="sk-SK" dirty="0"/>
              <a:t>/18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4767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Vlastnosti ideálneho algoritmu na identifikáciu spoločnej sekvencie pohľadu </a:t>
            </a:r>
            <a:r>
              <a:rPr lang="en-US" dirty="0"/>
              <a:t>[Eraslan-Yesilada-Harper2016]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Minimalizuje celkovú chybu (rozdiel oproti individuálnym sekvenciám)</a:t>
            </a:r>
          </a:p>
          <a:p>
            <a:r>
              <a:rPr lang="sk-SK" dirty="0"/>
              <a:t>Zahŕňa vizuálne elementy navštívené všetkými/väčšinou používateľov</a:t>
            </a:r>
          </a:p>
          <a:p>
            <a:r>
              <a:rPr lang="sk-SK" dirty="0"/>
              <a:t>Dodržiava poradie</a:t>
            </a:r>
          </a:p>
          <a:p>
            <a:pPr lvl="1"/>
            <a:r>
              <a:rPr lang="sk-SK" dirty="0"/>
              <a:t>Elementy, ktoré boli navštívené väčšinou používateľov ako prvé, by mali byť prvé aj v spoločnej sekvencii</a:t>
            </a:r>
          </a:p>
          <a:p>
            <a:r>
              <a:rPr lang="sk-SK" dirty="0"/>
              <a:t>Robustný na malé odchýlky (narúšajúce tokeny)</a:t>
            </a:r>
          </a:p>
          <a:p>
            <a:r>
              <a:rPr lang="sk-SK" dirty="0"/>
              <a:t>Zohľadňuje dĺžku fixácií</a:t>
            </a:r>
          </a:p>
          <a:p>
            <a:r>
              <a:rPr lang="sk-SK" dirty="0"/>
              <a:t>Ďalšie?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12</a:t>
            </a:fld>
            <a:r>
              <a:rPr lang="sk-SK" dirty="0"/>
              <a:t>/18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266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Hierarchické zhlukovanie pomocou </a:t>
            </a:r>
            <a:r>
              <a:rPr lang="sk-SK" dirty="0" err="1"/>
              <a:t>DotPlot</a:t>
            </a:r>
            <a:r>
              <a:rPr lang="sk-SK" dirty="0"/>
              <a:t> algoritmu </a:t>
            </a:r>
            <a:r>
              <a:rPr lang="en-US" dirty="0"/>
              <a:t>[Goldberg-Helfman2010]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48321" cy="4351338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Založený na postupnom porovnávaní dvojíc sekvencií (postupne od najpodobnejších)</a:t>
            </a:r>
          </a:p>
          <a:p>
            <a:r>
              <a:rPr lang="sk-SK" dirty="0"/>
              <a:t>Jedna sekvencia je napísaná horizontálne, druhá vertikálne</a:t>
            </a:r>
          </a:p>
          <a:p>
            <a:r>
              <a:rPr lang="sk-SK" dirty="0"/>
              <a:t>V tabuľke sa označia zhodné tokeny</a:t>
            </a:r>
          </a:p>
          <a:p>
            <a:r>
              <a:rPr lang="sk-SK" dirty="0"/>
              <a:t>Hľadá sa najdlhšia „spojitá“ postupnosť pomocou lineárnej regresie</a:t>
            </a:r>
          </a:p>
          <a:p>
            <a:r>
              <a:rPr lang="sk-SK" dirty="0"/>
              <a:t>Táto sa pridá do množiny sekvencií a pôvodné sa odstránia</a:t>
            </a:r>
          </a:p>
          <a:p>
            <a:pPr lvl="1"/>
            <a:r>
              <a:rPr lang="sk-SK" dirty="0"/>
              <a:t>Alternatívne zostane jedna z tej dvojice</a:t>
            </a:r>
          </a:p>
          <a:p>
            <a:r>
              <a:rPr lang="sk-SK" dirty="0"/>
              <a:t>To sa opakuje, kým nezostane jedna výsledná sekvencia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13</a:t>
            </a:fld>
            <a:r>
              <a:rPr lang="sk-SK" dirty="0"/>
              <a:t>/18</a:t>
            </a:r>
            <a:endParaRPr lang="sk-S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835" y="1825625"/>
            <a:ext cx="4959348" cy="341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3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eMine</a:t>
            </a:r>
            <a:r>
              <a:rPr lang="sk-SK" dirty="0"/>
              <a:t> algoritmus </a:t>
            </a:r>
            <a:r>
              <a:rPr lang="en-US" dirty="0"/>
              <a:t>[Eraslan-Yesilada-Harper201</a:t>
            </a:r>
            <a:r>
              <a:rPr lang="sk-SK" dirty="0"/>
              <a:t>4</a:t>
            </a:r>
            <a:r>
              <a:rPr lang="en-US" dirty="0"/>
              <a:t>]</a:t>
            </a:r>
            <a:r>
              <a:rPr lang="sk-SK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Aplikuje hierarchické zhlukovanie podobne ako </a:t>
            </a:r>
            <a:r>
              <a:rPr lang="sk-SK" dirty="0" err="1"/>
              <a:t>DotPlot</a:t>
            </a:r>
            <a:endParaRPr lang="sk-SK" dirty="0"/>
          </a:p>
          <a:p>
            <a:r>
              <a:rPr lang="sk-SK" dirty="0"/>
              <a:t>V každom kroku vyberá dve najpodobnejšie sekvencie</a:t>
            </a:r>
          </a:p>
          <a:p>
            <a:pPr lvl="1"/>
            <a:r>
              <a:rPr lang="sk-SK" dirty="0"/>
              <a:t>na základe </a:t>
            </a:r>
            <a:r>
              <a:rPr lang="sk-SK" dirty="0" err="1"/>
              <a:t>String-Edit</a:t>
            </a:r>
            <a:r>
              <a:rPr lang="sk-SK" dirty="0"/>
              <a:t> vzdialenosti, nie </a:t>
            </a:r>
            <a:r>
              <a:rPr lang="sk-SK" dirty="0" err="1"/>
              <a:t>DotPlotu</a:t>
            </a:r>
            <a:endParaRPr lang="sk-SK" dirty="0"/>
          </a:p>
          <a:p>
            <a:r>
              <a:rPr lang="sk-SK" dirty="0"/>
              <a:t>Tieto nahradí ich najväčšou spoločnou </a:t>
            </a:r>
            <a:r>
              <a:rPr lang="sk-SK" dirty="0" err="1"/>
              <a:t>podpostupnosťou</a:t>
            </a:r>
            <a:endParaRPr lang="sk-SK" dirty="0"/>
          </a:p>
          <a:p>
            <a:pPr lvl="1"/>
            <a:r>
              <a:rPr lang="sk-SK" dirty="0"/>
              <a:t>využíva pritom genetický algoritmus</a:t>
            </a:r>
          </a:p>
          <a:p>
            <a:r>
              <a:rPr lang="sk-SK" dirty="0"/>
              <a:t>Podobne ako </a:t>
            </a:r>
            <a:r>
              <a:rPr lang="sk-SK" dirty="0" err="1"/>
              <a:t>DotPlot</a:t>
            </a:r>
            <a:r>
              <a:rPr lang="sk-SK" dirty="0"/>
              <a:t> skôr kratšie výsledné sekvencie</a:t>
            </a:r>
          </a:p>
          <a:p>
            <a:pPr lvl="1"/>
            <a:r>
              <a:rPr lang="sk-SK" dirty="0" err="1"/>
              <a:t>Podpostupnosť</a:t>
            </a:r>
            <a:r>
              <a:rPr lang="sk-SK" dirty="0"/>
              <a:t> dvoch sekvencií väčšinou kratšia ako pôvodné (max. rovnako dlhá)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14</a:t>
            </a:fld>
            <a:r>
              <a:rPr lang="sk-SK" dirty="0"/>
              <a:t>/18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5521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STA (</a:t>
            </a:r>
            <a:r>
              <a:rPr lang="sk-SK" dirty="0" err="1"/>
              <a:t>Scanpath</a:t>
            </a:r>
            <a:r>
              <a:rPr lang="sk-SK" dirty="0"/>
              <a:t> Trend </a:t>
            </a:r>
            <a:r>
              <a:rPr lang="sk-SK" dirty="0" err="1"/>
              <a:t>Analysis</a:t>
            </a:r>
            <a:r>
              <a:rPr lang="sk-SK" dirty="0"/>
              <a:t>) algoritmus </a:t>
            </a:r>
            <a:r>
              <a:rPr lang="en-US" dirty="0"/>
              <a:t>[Eraslan-Yesilada-Harper201</a:t>
            </a:r>
            <a:r>
              <a:rPr lang="sk-SK" dirty="0"/>
              <a:t>6b</a:t>
            </a:r>
            <a:r>
              <a:rPr lang="en-US" dirty="0"/>
              <a:t>]</a:t>
            </a:r>
            <a:r>
              <a:rPr lang="sk-SK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6"/>
          </a:xfrm>
        </p:spPr>
        <p:txBody>
          <a:bodyPr>
            <a:normAutofit/>
          </a:bodyPr>
          <a:lstStyle/>
          <a:p>
            <a:r>
              <a:rPr lang="sk-SK" dirty="0"/>
              <a:t>Tri prechody</a:t>
            </a:r>
          </a:p>
          <a:p>
            <a:pPr lvl="1"/>
            <a:r>
              <a:rPr lang="sk-SK" dirty="0"/>
              <a:t>Označenie (kódovanie) opakovaných návštev jednotlivých oblastí záujmu</a:t>
            </a:r>
          </a:p>
          <a:p>
            <a:pPr lvl="1"/>
            <a:endParaRPr lang="sk-SK" dirty="0"/>
          </a:p>
          <a:p>
            <a:pPr lvl="1"/>
            <a:endParaRPr lang="sk-SK" dirty="0"/>
          </a:p>
          <a:p>
            <a:pPr lvl="1"/>
            <a:endParaRPr lang="sk-SK" dirty="0"/>
          </a:p>
          <a:p>
            <a:pPr lvl="1"/>
            <a:r>
              <a:rPr lang="sk-SK" dirty="0"/>
              <a:t>Identifikácia častých vizuálnych elementov v individuálnych sekvenciách</a:t>
            </a:r>
          </a:p>
          <a:p>
            <a:pPr lvl="1"/>
            <a:r>
              <a:rPr lang="sk-SK" dirty="0"/>
              <a:t>Konštrukcia spoločnej sekvencie z elementov v predchádzajúcom kroku so zohľadnením ich poradia (priority)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15</a:t>
            </a:fld>
            <a:r>
              <a:rPr lang="sk-SK" dirty="0"/>
              <a:t>/18</a:t>
            </a:r>
            <a:endParaRPr lang="sk-S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904" y="2704031"/>
            <a:ext cx="93154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3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STA (</a:t>
            </a:r>
            <a:r>
              <a:rPr lang="sk-SK" dirty="0" err="1"/>
              <a:t>Scanpath</a:t>
            </a:r>
            <a:r>
              <a:rPr lang="sk-SK" dirty="0"/>
              <a:t> Trend </a:t>
            </a:r>
            <a:r>
              <a:rPr lang="sk-SK" dirty="0" err="1"/>
              <a:t>Analysis</a:t>
            </a:r>
            <a:r>
              <a:rPr lang="sk-SK" dirty="0"/>
              <a:t>) algoritmus </a:t>
            </a:r>
            <a:r>
              <a:rPr lang="en-US" dirty="0"/>
              <a:t>[Eraslan-Yesilada-Harper201</a:t>
            </a:r>
            <a:r>
              <a:rPr lang="sk-SK" dirty="0"/>
              <a:t>6b</a:t>
            </a:r>
            <a:r>
              <a:rPr lang="en-US" dirty="0"/>
              <a:t>]</a:t>
            </a:r>
            <a:r>
              <a:rPr lang="sk-SK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45514"/>
          </a:xfrm>
        </p:spPr>
        <p:txBody>
          <a:bodyPr>
            <a:normAutofit/>
          </a:bodyPr>
          <a:lstStyle/>
          <a:p>
            <a:r>
              <a:rPr lang="sk-SK" dirty="0"/>
              <a:t>Zohľadňuje dĺžku fixácií (skôr návštev) v druhom kroku</a:t>
            </a:r>
          </a:p>
          <a:p>
            <a:r>
              <a:rPr lang="sk-SK" dirty="0"/>
              <a:t>Predpokladá, že napr. F1 v jednom reťazci zodpovedá F1 v inom </a:t>
            </a:r>
          </a:p>
          <a:p>
            <a:pPr lvl="1"/>
            <a:r>
              <a:rPr lang="sk-SK" dirty="0"/>
              <a:t>Musí to tak byť? Je to OK?</a:t>
            </a:r>
          </a:p>
          <a:p>
            <a:pPr lvl="1"/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16</a:t>
            </a:fld>
            <a:r>
              <a:rPr lang="sk-SK" dirty="0"/>
              <a:t>/18</a:t>
            </a:r>
            <a:endParaRPr lang="sk-S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3249614"/>
            <a:ext cx="100488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7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Porovnanie algoritmov na identifikáciu spoločnej sekvencie pohľadu </a:t>
            </a:r>
            <a:r>
              <a:rPr lang="en-US" dirty="0"/>
              <a:t>[Eraslan-Yesilada-Harper201</a:t>
            </a:r>
            <a:r>
              <a:rPr lang="sk-SK" dirty="0"/>
              <a:t>6b</a:t>
            </a:r>
            <a:r>
              <a:rPr lang="en-US" dirty="0"/>
              <a:t>]</a:t>
            </a:r>
            <a:r>
              <a:rPr lang="sk-SK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Dostupný </a:t>
            </a:r>
            <a:r>
              <a:rPr lang="sk-SK" dirty="0" err="1"/>
              <a:t>dataset</a:t>
            </a:r>
            <a:r>
              <a:rPr lang="sk-SK" dirty="0"/>
              <a:t>:</a:t>
            </a:r>
          </a:p>
          <a:p>
            <a:pPr lvl="1"/>
            <a:r>
              <a:rPr lang="fr-FR" dirty="0">
                <a:hlinkClick r:id="rId2"/>
              </a:rPr>
              <a:t>http://iam-data.cs.manchester.ac.uk/data files/1</a:t>
            </a:r>
            <a:r>
              <a:rPr lang="sk-SK" dirty="0">
                <a:hlinkClick r:id="rId2"/>
              </a:rPr>
              <a:t>8</a:t>
            </a:r>
            <a:endParaRPr lang="sk-SK" dirty="0"/>
          </a:p>
          <a:p>
            <a:r>
              <a:rPr lang="sk-SK" dirty="0"/>
              <a:t>STA, </a:t>
            </a:r>
            <a:r>
              <a:rPr lang="sk-SK" dirty="0" err="1"/>
              <a:t>eMine</a:t>
            </a:r>
            <a:r>
              <a:rPr lang="sk-SK" dirty="0"/>
              <a:t>, </a:t>
            </a:r>
            <a:r>
              <a:rPr lang="sk-SK" dirty="0" err="1"/>
              <a:t>eyePatterns</a:t>
            </a:r>
            <a:r>
              <a:rPr lang="sk-SK" dirty="0"/>
              <a:t>, </a:t>
            </a:r>
            <a:r>
              <a:rPr lang="sk-SK" dirty="0" err="1"/>
              <a:t>DotPlot</a:t>
            </a:r>
            <a:r>
              <a:rPr lang="sk-SK" dirty="0"/>
              <a:t>, SPAM</a:t>
            </a:r>
          </a:p>
          <a:p>
            <a:r>
              <a:rPr lang="sk-SK" dirty="0"/>
              <a:t>Zisťovali, či</a:t>
            </a:r>
          </a:p>
          <a:p>
            <a:pPr lvl="1"/>
            <a:r>
              <a:rPr lang="sk-SK" dirty="0"/>
              <a:t>Objavia predpokladané vzory (dané úlohou) – </a:t>
            </a:r>
            <a:r>
              <a:rPr lang="sk-SK" dirty="0" err="1"/>
              <a:t>sanity</a:t>
            </a:r>
            <a:r>
              <a:rPr lang="sk-SK" dirty="0"/>
              <a:t> </a:t>
            </a:r>
            <a:r>
              <a:rPr lang="sk-SK" dirty="0" err="1"/>
              <a:t>check</a:t>
            </a:r>
            <a:endParaRPr lang="sk-SK" dirty="0"/>
          </a:p>
          <a:p>
            <a:pPr lvl="1"/>
            <a:r>
              <a:rPr lang="sk-SK" dirty="0"/>
              <a:t>Všetky zdieľané elementy budú vo výslednej sekvencii</a:t>
            </a:r>
          </a:p>
          <a:p>
            <a:pPr lvl="1"/>
            <a:r>
              <a:rPr lang="sk-SK" dirty="0"/>
              <a:t>Podobnosť voči individuálnym sekvenciám</a:t>
            </a:r>
          </a:p>
          <a:p>
            <a:r>
              <a:rPr lang="sk-SK" dirty="0"/>
              <a:t>Najlepší STA, na druhom mieste SPAM</a:t>
            </a: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17</a:t>
            </a:fld>
            <a:r>
              <a:rPr lang="sk-SK" dirty="0"/>
              <a:t>/18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13329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Aktuálne smerovanie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Analýza čítania (Jakub </a:t>
            </a:r>
            <a:r>
              <a:rPr lang="sk-SK" dirty="0" err="1"/>
              <a:t>Mrocek</a:t>
            </a:r>
            <a:r>
              <a:rPr lang="sk-SK" dirty="0"/>
              <a:t>, DP2)</a:t>
            </a:r>
          </a:p>
          <a:p>
            <a:r>
              <a:rPr lang="sk-SK" dirty="0"/>
              <a:t>Nástroj na vizualizáciu a porovnanie sekvencií pohľadu (Michal </a:t>
            </a:r>
            <a:r>
              <a:rPr lang="sk-SK" dirty="0" err="1"/>
              <a:t>Melúch</a:t>
            </a:r>
            <a:r>
              <a:rPr lang="sk-SK" dirty="0"/>
              <a:t>, BP1)</a:t>
            </a:r>
          </a:p>
          <a:p>
            <a:r>
              <a:rPr lang="sk-SK" dirty="0"/>
              <a:t>Zlepšenie algoritmu na nájdenie vzorov, resp. spoločnej sekvencie (Miroslav </a:t>
            </a:r>
            <a:r>
              <a:rPr lang="sk-SK" dirty="0" err="1"/>
              <a:t>Hurajt</a:t>
            </a:r>
            <a:r>
              <a:rPr lang="sk-SK" dirty="0"/>
              <a:t>, DP0)</a:t>
            </a:r>
          </a:p>
          <a:p>
            <a:r>
              <a:rPr lang="sk-SK" dirty="0"/>
              <a:t>Využitie vzorov/spoločnej sekvencie na rozpoznanie zručnosti (</a:t>
            </a:r>
            <a:r>
              <a:rPr lang="sk-SK" dirty="0" err="1"/>
              <a:t>oboznámenosti</a:t>
            </a:r>
            <a:r>
              <a:rPr lang="sk-SK" dirty="0"/>
              <a:t>) používateľa s webovým sídlom (Martin Mokrý, DP0)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18</a:t>
            </a:fld>
            <a:r>
              <a:rPr lang="sk-SK" dirty="0"/>
              <a:t>/18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4303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Zdroje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</a:rPr>
              <a:t>Ehmke, C. &amp; Wilson, S., 2007. Identifying web usability problems from eye-tracking data. In </a:t>
            </a:r>
            <a:r>
              <a:rPr lang="en-US" i="1" dirty="0">
                <a:effectLst/>
              </a:rPr>
              <a:t>Proceedings of the 21st British HCI Group Annual Conference on People and Computers: HCI...but not as we know it - Volume 1 - BSC-HCI 2007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Swindon</a:t>
            </a:r>
            <a:r>
              <a:rPr lang="en-US" dirty="0">
                <a:effectLst/>
              </a:rPr>
              <a:t>, UK: BCS Learning &amp; Development Ltd., pp. 119–128.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effectLst/>
              </a:rPr>
              <a:t>Eraslan</a:t>
            </a:r>
            <a:r>
              <a:rPr lang="en-US" dirty="0">
                <a:effectLst/>
              </a:rPr>
              <a:t>, S., </a:t>
            </a:r>
            <a:r>
              <a:rPr lang="en-US" dirty="0" err="1">
                <a:effectLst/>
              </a:rPr>
              <a:t>Yesilada</a:t>
            </a:r>
            <a:r>
              <a:rPr lang="en-US" dirty="0">
                <a:effectLst/>
              </a:rPr>
              <a:t>, Y. &amp; Harper, S., 2014. Identifying patterns in </a:t>
            </a:r>
            <a:r>
              <a:rPr lang="en-US" dirty="0" err="1">
                <a:effectLst/>
              </a:rPr>
              <a:t>eyetracking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scanpaths</a:t>
            </a:r>
            <a:r>
              <a:rPr lang="en-US" dirty="0">
                <a:effectLst/>
              </a:rPr>
              <a:t> in terms of visual elements of web pages. In </a:t>
            </a:r>
            <a:r>
              <a:rPr lang="en-US" i="1" dirty="0">
                <a:effectLst/>
              </a:rPr>
              <a:t>Proceedings of the 14th International Conference on Web Engineering - ICWE 2014</a:t>
            </a:r>
            <a:r>
              <a:rPr lang="en-US" dirty="0">
                <a:effectLst/>
              </a:rPr>
              <a:t>. Springer International Publishing, pp. 163–180.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effectLst/>
              </a:rPr>
              <a:t>Eraslan</a:t>
            </a:r>
            <a:r>
              <a:rPr lang="en-US" dirty="0">
                <a:effectLst/>
              </a:rPr>
              <a:t>, S., </a:t>
            </a:r>
            <a:r>
              <a:rPr lang="en-US" dirty="0" err="1">
                <a:effectLst/>
              </a:rPr>
              <a:t>Yesilada</a:t>
            </a:r>
            <a:r>
              <a:rPr lang="en-US" dirty="0">
                <a:effectLst/>
              </a:rPr>
              <a:t>, Y. &amp; Harper, S., 2016. Eye Tracking </a:t>
            </a:r>
            <a:r>
              <a:rPr lang="en-US" dirty="0" err="1">
                <a:effectLst/>
              </a:rPr>
              <a:t>Scanpath</a:t>
            </a:r>
            <a:r>
              <a:rPr lang="en-US" dirty="0">
                <a:effectLst/>
              </a:rPr>
              <a:t> Analysis Techniques on Web Pages : A Survey , Evaluation and Comparison. </a:t>
            </a:r>
            <a:r>
              <a:rPr lang="en-US" i="1" dirty="0">
                <a:effectLst/>
              </a:rPr>
              <a:t>Journal of Eye Movement Research</a:t>
            </a:r>
            <a:r>
              <a:rPr lang="en-US" dirty="0">
                <a:effectLst/>
              </a:rPr>
              <a:t>, 9(1), pp.1–19.</a:t>
            </a:r>
            <a:endParaRPr lang="sk-SK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dirty="0" err="1">
                <a:effectLst/>
              </a:rPr>
              <a:t>Eraslan</a:t>
            </a:r>
            <a:r>
              <a:rPr lang="sk-SK" dirty="0">
                <a:effectLst/>
              </a:rPr>
              <a:t>, S., </a:t>
            </a:r>
            <a:r>
              <a:rPr lang="sk-SK" dirty="0" err="1">
                <a:effectLst/>
              </a:rPr>
              <a:t>Yesilada</a:t>
            </a:r>
            <a:r>
              <a:rPr lang="sk-SK" dirty="0">
                <a:effectLst/>
              </a:rPr>
              <a:t>, Y. &amp; </a:t>
            </a:r>
            <a:r>
              <a:rPr lang="sk-SK" dirty="0" err="1">
                <a:effectLst/>
              </a:rPr>
              <a:t>Harper</a:t>
            </a:r>
            <a:r>
              <a:rPr lang="sk-SK" dirty="0">
                <a:effectLst/>
              </a:rPr>
              <a:t>, S., 2016b. </a:t>
            </a:r>
            <a:r>
              <a:rPr lang="sk-SK" dirty="0" err="1">
                <a:effectLst/>
              </a:rPr>
              <a:t>Scanpath</a:t>
            </a:r>
            <a:r>
              <a:rPr lang="sk-SK" dirty="0">
                <a:effectLst/>
              </a:rPr>
              <a:t> Trend </a:t>
            </a:r>
            <a:r>
              <a:rPr lang="sk-SK" dirty="0" err="1">
                <a:effectLst/>
              </a:rPr>
              <a:t>Analysis</a:t>
            </a:r>
            <a:r>
              <a:rPr lang="sk-SK" dirty="0">
                <a:effectLst/>
              </a:rPr>
              <a:t> on Web </a:t>
            </a:r>
            <a:r>
              <a:rPr lang="sk-SK" dirty="0" err="1">
                <a:effectLst/>
              </a:rPr>
              <a:t>Pages</a:t>
            </a:r>
            <a:r>
              <a:rPr lang="sk-SK" dirty="0">
                <a:effectLst/>
              </a:rPr>
              <a:t>: </a:t>
            </a:r>
            <a:r>
              <a:rPr lang="sk-SK" dirty="0" err="1">
                <a:effectLst/>
              </a:rPr>
              <a:t>Clustering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Eye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Tracking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Scanpaths</a:t>
            </a:r>
            <a:r>
              <a:rPr lang="sk-SK" dirty="0">
                <a:effectLst/>
              </a:rPr>
              <a:t>. </a:t>
            </a:r>
            <a:r>
              <a:rPr lang="sk-SK" i="1" dirty="0">
                <a:effectLst/>
              </a:rPr>
              <a:t>ACM </a:t>
            </a:r>
            <a:r>
              <a:rPr lang="sk-SK" i="1" dirty="0" err="1">
                <a:effectLst/>
              </a:rPr>
              <a:t>Transactions</a:t>
            </a:r>
            <a:r>
              <a:rPr lang="sk-SK" i="1" dirty="0">
                <a:effectLst/>
              </a:rPr>
              <a:t> on </a:t>
            </a:r>
            <a:r>
              <a:rPr lang="sk-SK" i="1" dirty="0" err="1">
                <a:effectLst/>
              </a:rPr>
              <a:t>the</a:t>
            </a:r>
            <a:r>
              <a:rPr lang="sk-SK" i="1" dirty="0">
                <a:effectLst/>
              </a:rPr>
              <a:t> Web</a:t>
            </a:r>
            <a:r>
              <a:rPr lang="sk-SK" dirty="0">
                <a:effectLst/>
              </a:rPr>
              <a:t>, 10(4), pp.1–35.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</a:rPr>
              <a:t>Goldberg, J.H. &amp; </a:t>
            </a:r>
            <a:r>
              <a:rPr lang="en-US" dirty="0" err="1">
                <a:effectLst/>
              </a:rPr>
              <a:t>Helfman</a:t>
            </a:r>
            <a:r>
              <a:rPr lang="en-US" dirty="0">
                <a:effectLst/>
              </a:rPr>
              <a:t>, J.I., 2010. </a:t>
            </a:r>
            <a:r>
              <a:rPr lang="en-US" dirty="0" err="1">
                <a:effectLst/>
              </a:rPr>
              <a:t>Scanpath</a:t>
            </a:r>
            <a:r>
              <a:rPr lang="en-US" dirty="0">
                <a:effectLst/>
              </a:rPr>
              <a:t> clustering and aggregation. In </a:t>
            </a:r>
            <a:r>
              <a:rPr lang="en-US" i="1" dirty="0">
                <a:effectLst/>
              </a:rPr>
              <a:t>Proceedings of the 2010 Symposium on Eye-Tracking Research &amp; Applications - ETRA ’10</a:t>
            </a:r>
            <a:r>
              <a:rPr lang="en-US" dirty="0">
                <a:effectLst/>
              </a:rPr>
              <a:t>. p. 227.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</a:rPr>
              <a:t>Goldberg, J.H. &amp; </a:t>
            </a:r>
            <a:r>
              <a:rPr lang="en-US" dirty="0" err="1">
                <a:effectLst/>
              </a:rPr>
              <a:t>Helfman</a:t>
            </a:r>
            <a:r>
              <a:rPr lang="en-US" dirty="0">
                <a:effectLst/>
              </a:rPr>
              <a:t>, J.I., 2014. Eye Tracking on Visualizations: Progressive Extraction of Scanning Strategies. In </a:t>
            </a:r>
            <a:r>
              <a:rPr lang="en-US" i="1" dirty="0">
                <a:effectLst/>
              </a:rPr>
              <a:t>Handbook of Human Centric Visualization</a:t>
            </a:r>
            <a:r>
              <a:rPr lang="en-US" dirty="0">
                <a:effectLst/>
              </a:rPr>
              <a:t>. pp. 337–372.</a:t>
            </a:r>
            <a:endParaRPr lang="sk-SK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 err="1">
                <a:effectLst/>
              </a:rPr>
              <a:t>Krejtz</a:t>
            </a:r>
            <a:r>
              <a:rPr lang="fr-FR" dirty="0">
                <a:effectLst/>
              </a:rPr>
              <a:t>, K. et al., 2015. Gaze Transition </a:t>
            </a:r>
            <a:r>
              <a:rPr lang="fr-FR" dirty="0" err="1">
                <a:effectLst/>
              </a:rPr>
              <a:t>Entropy</a:t>
            </a:r>
            <a:r>
              <a:rPr lang="fr-FR" dirty="0">
                <a:effectLst/>
              </a:rPr>
              <a:t>. </a:t>
            </a:r>
            <a:r>
              <a:rPr lang="fr-FR" i="1" dirty="0">
                <a:effectLst/>
              </a:rPr>
              <a:t>ACM Transactions on </a:t>
            </a:r>
            <a:r>
              <a:rPr lang="fr-FR" i="1" dirty="0" err="1">
                <a:effectLst/>
              </a:rPr>
              <a:t>Applied</a:t>
            </a:r>
            <a:r>
              <a:rPr lang="fr-FR" i="1" dirty="0">
                <a:effectLst/>
              </a:rPr>
              <a:t> Perception</a:t>
            </a:r>
            <a:r>
              <a:rPr lang="fr-FR" dirty="0">
                <a:effectLst/>
              </a:rPr>
              <a:t>, 13(1).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err="1">
                <a:effectLst/>
              </a:rPr>
              <a:t>Takeuchi</a:t>
            </a:r>
            <a:r>
              <a:rPr lang="sk-SK" dirty="0">
                <a:effectLst/>
              </a:rPr>
              <a:t>, H. &amp; </a:t>
            </a:r>
            <a:r>
              <a:rPr lang="sk-SK" dirty="0" err="1">
                <a:effectLst/>
              </a:rPr>
              <a:t>Habuchi</a:t>
            </a:r>
            <a:r>
              <a:rPr lang="sk-SK" dirty="0">
                <a:effectLst/>
              </a:rPr>
              <a:t>, Y., 2007. A </a:t>
            </a:r>
            <a:r>
              <a:rPr lang="sk-SK" dirty="0" err="1">
                <a:effectLst/>
              </a:rPr>
              <a:t>quantitative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method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for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analyzing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scan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path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data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obtained</a:t>
            </a:r>
            <a:r>
              <a:rPr lang="sk-SK" dirty="0">
                <a:effectLst/>
              </a:rPr>
              <a:t> by </a:t>
            </a:r>
            <a:r>
              <a:rPr lang="sk-SK" dirty="0" err="1">
                <a:effectLst/>
              </a:rPr>
              <a:t>eye</a:t>
            </a:r>
            <a:r>
              <a:rPr lang="sk-SK" dirty="0">
                <a:effectLst/>
              </a:rPr>
              <a:t> </a:t>
            </a:r>
            <a:r>
              <a:rPr lang="sk-SK" dirty="0" err="1">
                <a:effectLst/>
              </a:rPr>
              <a:t>tracker</a:t>
            </a:r>
            <a:r>
              <a:rPr lang="sk-SK" dirty="0">
                <a:effectLst/>
              </a:rPr>
              <a:t>. In </a:t>
            </a:r>
            <a:r>
              <a:rPr lang="sk-SK" i="1" dirty="0" err="1">
                <a:effectLst/>
              </a:rPr>
              <a:t>Proceedings</a:t>
            </a:r>
            <a:r>
              <a:rPr lang="sk-SK" i="1" dirty="0">
                <a:effectLst/>
              </a:rPr>
              <a:t> of </a:t>
            </a:r>
            <a:r>
              <a:rPr lang="sk-SK" i="1" dirty="0" err="1">
                <a:effectLst/>
              </a:rPr>
              <a:t>the</a:t>
            </a:r>
            <a:r>
              <a:rPr lang="sk-SK" i="1" dirty="0">
                <a:effectLst/>
              </a:rPr>
              <a:t> 2007 IEEE </a:t>
            </a:r>
            <a:r>
              <a:rPr lang="sk-SK" i="1" dirty="0" err="1">
                <a:effectLst/>
              </a:rPr>
              <a:t>Symposium</a:t>
            </a:r>
            <a:r>
              <a:rPr lang="sk-SK" i="1" dirty="0">
                <a:effectLst/>
              </a:rPr>
              <a:t> on </a:t>
            </a:r>
            <a:r>
              <a:rPr lang="sk-SK" i="1" dirty="0" err="1">
                <a:effectLst/>
              </a:rPr>
              <a:t>Computational</a:t>
            </a:r>
            <a:r>
              <a:rPr lang="sk-SK" i="1" dirty="0">
                <a:effectLst/>
              </a:rPr>
              <a:t> </a:t>
            </a:r>
            <a:r>
              <a:rPr lang="sk-SK" i="1" dirty="0" err="1">
                <a:effectLst/>
              </a:rPr>
              <a:t>Intelligence</a:t>
            </a:r>
            <a:r>
              <a:rPr lang="sk-SK" i="1" dirty="0">
                <a:effectLst/>
              </a:rPr>
              <a:t> and </a:t>
            </a:r>
            <a:r>
              <a:rPr lang="sk-SK" i="1" dirty="0" err="1">
                <a:effectLst/>
              </a:rPr>
              <a:t>Data</a:t>
            </a:r>
            <a:r>
              <a:rPr lang="sk-SK" i="1" dirty="0">
                <a:effectLst/>
              </a:rPr>
              <a:t> </a:t>
            </a:r>
            <a:r>
              <a:rPr lang="sk-SK" i="1" dirty="0" err="1">
                <a:effectLst/>
              </a:rPr>
              <a:t>Mining</a:t>
            </a:r>
            <a:r>
              <a:rPr lang="sk-SK" i="1" dirty="0">
                <a:effectLst/>
              </a:rPr>
              <a:t>, CIDM 2007</a:t>
            </a:r>
            <a:r>
              <a:rPr lang="sk-SK" dirty="0">
                <a:effectLst/>
              </a:rPr>
              <a:t>. </a:t>
            </a:r>
            <a:r>
              <a:rPr lang="sk-SK" dirty="0" err="1">
                <a:effectLst/>
              </a:rPr>
              <a:t>pp</a:t>
            </a:r>
            <a:r>
              <a:rPr lang="sk-SK" dirty="0">
                <a:effectLst/>
              </a:rPr>
              <a:t>. 283–286.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70056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Spracovanie údajov zo sledovania pohľadu</a:t>
            </a:r>
            <a:r>
              <a:rPr lang="en-US" dirty="0"/>
              <a:t> [Goldberg-Helfman2014]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lnSpcReduction="10000"/>
          </a:bodyPr>
          <a:lstStyle/>
          <a:p>
            <a:r>
              <a:rPr lang="sk-SK" dirty="0"/>
              <a:t>Surové dáta (x,</a:t>
            </a:r>
            <a:r>
              <a:rPr lang="en-US" dirty="0"/>
              <a:t> </a:t>
            </a:r>
            <a:r>
              <a:rPr lang="sk-SK" dirty="0"/>
              <a:t>y) </a:t>
            </a:r>
            <a:r>
              <a:rPr lang="en-US" dirty="0"/>
              <a:t>-&gt; </a:t>
            </a:r>
            <a:r>
              <a:rPr lang="sk-SK" dirty="0"/>
              <a:t>Fixácie a </a:t>
            </a:r>
            <a:r>
              <a:rPr lang="sk-SK" dirty="0" err="1"/>
              <a:t>sakády</a:t>
            </a:r>
            <a:endParaRPr lang="sk-SK" dirty="0"/>
          </a:p>
          <a:p>
            <a:r>
              <a:rPr lang="sk-SK" dirty="0"/>
              <a:t>Prieskumná analýza (vizualizácia)</a:t>
            </a:r>
          </a:p>
          <a:p>
            <a:pPr lvl="1"/>
            <a:r>
              <a:rPr lang="sk-SK" dirty="0"/>
              <a:t>Teplotné mapy (</a:t>
            </a:r>
            <a:r>
              <a:rPr lang="sk-SK" i="1" dirty="0" err="1"/>
              <a:t>heatmap</a:t>
            </a:r>
            <a:r>
              <a:rPr lang="sk-SK" dirty="0"/>
              <a:t>)</a:t>
            </a:r>
          </a:p>
          <a:p>
            <a:pPr lvl="1"/>
            <a:r>
              <a:rPr lang="sk-SK" dirty="0"/>
              <a:t>Grafy sekvencií pohľadu (</a:t>
            </a:r>
            <a:r>
              <a:rPr lang="sk-SK" i="1" dirty="0" err="1"/>
              <a:t>gaze</a:t>
            </a:r>
            <a:r>
              <a:rPr lang="sk-SK" i="1" dirty="0"/>
              <a:t> plot</a:t>
            </a:r>
            <a:r>
              <a:rPr lang="sk-SK" dirty="0"/>
              <a:t>)</a:t>
            </a:r>
          </a:p>
          <a:p>
            <a:r>
              <a:rPr lang="sk-SK" dirty="0"/>
              <a:t>Segmentácia stimulu (webovej stránky) na oblasti záujmu (</a:t>
            </a:r>
            <a:r>
              <a:rPr lang="sk-SK" dirty="0" err="1"/>
              <a:t>AOIs</a:t>
            </a:r>
            <a:r>
              <a:rPr lang="sk-SK" dirty="0"/>
              <a:t>)</a:t>
            </a:r>
          </a:p>
          <a:p>
            <a:pPr lvl="1"/>
            <a:r>
              <a:rPr lang="sk-SK" dirty="0"/>
              <a:t>Manuálna </a:t>
            </a:r>
            <a:r>
              <a:rPr lang="sk-SK" dirty="0" err="1"/>
              <a:t>vs</a:t>
            </a:r>
            <a:r>
              <a:rPr lang="sk-SK" dirty="0"/>
              <a:t>. automatická (pre web: VIPS, BOM)</a:t>
            </a:r>
          </a:p>
          <a:p>
            <a:r>
              <a:rPr lang="sk-SK" dirty="0"/>
              <a:t>Počítanie metrík nad oblasťami záujmu/stimulom</a:t>
            </a:r>
          </a:p>
          <a:p>
            <a:pPr lvl="1"/>
            <a:r>
              <a:rPr lang="sk-SK" dirty="0"/>
              <a:t>Fixácie (počet), </a:t>
            </a:r>
            <a:r>
              <a:rPr lang="sk-SK" dirty="0" err="1"/>
              <a:t>sakády</a:t>
            </a:r>
            <a:r>
              <a:rPr lang="sk-SK" dirty="0"/>
              <a:t> (amplitúda), sekvencie pohľadu (hustota, smer), pohľad (prezretý priestor)</a:t>
            </a:r>
            <a:endParaRPr lang="en-US" dirty="0"/>
          </a:p>
          <a:p>
            <a:pPr lvl="1"/>
            <a:r>
              <a:rPr lang="sk-SK" dirty="0"/>
              <a:t>Celkom dobrý prehľad v </a:t>
            </a:r>
            <a:r>
              <a:rPr lang="en-US" dirty="0"/>
              <a:t>[Ehmke-Wilson2007]</a:t>
            </a:r>
            <a:endParaRPr lang="sk-SK" dirty="0"/>
          </a:p>
          <a:p>
            <a:r>
              <a:rPr lang="sk-SK" dirty="0">
                <a:effectLst/>
              </a:rPr>
              <a:t>Analýza sekvencií pohľadu</a:t>
            </a:r>
            <a:endParaRPr lang="en-US" dirty="0">
              <a:effectLst/>
            </a:endParaRPr>
          </a:p>
          <a:p>
            <a:pPr lvl="1"/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2</a:t>
            </a:fld>
            <a:r>
              <a:rPr lang="sk-SK" dirty="0"/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105522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Sekvencie pohľadu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Väčšinou ako postupnosť fixácií nad oblasťami záujmu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3</a:t>
            </a:fld>
            <a:r>
              <a:rPr lang="sk-SK" dirty="0"/>
              <a:t>/18</a:t>
            </a:r>
          </a:p>
        </p:txBody>
      </p:sp>
    </p:spTree>
    <p:extLst>
      <p:ext uri="{BB962C8B-B14F-4D97-AF65-F5344CB8AC3E}">
        <p14:creationId xmlns:p14="http://schemas.microsoft.com/office/powerpoint/2010/main" val="3179364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4</a:t>
            </a:fld>
            <a:endParaRPr lang="sk-SK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954" y="0"/>
            <a:ext cx="11426092" cy="684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5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Sekvencie pohľadu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Väčšinou ako postupnosť fixácií nad oblasťami záujmu</a:t>
            </a:r>
          </a:p>
          <a:p>
            <a:pPr lvl="1"/>
            <a:r>
              <a:rPr lang="sk-SK" dirty="0"/>
              <a:t>BDCE</a:t>
            </a:r>
          </a:p>
          <a:p>
            <a:pPr lvl="1"/>
            <a:r>
              <a:rPr lang="sk-SK" dirty="0"/>
              <a:t>Tá istá oblasť môže nasledovať viackrát za sebou (BD</a:t>
            </a:r>
            <a:r>
              <a:rPr lang="sk-SK" b="1" dirty="0"/>
              <a:t>CCC</a:t>
            </a:r>
            <a:r>
              <a:rPr lang="sk-SK" dirty="0"/>
              <a:t>D)</a:t>
            </a:r>
          </a:p>
          <a:p>
            <a:pPr lvl="1"/>
            <a:r>
              <a:rPr lang="sk-SK" dirty="0"/>
              <a:t>Môže zahŕňať dĺžku jednotlivých fixácií (B</a:t>
            </a:r>
            <a:r>
              <a:rPr lang="sk-SK" baseline="30000" dirty="0"/>
              <a:t>150</a:t>
            </a:r>
            <a:r>
              <a:rPr lang="sk-SK" dirty="0"/>
              <a:t>D</a:t>
            </a:r>
            <a:r>
              <a:rPr lang="sk-SK" baseline="30000" dirty="0"/>
              <a:t>300</a:t>
            </a:r>
            <a:r>
              <a:rPr lang="sk-SK" dirty="0"/>
              <a:t>C</a:t>
            </a:r>
            <a:r>
              <a:rPr lang="sk-SK" baseline="30000" dirty="0"/>
              <a:t>250</a:t>
            </a:r>
            <a:r>
              <a:rPr lang="sk-SK" dirty="0"/>
              <a:t>E</a:t>
            </a:r>
            <a:r>
              <a:rPr lang="sk-SK" baseline="30000" dirty="0"/>
              <a:t>70</a:t>
            </a:r>
            <a:r>
              <a:rPr lang="sk-SK" dirty="0"/>
              <a:t>)</a:t>
            </a:r>
          </a:p>
          <a:p>
            <a:r>
              <a:rPr lang="sk-SK" dirty="0"/>
              <a:t>Alternatívne kódovanie </a:t>
            </a:r>
            <a:r>
              <a:rPr lang="en-US" dirty="0"/>
              <a:t>[Goldberg-Helfman2010]</a:t>
            </a:r>
            <a:endParaRPr lang="sk-SK" dirty="0"/>
          </a:p>
          <a:p>
            <a:pPr lvl="1"/>
            <a:r>
              <a:rPr lang="sk-SK" dirty="0" err="1"/>
              <a:t>Sakádické</a:t>
            </a:r>
            <a:r>
              <a:rPr lang="sk-SK" dirty="0"/>
              <a:t> uhly (absolútne </a:t>
            </a:r>
            <a:r>
              <a:rPr lang="sk-SK" dirty="0" err="1"/>
              <a:t>vs</a:t>
            </a:r>
            <a:r>
              <a:rPr lang="sk-SK" dirty="0"/>
              <a:t>. relatívne) – smer „cestovania“ pohľadu</a:t>
            </a:r>
          </a:p>
          <a:p>
            <a:pPr lvl="1"/>
            <a:r>
              <a:rPr lang="sk-SK" dirty="0" err="1"/>
              <a:t>Sakádické</a:t>
            </a:r>
            <a:r>
              <a:rPr lang="sk-SK" dirty="0"/>
              <a:t> vzdialenosti – môže odhaliť „hustejšie“ oblasti rozhrania</a:t>
            </a:r>
          </a:p>
          <a:p>
            <a:pPr lvl="1"/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t>5</a:t>
            </a:fld>
            <a:r>
              <a:rPr lang="sk-SK" dirty="0"/>
              <a:t>/18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935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Vizualizácia sekvencií pohľadu nám pri ich analýze väčšinou veľmi nepomôže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975" y="1581338"/>
            <a:ext cx="7455159" cy="51401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6</a:t>
            </a:fld>
            <a:r>
              <a:rPr lang="sk-SK" dirty="0"/>
              <a:t>/18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23288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Analýza sekvencií pohľadu </a:t>
            </a:r>
            <a:r>
              <a:rPr lang="en-US" dirty="0"/>
              <a:t>[Eraslan-Yesilada-Harper2016]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Počítanie podobnosti dvojíc sekvencií pohľadu</a:t>
            </a:r>
          </a:p>
          <a:p>
            <a:r>
              <a:rPr lang="sk-SK" dirty="0"/>
              <a:t>Počítanie pravdepodobností prechodov</a:t>
            </a:r>
          </a:p>
          <a:p>
            <a:r>
              <a:rPr lang="sk-SK" dirty="0"/>
              <a:t>Detekcia vzorov</a:t>
            </a:r>
          </a:p>
          <a:p>
            <a:r>
              <a:rPr lang="sk-SK" dirty="0"/>
              <a:t>Identifikácia spoločnej sekvencie pohľadu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7</a:t>
            </a:fld>
            <a:r>
              <a:rPr lang="sk-SK" dirty="0"/>
              <a:t>/18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02023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Porovnávanie dvojíc sekvencií pohľadu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Najčastejšie </a:t>
            </a:r>
            <a:r>
              <a:rPr lang="sk-SK" b="1" dirty="0" err="1"/>
              <a:t>String-Edit</a:t>
            </a:r>
            <a:r>
              <a:rPr lang="sk-SK" b="1" dirty="0"/>
              <a:t> </a:t>
            </a:r>
            <a:r>
              <a:rPr lang="sk-SK" b="1" dirty="0" err="1"/>
              <a:t>Distance</a:t>
            </a:r>
            <a:r>
              <a:rPr lang="sk-SK" dirty="0"/>
              <a:t> (</a:t>
            </a:r>
            <a:r>
              <a:rPr lang="sk-SK" b="1" dirty="0" err="1"/>
              <a:t>Levenshteinova</a:t>
            </a:r>
            <a:r>
              <a:rPr lang="sk-SK" b="1" dirty="0"/>
              <a:t> vzdialenosť</a:t>
            </a:r>
            <a:r>
              <a:rPr lang="sk-SK" dirty="0"/>
              <a:t>)</a:t>
            </a:r>
          </a:p>
          <a:p>
            <a:r>
              <a:rPr lang="sk-SK" dirty="0"/>
              <a:t>Problémy</a:t>
            </a:r>
          </a:p>
          <a:p>
            <a:pPr lvl="1"/>
            <a:r>
              <a:rPr lang="sk-SK" dirty="0"/>
              <a:t>Rôzna dĺžka sekvencií</a:t>
            </a:r>
          </a:p>
          <a:p>
            <a:pPr lvl="1"/>
            <a:r>
              <a:rPr lang="sk-SK" dirty="0"/>
              <a:t>Narúšajúce tokeny</a:t>
            </a:r>
          </a:p>
          <a:p>
            <a:pPr lvl="1"/>
            <a:r>
              <a:rPr lang="sk-SK" dirty="0"/>
              <a:t>Vzájomná poloha (vzdialenosť) oblastí záujmu</a:t>
            </a:r>
          </a:p>
          <a:p>
            <a:pPr lvl="1"/>
            <a:r>
              <a:rPr lang="sk-SK" dirty="0"/>
              <a:t>Škálovanie (porovnávanie každý s každým)</a:t>
            </a:r>
          </a:p>
          <a:p>
            <a:r>
              <a:rPr lang="sk-SK" dirty="0"/>
              <a:t>Iné prístupy</a:t>
            </a:r>
          </a:p>
          <a:p>
            <a:pPr lvl="1"/>
            <a:r>
              <a:rPr lang="sk-SK" dirty="0" err="1"/>
              <a:t>String-Edit</a:t>
            </a:r>
            <a:r>
              <a:rPr lang="sk-SK" dirty="0"/>
              <a:t> so substitučnou maticou</a:t>
            </a:r>
          </a:p>
          <a:p>
            <a:pPr lvl="2"/>
            <a:r>
              <a:rPr lang="sk-SK" dirty="0"/>
              <a:t>Zohľadňuje vzdialenosť AOI (Euklidova </a:t>
            </a:r>
            <a:r>
              <a:rPr lang="sk-SK" dirty="0" err="1"/>
              <a:t>vs</a:t>
            </a:r>
            <a:r>
              <a:rPr lang="sk-SK" dirty="0"/>
              <a:t>. </a:t>
            </a:r>
            <a:r>
              <a:rPr lang="sk-SK" dirty="0" err="1"/>
              <a:t>Manhattan</a:t>
            </a:r>
            <a:r>
              <a:rPr lang="sk-SK" dirty="0"/>
              <a:t>) </a:t>
            </a:r>
            <a:r>
              <a:rPr lang="en-US" dirty="0"/>
              <a:t>[Takeuchi-Habuchi2007]</a:t>
            </a:r>
            <a:endParaRPr lang="sk-SK" dirty="0"/>
          </a:p>
          <a:p>
            <a:pPr lvl="1"/>
            <a:r>
              <a:rPr lang="sk-SK" dirty="0" err="1"/>
              <a:t>ScanMatch</a:t>
            </a:r>
            <a:endParaRPr lang="sk-SK" dirty="0"/>
          </a:p>
          <a:p>
            <a:pPr lvl="2"/>
            <a:r>
              <a:rPr lang="sk-SK" dirty="0"/>
              <a:t>obmedzenie na </a:t>
            </a:r>
            <a:r>
              <a:rPr lang="sk-SK" dirty="0" err="1"/>
              <a:t>grid</a:t>
            </a:r>
            <a:r>
              <a:rPr lang="sk-SK" dirty="0"/>
              <a:t>, zohľadňuje aj dĺžku fixácií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8</a:t>
            </a:fld>
            <a:r>
              <a:rPr lang="sk-SK" dirty="0"/>
              <a:t>/18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344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Počítanie pravdepodobností prechodov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Markovovské</a:t>
            </a:r>
            <a:r>
              <a:rPr lang="sk-SK" dirty="0"/>
              <a:t> modely</a:t>
            </a:r>
          </a:p>
          <a:p>
            <a:pPr lvl="1"/>
            <a:r>
              <a:rPr lang="sk-SK" dirty="0"/>
              <a:t>Matica prechodov (1. rád)</a:t>
            </a:r>
          </a:p>
          <a:p>
            <a:pPr lvl="1"/>
            <a:r>
              <a:rPr lang="sk-SK" dirty="0"/>
              <a:t>Násobenie matice (2., ... rád)</a:t>
            </a:r>
          </a:p>
          <a:p>
            <a:r>
              <a:rPr lang="sk-SK" dirty="0"/>
              <a:t>Entropia ako spôsob porovnávania matíc prechodov </a:t>
            </a:r>
            <a:r>
              <a:rPr lang="en-US" dirty="0"/>
              <a:t>[Krejtz-et-al2015]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248B-7926-4EE8-92AB-AF7D1660D9E1}" type="slidenum">
              <a:rPr lang="sk-SK" smtClean="0"/>
              <a:pPr/>
              <a:t>9</a:t>
            </a:fld>
            <a:r>
              <a:rPr lang="sk-SK" dirty="0"/>
              <a:t>/18</a:t>
            </a:r>
            <a:endParaRPr lang="sk-S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3533775"/>
            <a:ext cx="92773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24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1166</Words>
  <Application>Microsoft Office PowerPoint</Application>
  <PresentationFormat>Widescreen</PresentationFormat>
  <Paragraphs>141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Analýza sekvencií pohľadu</vt:lpstr>
      <vt:lpstr>Spracovanie údajov zo sledovania pohľadu [Goldberg-Helfman2014]</vt:lpstr>
      <vt:lpstr>Sekvencie pohľadu</vt:lpstr>
      <vt:lpstr>PowerPoint Presentation</vt:lpstr>
      <vt:lpstr>Sekvencie pohľadu</vt:lpstr>
      <vt:lpstr>Vizualizácia sekvencií pohľadu nám pri ich analýze väčšinou veľmi nepomôže</vt:lpstr>
      <vt:lpstr>Analýza sekvencií pohľadu [Eraslan-Yesilada-Harper2016]</vt:lpstr>
      <vt:lpstr>Porovnávanie dvojíc sekvencií pohľadu</vt:lpstr>
      <vt:lpstr>Počítanie pravdepodobností prechodov</vt:lpstr>
      <vt:lpstr>Detekcia vzorov</vt:lpstr>
      <vt:lpstr>Identifikácia spoločnej sekvencie pohľadu</vt:lpstr>
      <vt:lpstr>Vlastnosti ideálneho algoritmu na identifikáciu spoločnej sekvencie pohľadu [Eraslan-Yesilada-Harper2016]</vt:lpstr>
      <vt:lpstr>Hierarchické zhlukovanie pomocou DotPlot algoritmu [Goldberg-Helfman2010]</vt:lpstr>
      <vt:lpstr>eMine algoritmus [Eraslan-Yesilada-Harper2014] </vt:lpstr>
      <vt:lpstr>STA (Scanpath Trend Analysis) algoritmus [Eraslan-Yesilada-Harper2016b] </vt:lpstr>
      <vt:lpstr>STA (Scanpath Trend Analysis) algoritmus [Eraslan-Yesilada-Harper2016b] </vt:lpstr>
      <vt:lpstr>Porovnanie algoritmov na identifikáciu spoločnej sekvencie pohľadu [Eraslan-Yesilada-Harper2016b] </vt:lpstr>
      <vt:lpstr>Aktuálne smerovanie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Róbert Móro</dc:creator>
  <cp:lastModifiedBy>Róbert Móro</cp:lastModifiedBy>
  <cp:revision>35</cp:revision>
  <dcterms:created xsi:type="dcterms:W3CDTF">2016-11-30T21:52:07Z</dcterms:created>
  <dcterms:modified xsi:type="dcterms:W3CDTF">2016-12-01T07:39:45Z</dcterms:modified>
</cp:coreProperties>
</file>