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5143500" cx="9144000"/>
  <p:notesSz cx="6858000" cy="9144000"/>
  <p:embeddedFontLst>
    <p:embeddedFont>
      <p:font typeface="Robo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Roboto-regular.fnt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Roboto-italic.fntdata"/><Relationship Id="rId6" Type="http://schemas.openxmlformats.org/officeDocument/2006/relationships/slide" Target="slides/slide2.xml"/><Relationship Id="rId18" Type="http://schemas.openxmlformats.org/officeDocument/2006/relationships/font" Target="fonts/Roboto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Povedať niečo o tom, že to je upravená prezentácia od prvých dvoch autorov.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Prvý obsahuje vypočítané metriky pre jednotlivé segmenty a celkovú scénu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Druhy obsahuje postupnosti AOI pre jednotlivé segmenty a celkovú scénu</a:t>
            </a:r>
          </a:p>
          <a:p>
            <a:pPr lvl="0" rtl="0">
              <a:lnSpc>
                <a:spcPct val="107000"/>
              </a:lnSpc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Zapisovanie do súboru je až nakoniec, čiže ak to padne len na jednej metrike, cele to padne a nič sa neuloží… ošetrenie chyb tam nie je veľmi dobre spravené.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Ja som si tu knižnicu forkol a trošku upravil tak, aby mi vyhovovala:</a:t>
            </a:r>
          </a:p>
          <a:p>
            <a:pPr indent="-298450" lvl="0" marL="4572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-GB"/>
              <a:t>customTest.py je main trieda, ktorú treba volať</a:t>
            </a:r>
          </a:p>
          <a:p>
            <a:pPr indent="-298450" lvl="0" marL="4572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-GB"/>
              <a:t>prerobil som ju tak, aby nespracovávala participantov ako individuálne súbory, ale ako jeden súbor</a:t>
            </a:r>
          </a:p>
          <a:p>
            <a:pPr indent="-298450" lvl="0" marL="4572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-GB"/>
              <a:t>s tým, že cez argumenty main funkcie sa definuje, ktorých participantov spracovať a číslo ktorej úlohy treba spracovať… čiže sa dá naraz zavolať vyhodnotenie ľubovoľného počtu úloh s ľubovoľným počtom participantov</a:t>
            </a:r>
          </a:p>
          <a:p>
            <a:pPr indent="-298450" lvl="0" marL="4572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-GB"/>
              <a:t>Aoi už netreba definovať v params.py</a:t>
            </a:r>
          </a:p>
          <a:p>
            <a:pPr indent="-298450" lvl="0" marL="4572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-GB"/>
              <a:t>Ošetrenie chýb, napr. delenie nulou</a:t>
            </a:r>
          </a:p>
          <a:p>
            <a:pPr lvl="0" rtl="0">
              <a:lnSpc>
                <a:spcPct val="107000"/>
              </a:lnSpc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Kladne použite alebo sa inšpirujte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1200">
                <a:solidFill>
                  <a:srgbClr val="24292E"/>
                </a:solidFill>
                <a:highlight>
                  <a:srgbClr val="FFFFFF"/>
                </a:highlight>
              </a:rPr>
              <a:t>EMDAT môže byť použitý na vypočítanie rozsiahleho listu atribútov pre každého participanta</a:t>
            </a:r>
          </a:p>
          <a:p>
            <a:pPr lvl="0">
              <a:spcBef>
                <a:spcPts val="0"/>
              </a:spcBef>
              <a:buNone/>
            </a:pPr>
            <a:r>
              <a:rPr lang="en-GB" sz="1200">
                <a:solidFill>
                  <a:srgbClr val="24292E"/>
                </a:solidFill>
                <a:highlight>
                  <a:srgbClr val="FFFFFF"/>
                </a:highlight>
              </a:rPr>
              <a:t>Ďalej v sebe obsahuje vstavane mechanizmy na predspracovanie, čistenie dát -&gt; dobrý nástroj pre výskumníkov</a:t>
            </a:r>
          </a:p>
          <a:p>
            <a:pPr lvl="0">
              <a:spcBef>
                <a:spcPts val="0"/>
              </a:spcBef>
              <a:buNone/>
            </a:pPr>
            <a:r>
              <a:rPr lang="en-GB" sz="1200">
                <a:solidFill>
                  <a:srgbClr val="24292E"/>
                </a:solidFill>
                <a:highlight>
                  <a:srgbClr val="FFFFFF"/>
                </a:highlight>
              </a:rPr>
              <a:t>Dokáže počítať veľké množstvo atribútov, ktoré sú odvodene od:</a:t>
            </a:r>
          </a:p>
          <a:p>
            <a:pPr lvl="0">
              <a:spcBef>
                <a:spcPts val="0"/>
              </a:spcBef>
              <a:buNone/>
            </a:pPr>
            <a:r>
              <a:rPr lang="en-GB" sz="1200">
                <a:solidFill>
                  <a:srgbClr val="24292E"/>
                </a:solidFill>
                <a:highlight>
                  <a:srgbClr val="FFFFFF"/>
                </a:highlight>
              </a:rPr>
              <a:t>Fixácii</a:t>
            </a:r>
          </a:p>
          <a:p>
            <a:pPr lvl="0">
              <a:spcBef>
                <a:spcPts val="0"/>
              </a:spcBef>
              <a:buNone/>
            </a:pPr>
            <a:r>
              <a:rPr lang="en-GB" sz="1200">
                <a:solidFill>
                  <a:srgbClr val="24292E"/>
                </a:solidFill>
                <a:highlight>
                  <a:srgbClr val="FFFFFF"/>
                </a:highlight>
              </a:rPr>
              <a:t>Sakád</a:t>
            </a:r>
          </a:p>
          <a:p>
            <a:pPr lvl="0">
              <a:spcBef>
                <a:spcPts val="0"/>
              </a:spcBef>
              <a:buNone/>
            </a:pPr>
            <a:r>
              <a:rPr lang="en-GB" sz="1200">
                <a:solidFill>
                  <a:srgbClr val="24292E"/>
                </a:solidFill>
                <a:highlight>
                  <a:srgbClr val="FFFFFF"/>
                </a:highlight>
              </a:rPr>
              <a:t>Veľkosti zreničky</a:t>
            </a:r>
          </a:p>
          <a:p>
            <a:pPr lvl="0">
              <a:spcBef>
                <a:spcPts val="0"/>
              </a:spcBef>
              <a:buNone/>
            </a:pPr>
            <a:r>
              <a:rPr lang="en-GB" sz="1200">
                <a:solidFill>
                  <a:srgbClr val="24292E"/>
                </a:solidFill>
                <a:highlight>
                  <a:srgbClr val="FFFFFF"/>
                </a:highlight>
              </a:rPr>
              <a:t>AOI</a:t>
            </a:r>
          </a:p>
          <a:p>
            <a:pPr lvl="0">
              <a:spcBef>
                <a:spcPts val="0"/>
              </a:spcBef>
              <a:buNone/>
            </a:pPr>
            <a:r>
              <a:rPr lang="en-GB" sz="1200">
                <a:solidFill>
                  <a:srgbClr val="24292E"/>
                </a:solidFill>
                <a:highlight>
                  <a:srgbClr val="FFFFFF"/>
                </a:highlight>
              </a:rPr>
              <a:t>Eventov – kliky myškou</a:t>
            </a:r>
          </a:p>
          <a:p>
            <a:pPr lvl="0">
              <a:spcBef>
                <a:spcPts val="0"/>
              </a:spcBef>
              <a:buNone/>
            </a:pPr>
            <a:r>
              <a:rPr lang="en-GB" sz="1200">
                <a:solidFill>
                  <a:srgbClr val="24292E"/>
                </a:solidFill>
                <a:highlight>
                  <a:srgbClr val="FFFFFF"/>
                </a:highlight>
              </a:rPr>
              <a:t>Toto všetko z exportu z tobii studia… no neznie to super? :D</a:t>
            </a:r>
          </a:p>
          <a:p>
            <a:pPr lvl="0">
              <a:spcBef>
                <a:spcPts val="0"/>
              </a:spcBef>
              <a:buNone/>
            </a:pPr>
            <a:r>
              <a:rPr lang="en-GB" sz="1200">
                <a:solidFill>
                  <a:srgbClr val="24292E"/>
                </a:solidFill>
                <a:highlight>
                  <a:srgbClr val="FFFFFF"/>
                </a:highlight>
              </a:rPr>
              <a:t>Čiže ak chcete používať nejaké eye-rackingove metriky, tak sa pozrite či  to tu už nie je … a nevymýślajte koleso druhý krát</a:t>
            </a:r>
            <a:r>
              <a:rPr lang="en-GB" sz="1200">
                <a:solidFill>
                  <a:srgbClr val="333333"/>
                </a:solidFill>
                <a:highlight>
                  <a:srgbClr val="FFFFFF"/>
                </a:highlight>
              </a:rPr>
              <a:t>.</a:t>
            </a:r>
          </a:p>
          <a:p>
            <a:pPr lvl="0">
              <a:spcBef>
                <a:spcPts val="0"/>
              </a:spcBef>
              <a:buNone/>
            </a:pPr>
            <a:r>
              <a:rPr lang="en-GB" sz="1200">
                <a:solidFill>
                  <a:srgbClr val="333333"/>
                </a:solidFill>
                <a:highlight>
                  <a:srgbClr val="FFFFFF"/>
                </a:highlight>
              </a:rPr>
              <a:t>Ktoré atribúty vie knižnica vypočítať nájdete v konfiguračnom súbore params.py</a:t>
            </a:r>
          </a:p>
          <a:p>
            <a:pPr lvl="0">
              <a:spcBef>
                <a:spcPts val="0"/>
              </a:spcBef>
              <a:buNone/>
            </a:pPr>
            <a:r>
              <a:rPr lang="en-GB" sz="1200">
                <a:solidFill>
                  <a:srgbClr val="333333"/>
                </a:solidFill>
                <a:highlight>
                  <a:srgbClr val="FFFFFF"/>
                </a:highlight>
              </a:rPr>
              <a:t>Použitie však nie je úplne intuitívne, preto tento tutorial….</a:t>
            </a:r>
          </a:p>
          <a:p>
            <a:pPr lvl="0">
              <a:spcBef>
                <a:spcPts val="0"/>
              </a:spcBef>
              <a:buNone/>
            </a:pPr>
            <a:r>
              <a:rPr lang="en-GB" sz="1200">
                <a:solidFill>
                  <a:srgbClr val="24292E"/>
                </a:solidFill>
                <a:highlight>
                  <a:srgbClr val="FFFFFF"/>
                </a:highlight>
              </a:rPr>
              <a:t>Prvý háčik, na ktorý môžete naraziť, je python 2.7 dá sa prebrať ich example trieda a použiť to cez príkazový riadok - ale už treba trosku kódenia.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rgbClr val="24292E"/>
              </a:solidFill>
              <a:highlight>
                <a:srgbClr val="FFFFFF"/>
              </a:highlight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rgbClr val="24292E"/>
              </a:solidFill>
              <a:highlight>
                <a:srgbClr val="FFFFFF"/>
              </a:highlight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rgbClr val="24292E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Keď si začnete čítať dokumentáciu, tak sa dozviete, že potrebujete 4 typy exportov z tobii studia, pre každý typ atribútov a ešte dva súbory navyše.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Takže ak sa to náhodou rozhodnete použiť uľahčím vám život stačí vám len jeden - All-Data.tsv -  prečo vysvetlím viac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Má to však jeden háčik … v zdrojákoch je chyba - volá sa spracovanie staršieho typu exportu z tobii - tam to treba bud na jednom mieste prepísať… alebo počkať kým to opravia autori - s robom sme to reportovali -Na tuto chybu chcem špeciálne poukázať .. lebo môže spôsobiť dosť problémov.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Ďalšie dva súbory sú . seg</a:t>
            </a:r>
          </a:p>
          <a:p>
            <a:pPr indent="-298450" lvl="0" marL="4572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-GB"/>
              <a:t>Pre EMDAT je nahrávka jedného participanta scéna a sa da rozdeľuje do segmentov:</a:t>
            </a:r>
          </a:p>
          <a:p>
            <a:pPr indent="-298450" lvl="0" marL="4572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-GB"/>
              <a:t>Vie si to človek zadefinovať sám v tomto súbore (v milisekundách) -  vhodne je to keď robíte export pre participanta a nie pre participanta a úlohu</a:t>
            </a:r>
          </a:p>
          <a:p>
            <a:pPr indent="-298450" lvl="0" marL="4572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-GB"/>
              <a:t>EMDAT si robí aj vlastne segmentácie, ale tie vám výsledný súbor neovplyvnia, čiže do implementácie by som nezachádzal.</a:t>
            </a:r>
          </a:p>
          <a:p>
            <a:pPr lvl="0" rtl="0">
              <a:lnSpc>
                <a:spcPct val="107000"/>
              </a:lnSpc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To naľavo je pre tobiiStuvioV2 to napravo pre TobiiStudioV3.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Popíšem obrázok.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Matej a Mária s týmto mali problémy, čiže radšej asi takto aj keď u mňa sa nevyskytli, lebo EMDAT spracováva dáta podľa názvov stĺpcov.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Aby bolo jasné čo EMDAT spracováva -  potrebuje Data_Export.tsv pre každého jedného participanta  pomenovaný vo formáte uvedenom na slide.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Čo je problém, ak mate povedzme 20 participantov a ešte vyhodnocujete veľa úloh, potom potrebujete (počet_úloh* počet_participantov) súborov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Formát exportovaných súbor v Tobii sa da do istej miery ovplyvniť, ale nie nestačí to.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Definuje, do akých segmentov je nahrávka participanta rozdelená … segmenty sú nejaké časove intervaly, pre ktoré budú metriky vypočítane.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Segment je časť nahrávky participanta, ktorú chceme analyzovať.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Čiže povedzme si, že mame definovane 3 segmenty… tak EMDAT pre jedného participanta vypočíta metriky pre každý jeden segment samostatne, ale taktiež metriky aj pre celu nahrávku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2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Povedať dve možnosti na slajde</a:t>
            </a:r>
          </a:p>
          <a:p>
            <a:pPr indent="-298450" lvl="0" marL="4572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-GB"/>
              <a:t>Je aj tretia možnosť-  ak segmenty nepotrebujete ako ja … prepísať v zdrojoch nech sa používa iba jeden segment file. Následne si vytvoriť jeden segment file s intevalom 0 do 99999999  a už toto riešiť nemusíte</a:t>
            </a:r>
          </a:p>
          <a:p>
            <a:pPr lvl="0" rtl="0">
              <a:lnSpc>
                <a:spcPct val="107000"/>
              </a:lnSpc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Inak treba dodržať formát uvedený dole na slajde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Aoi súbor sa používa na definovanie  jednotlivých oblasti záujmu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V riadku je to definovane nasledovne:</a:t>
            </a:r>
          </a:p>
          <a:p>
            <a:pPr indent="-298450" lvl="0" marL="4572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-GB"/>
              <a:t>Názov AOI</a:t>
            </a:r>
          </a:p>
          <a:p>
            <a:pPr indent="-298450" lvl="0" marL="4572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-GB"/>
              <a:t>Lávy horný roh</a:t>
            </a:r>
          </a:p>
          <a:p>
            <a:pPr indent="-298450" lvl="0" marL="4572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-GB"/>
              <a:t>Pravý horný roh</a:t>
            </a:r>
          </a:p>
          <a:p>
            <a:pPr indent="-298450" lvl="0" marL="4572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-GB"/>
              <a:t>Pravý dolný roh</a:t>
            </a:r>
          </a:p>
          <a:p>
            <a:pPr indent="-298450" lvl="0" marL="4572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-GB"/>
              <a:t>Ľavý dolný roh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Definovanie podľa bodov je dovolene tuším kvôli tomu, že je možné vytvárať aj AOI s inými tvarmi ako obdĺžnik, preto sa to definuje ako polygón.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200"/>
              <a:t>Tobii studio generuje tieto AOI ako ľavý horny roh (x,y)  a šírka a výška obdĺžnika (dx, dy)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A dôležitý fakt nakoniec … ako separátor používajte tabulátor nie medzerník…. Inak to fungovať nebude.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Knižnica ma taký úžasný súbor params.py … čo je v podstate konfiguračný súbor -  v ňom si viete nastaviť presne, ktoré atribúty pre každý typ atribútov chcete vypočítať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V ďalšej veci je knižnica trošku hlúpa. Žiada si od vás duplicitne definovanie AOI(tento raz iba názvy)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+ sú tam ďalšie veci, ktorých som sa našťastie chytať nemusel.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Shape 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Shape 16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hape 70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Shape 7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Shape 76"/>
          <p:cNvSpPr txBox="1"/>
          <p:nvPr>
            <p:ph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hape 20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Shape 2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Shape 26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Shape 29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Shape 30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Shape 3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Shape 5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Shape 5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Shape 57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61" name="Shape 6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" name="Shape 62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64" name="Shape 6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github.com/ATUAV/EMDAT" TargetMode="External"/><Relationship Id="rId4" Type="http://schemas.openxmlformats.org/officeDocument/2006/relationships/hyperlink" Target="http://www.cs.ubc.ca/~skardan/EMDAT/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github.com/Groosling/EMDAT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7.png"/><Relationship Id="rId5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EMDAT a Tobii	</a:t>
            </a:r>
          </a:p>
        </p:txBody>
      </p:sp>
      <p:sp>
        <p:nvSpPr>
          <p:cNvPr id="86" name="Shape 86"/>
          <p:cNvSpPr txBox="1"/>
          <p:nvPr>
            <p:ph idx="1" type="subTitle"/>
          </p:nvPr>
        </p:nvSpPr>
        <p:spPr>
          <a:xfrm>
            <a:off x="598100" y="2715939"/>
            <a:ext cx="8222100" cy="9435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Ako exportovať dáta z Tobii do EMDAT-u</a:t>
            </a:r>
          </a:p>
        </p:txBody>
      </p:sp>
      <p:sp>
        <p:nvSpPr>
          <p:cNvPr id="87" name="Shape 87"/>
          <p:cNvSpPr txBox="1"/>
          <p:nvPr>
            <p:ph idx="1" type="subTitle"/>
          </p:nvPr>
        </p:nvSpPr>
        <p:spPr>
          <a:xfrm>
            <a:off x="598100" y="4075889"/>
            <a:ext cx="8222100" cy="9435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600"/>
              <a:t>Bc. Matej Červenka</a:t>
            </a:r>
          </a:p>
          <a:p>
            <a:pPr lvl="0">
              <a:spcBef>
                <a:spcPts val="0"/>
              </a:spcBef>
              <a:buNone/>
            </a:pPr>
            <a:r>
              <a:rPr lang="en-GB" sz="1600"/>
              <a:t>Bc. Mária Dragúňová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600"/>
              <a:t>Bc. Martin Mokrý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Výstup</a:t>
            </a:r>
          </a:p>
        </p:txBody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311700" y="902250"/>
            <a:ext cx="8520600" cy="3339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2 súbory: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-GB"/>
              <a:t>sample_features_multiprocessing.tsv</a:t>
            </a:r>
          </a:p>
          <a:p>
            <a:pPr indent="-342900" lvl="0" marL="457200" rtl="0">
              <a:spcBef>
                <a:spcPts val="0"/>
              </a:spcBef>
              <a:buSzPct val="100000"/>
              <a:buChar char="-"/>
            </a:pPr>
            <a:r>
              <a:rPr lang="en-GB"/>
              <a:t>sample_sequences_multiprocessing.tsv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Zdroje</a:t>
            </a:r>
          </a:p>
        </p:txBody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Git: </a:t>
            </a:r>
            <a:r>
              <a:rPr lang="en-GB" u="sng">
                <a:solidFill>
                  <a:schemeClr val="hlink"/>
                </a:solidFill>
                <a:hlinkClick r:id="rId3"/>
              </a:rPr>
              <a:t>https://github.com/ATUAV/EMDAT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Doc: </a:t>
            </a:r>
            <a:r>
              <a:rPr lang="en-GB" u="sng">
                <a:solidFill>
                  <a:schemeClr val="hlink"/>
                </a:solidFill>
                <a:hlinkClick r:id="rId4"/>
              </a:rPr>
              <a:t>http://www.cs.ubc.ca/~skardan/EMDAT/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Ešte jedna vec...</a:t>
            </a:r>
          </a:p>
        </p:txBody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311700" y="1185450"/>
            <a:ext cx="8431800" cy="3339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Môj fork: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-GB"/>
              <a:t>customTest.py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-GB"/>
              <a:t>1 súbor = všetci participanti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-GB"/>
              <a:t>parametrizácia</a:t>
            </a:r>
            <a:r>
              <a:rPr lang="en-GB"/>
              <a:t> cez prikazový riadok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-GB"/>
              <a:t>zrušenie duplicitného definovania AOI</a:t>
            </a:r>
          </a:p>
          <a:p>
            <a:pPr indent="-342900" lvl="0" marL="457200">
              <a:spcBef>
                <a:spcPts val="0"/>
              </a:spcBef>
              <a:buSzPct val="100000"/>
              <a:buChar char="-"/>
            </a:pPr>
            <a:r>
              <a:rPr lang="en-GB"/>
              <a:t>oš</a:t>
            </a:r>
            <a:r>
              <a:rPr lang="en-GB"/>
              <a:t>etrenia chýb, na ktorých to padalo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0" name="Shape 180"/>
          <p:cNvSpPr txBox="1"/>
          <p:nvPr/>
        </p:nvSpPr>
        <p:spPr>
          <a:xfrm>
            <a:off x="522775" y="3977075"/>
            <a:ext cx="6398700" cy="7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2000" u="sng">
                <a:solidFill>
                  <a:schemeClr val="hlink"/>
                </a:solidFill>
                <a:hlinkClick r:id="rId3"/>
              </a:rPr>
              <a:t>https://github.com/Groosling/EMDAT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386150" y="1262700"/>
            <a:ext cx="8520600" cy="607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GB"/>
              <a:t>Eye Movement Data Analysis Toolkit</a:t>
            </a:r>
          </a:p>
        </p:txBody>
      </p:sp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625" y="1992925"/>
            <a:ext cx="1157650" cy="115765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Shape 94"/>
          <p:cNvSpPr/>
          <p:nvPr/>
        </p:nvSpPr>
        <p:spPr>
          <a:xfrm>
            <a:off x="1705475" y="2427900"/>
            <a:ext cx="724200" cy="28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5" name="Shape 95"/>
          <p:cNvSpPr txBox="1"/>
          <p:nvPr/>
        </p:nvSpPr>
        <p:spPr>
          <a:xfrm>
            <a:off x="2605750" y="2181925"/>
            <a:ext cx="1336800" cy="45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3600"/>
              <a:t>.tsv</a:t>
            </a:r>
          </a:p>
        </p:txBody>
      </p:sp>
      <p:sp>
        <p:nvSpPr>
          <p:cNvPr id="96" name="Shape 96"/>
          <p:cNvSpPr/>
          <p:nvPr/>
        </p:nvSpPr>
        <p:spPr>
          <a:xfrm>
            <a:off x="3685175" y="2478838"/>
            <a:ext cx="724200" cy="28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97" name="Shape 9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51375" y="2100698"/>
            <a:ext cx="3898200" cy="1044027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Shape 98"/>
          <p:cNvSpPr txBox="1"/>
          <p:nvPr/>
        </p:nvSpPr>
        <p:spPr>
          <a:xfrm>
            <a:off x="1160825" y="4168950"/>
            <a:ext cx="3898200" cy="45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Python 2.7 </a:t>
            </a:r>
          </a:p>
        </p:txBody>
      </p:sp>
      <p:pic>
        <p:nvPicPr>
          <p:cNvPr id="99" name="Shape 9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0150" y="4117237"/>
            <a:ext cx="567150" cy="558226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Shape 100"/>
          <p:cNvSpPr txBox="1"/>
          <p:nvPr/>
        </p:nvSpPr>
        <p:spPr>
          <a:xfrm>
            <a:off x="2927575" y="4561225"/>
            <a:ext cx="4658400" cy="5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1200">
                <a:solidFill>
                  <a:srgbClr val="24292E"/>
                </a:solidFill>
                <a:highlight>
                  <a:srgbClr val="FFFFFF"/>
                </a:highlight>
              </a:rPr>
              <a:t>developed in the University of British Columbia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Aké súbory potrebuje EMDAT?	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-GB"/>
              <a:t>6 súborov na jedného participanta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-GB"/>
              <a:t>All-Data.tsv (z Tobii)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-GB"/>
              <a:t>Fixations.tsv </a:t>
            </a:r>
            <a:r>
              <a:rPr lang="en-GB"/>
              <a:t>(z Tobii)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-GB"/>
              <a:t>Saccade.tsv (z Tobii)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-GB"/>
              <a:t>Events.tsv (z Tobii)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-GB"/>
              <a:t>.seg</a:t>
            </a:r>
          </a:p>
          <a:p>
            <a:pPr indent="-317500" lvl="1" marL="914400" rtl="0">
              <a:spcBef>
                <a:spcPts val="0"/>
              </a:spcBef>
              <a:buSzPct val="100000"/>
              <a:buChar char="-"/>
            </a:pPr>
            <a:r>
              <a:rPr lang="en-GB"/>
              <a:t>.aoi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 txBox="1"/>
          <p:nvPr/>
        </p:nvSpPr>
        <p:spPr>
          <a:xfrm>
            <a:off x="3099425" y="1333075"/>
            <a:ext cx="6398700" cy="7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8000"/>
              <a:t>}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3765975" y="1910725"/>
            <a:ext cx="6398700" cy="7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Data_Export.tsv (z Tobii)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1107975" y="3210650"/>
            <a:ext cx="4658400" cy="5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-GB" sz="1100"/>
              <a:t>tobiiStuvioV2</a:t>
            </a:r>
          </a:p>
        </p:txBody>
      </p:sp>
      <p:sp>
        <p:nvSpPr>
          <p:cNvPr id="110" name="Shape 110"/>
          <p:cNvSpPr txBox="1"/>
          <p:nvPr/>
        </p:nvSpPr>
        <p:spPr>
          <a:xfrm>
            <a:off x="4173900" y="3210650"/>
            <a:ext cx="4658400" cy="5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-GB" sz="1100"/>
              <a:t>tobiiStuvioV3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Shape 1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2075" y="2281875"/>
            <a:ext cx="1790700" cy="1419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Shape 1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5850" y="1017807"/>
            <a:ext cx="8832300" cy="392731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Shape 1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Generovanie </a:t>
            </a:r>
            <a:r>
              <a:rPr b="1" lang="en-GB"/>
              <a:t>Data_Export</a:t>
            </a:r>
            <a:r>
              <a:rPr b="1" lang="en-GB"/>
              <a:t>.tsv</a:t>
            </a:r>
          </a:p>
        </p:txBody>
      </p:sp>
      <p:sp>
        <p:nvSpPr>
          <p:cNvPr id="118" name="Shape 118"/>
          <p:cNvSpPr/>
          <p:nvPr/>
        </p:nvSpPr>
        <p:spPr>
          <a:xfrm>
            <a:off x="727100" y="1119975"/>
            <a:ext cx="1104000" cy="188400"/>
          </a:xfrm>
          <a:prstGeom prst="rect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9" name="Shape 119"/>
          <p:cNvSpPr/>
          <p:nvPr/>
        </p:nvSpPr>
        <p:spPr>
          <a:xfrm>
            <a:off x="2351825" y="1124325"/>
            <a:ext cx="1077300" cy="179700"/>
          </a:xfrm>
          <a:prstGeom prst="rect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/>
          <p:nvPr/>
        </p:nvSpPr>
        <p:spPr>
          <a:xfrm>
            <a:off x="4434350" y="1119975"/>
            <a:ext cx="556500" cy="188400"/>
          </a:xfrm>
          <a:prstGeom prst="rect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" name="Shape 121"/>
          <p:cNvSpPr/>
          <p:nvPr/>
        </p:nvSpPr>
        <p:spPr>
          <a:xfrm>
            <a:off x="7100475" y="1119975"/>
            <a:ext cx="753900" cy="188400"/>
          </a:xfrm>
          <a:prstGeom prst="rect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2" name="Shape 122"/>
          <p:cNvSpPr/>
          <p:nvPr/>
        </p:nvSpPr>
        <p:spPr>
          <a:xfrm>
            <a:off x="6752875" y="2726800"/>
            <a:ext cx="1256700" cy="188400"/>
          </a:xfrm>
          <a:prstGeom prst="rect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23" name="Shape 123"/>
          <p:cNvCxnSpPr>
            <a:stCxn id="121" idx="2"/>
            <a:endCxn id="115" idx="0"/>
          </p:cNvCxnSpPr>
          <p:nvPr/>
        </p:nvCxnSpPr>
        <p:spPr>
          <a:xfrm>
            <a:off x="7477425" y="1308375"/>
            <a:ext cx="0" cy="9735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Shape 128"/>
          <p:cNvPicPr preferRelativeResize="0"/>
          <p:nvPr/>
        </p:nvPicPr>
        <p:blipFill rotWithShape="1">
          <a:blip r:embed="rId3">
            <a:alphaModFix/>
          </a:blip>
          <a:srcRect b="3892" l="0" r="0" t="0"/>
          <a:stretch/>
        </p:blipFill>
        <p:spPr>
          <a:xfrm>
            <a:off x="368325" y="542775"/>
            <a:ext cx="4075049" cy="4313474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pic>
      <p:pic>
        <p:nvPicPr>
          <p:cNvPr id="129" name="Shape 1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5850" y="39382"/>
            <a:ext cx="8832300" cy="392731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Shape 130"/>
          <p:cNvSpPr/>
          <p:nvPr/>
        </p:nvSpPr>
        <p:spPr>
          <a:xfrm>
            <a:off x="7962100" y="143625"/>
            <a:ext cx="942600" cy="197400"/>
          </a:xfrm>
          <a:prstGeom prst="rect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31" name="Shape 1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13125" y="639437"/>
            <a:ext cx="3776825" cy="4120175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Generovanie </a:t>
            </a:r>
            <a:r>
              <a:rPr b="1" lang="en-GB"/>
              <a:t>Data_Export.tsv</a:t>
            </a:r>
          </a:p>
        </p:txBody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Premenovať všetky vygenerované súbory do tvaru </a:t>
            </a:r>
            <a:r>
              <a:rPr b="1" lang="en-GB"/>
              <a:t>P</a:t>
            </a:r>
            <a:r>
              <a:rPr lang="en-GB"/>
              <a:t>[0-9]{2}</a:t>
            </a:r>
            <a:r>
              <a:rPr b="1" lang="en-GB"/>
              <a:t>_Data_Export.tsv</a:t>
            </a:r>
          </a:p>
          <a:p>
            <a:pPr lvl="0">
              <a:spcBef>
                <a:spcPts val="0"/>
              </a:spcBef>
              <a:buNone/>
            </a:pPr>
            <a:r>
              <a:rPr b="1" lang="en-GB"/>
              <a:t>	</a:t>
            </a:r>
            <a:r>
              <a:rPr lang="en-GB"/>
              <a:t>Premenovanie sa dá do istej miery spraviť aj v Tobii.. Ale nie, to nestačí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Generovanie </a:t>
            </a:r>
            <a:r>
              <a:rPr b="1" lang="en-GB"/>
              <a:t>.seg</a:t>
            </a:r>
          </a:p>
        </p:txBody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3 možnosti:</a:t>
            </a:r>
          </a:p>
          <a:p>
            <a:pPr indent="-342900" lvl="0" marL="457200" rtl="0">
              <a:spcBef>
                <a:spcPts val="0"/>
              </a:spcBef>
              <a:buSzPct val="100000"/>
              <a:buChar char="-"/>
            </a:pPr>
            <a:r>
              <a:rPr lang="en-GB"/>
              <a:t>Manuálne si napísať časy </a:t>
            </a:r>
          </a:p>
          <a:p>
            <a:pPr indent="-342900" lvl="0" marL="457200" rtl="0">
              <a:spcBef>
                <a:spcPts val="0"/>
              </a:spcBef>
              <a:buSzPct val="100000"/>
              <a:buChar char="-"/>
            </a:pPr>
            <a:r>
              <a:rPr lang="en-GB"/>
              <a:t>Napísanie skriptu na generovanie začiatkov a koncov jednotlivých segmentov</a:t>
            </a:r>
          </a:p>
          <a:p>
            <a:pPr indent="-342900" lvl="0" marL="457200" rtl="0">
              <a:spcBef>
                <a:spcPts val="0"/>
              </a:spcBef>
              <a:buSzPct val="100000"/>
              <a:buChar char="-"/>
            </a:pPr>
            <a:r>
              <a:rPr lang="en-GB"/>
              <a:t>segment file s intevalom od 0 do 99999999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lvl="0">
              <a:spcBef>
                <a:spcPts val="0"/>
              </a:spcBef>
              <a:buNone/>
            </a:pPr>
            <a:r>
              <a:rPr b="1" lang="en-GB"/>
              <a:t>TobiiV3_sample_</a:t>
            </a:r>
            <a:r>
              <a:rPr lang="en-GB"/>
              <a:t>[0-9]{2}</a:t>
            </a:r>
            <a:r>
              <a:rPr b="1" lang="en-GB"/>
              <a:t>.seg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Generovanie </a:t>
            </a:r>
            <a:r>
              <a:rPr b="1" lang="en-GB"/>
              <a:t>.aoi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9" name="Shape 149"/>
          <p:cNvSpPr txBox="1"/>
          <p:nvPr/>
        </p:nvSpPr>
        <p:spPr>
          <a:xfrm>
            <a:off x="266625" y="1277525"/>
            <a:ext cx="9020400" cy="7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2500"/>
              <a:t>header	0,2		1886,2	1886,57	0,57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5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0" name="Shape 150"/>
          <p:cNvSpPr txBox="1"/>
          <p:nvPr/>
        </p:nvSpPr>
        <p:spPr>
          <a:xfrm>
            <a:off x="722100" y="3854825"/>
            <a:ext cx="6398700" cy="7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-GB" sz="3000"/>
              <a:t>Používať tabulátor!!!</a:t>
            </a:r>
          </a:p>
        </p:txBody>
      </p:sp>
      <p:sp>
        <p:nvSpPr>
          <p:cNvPr id="151" name="Shape 151"/>
          <p:cNvSpPr/>
          <p:nvPr/>
        </p:nvSpPr>
        <p:spPr>
          <a:xfrm>
            <a:off x="1855225" y="2210700"/>
            <a:ext cx="3866100" cy="1110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52" name="Shape 152"/>
          <p:cNvCxnSpPr/>
          <p:nvPr/>
        </p:nvCxnSpPr>
        <p:spPr>
          <a:xfrm flipH="1">
            <a:off x="1844225" y="1810775"/>
            <a:ext cx="155400" cy="2889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53" name="Shape 153"/>
          <p:cNvCxnSpPr/>
          <p:nvPr/>
        </p:nvCxnSpPr>
        <p:spPr>
          <a:xfrm>
            <a:off x="3277175" y="1788550"/>
            <a:ext cx="2421900" cy="3777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54" name="Shape 154"/>
          <p:cNvCxnSpPr/>
          <p:nvPr/>
        </p:nvCxnSpPr>
        <p:spPr>
          <a:xfrm>
            <a:off x="5132400" y="1788550"/>
            <a:ext cx="555600" cy="15219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55" name="Shape 155"/>
          <p:cNvCxnSpPr/>
          <p:nvPr/>
        </p:nvCxnSpPr>
        <p:spPr>
          <a:xfrm flipH="1">
            <a:off x="1966400" y="1777450"/>
            <a:ext cx="3777000" cy="15108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Nastavenie EMDAT</a:t>
            </a:r>
          </a:p>
        </p:txBody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Params.py: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-GB"/>
              <a:t>Atributy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-GB"/>
              <a:t>AOI</a:t>
            </a:r>
          </a:p>
          <a:p>
            <a:pPr indent="-342900" lvl="0" marL="457200">
              <a:spcBef>
                <a:spcPts val="0"/>
              </a:spcBef>
              <a:buSzPct val="100000"/>
              <a:buChar char="-"/>
            </a:pPr>
            <a:r>
              <a:rPr lang="en-GB"/>
              <a:t>ďalšie...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