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0" r:id="rId5"/>
    <p:sldId id="262" r:id="rId6"/>
    <p:sldId id="265" r:id="rId7"/>
    <p:sldId id="259" r:id="rId8"/>
    <p:sldId id="263" r:id="rId9"/>
    <p:sldId id="264" r:id="rId10"/>
    <p:sldId id="267" r:id="rId11"/>
    <p:sldId id="266" r:id="rId12"/>
    <p:sldId id="258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9" d="100"/>
          <a:sy n="89" d="100"/>
        </p:scale>
        <p:origin x="78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863A-790C-4B57-9DDF-B516907FB736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1F87-7648-4EF0-A2B5-B5CB10F5E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1F87-7648-4EF0-A2B5-B5CB10F5EA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148064" y="6165304"/>
            <a:ext cx="3995936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9405" r="4121" b="15099"/>
          <a:stretch/>
        </p:blipFill>
        <p:spPr>
          <a:xfrm>
            <a:off x="5508104" y="6019808"/>
            <a:ext cx="3492430" cy="62364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3FD3252-F672-4DA3-A329-E6A287CD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41"/>
          <a:stretch/>
        </p:blipFill>
        <p:spPr>
          <a:xfrm>
            <a:off x="107504" y="5720599"/>
            <a:ext cx="2604102" cy="10527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31" y="5889929"/>
            <a:ext cx="2463491" cy="8834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16242" r="66949" b="24101"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74211B1-BAE8-4460-B61F-5165224A3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41"/>
          <a:stretch/>
        </p:blipFill>
        <p:spPr>
          <a:xfrm>
            <a:off x="5243807" y="6331991"/>
            <a:ext cx="1149283" cy="464610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citation.cfm?id=216856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citation.cfm?id=216856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712968" cy="1080119"/>
          </a:xfrm>
        </p:spPr>
        <p:txBody>
          <a:bodyPr>
            <a:normAutofit/>
          </a:bodyPr>
          <a:lstStyle/>
          <a:p>
            <a:r>
              <a:rPr lang="sk-SK" sz="3100" dirty="0"/>
              <a:t>Kvalita meraní pohľadu a jej vplyv na metriky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/>
          <a:p>
            <a:r>
              <a:rPr lang="sk-SK" dirty="0"/>
              <a:t>Jakub Šimko</a:t>
            </a:r>
          </a:p>
          <a:p>
            <a:r>
              <a:rPr lang="en-US" sz="1800" dirty="0" err="1"/>
              <a:t>j</a:t>
            </a:r>
            <a:r>
              <a:rPr lang="sk-SK" sz="1800" dirty="0" err="1"/>
              <a:t>akub.simko</a:t>
            </a:r>
            <a:r>
              <a:rPr lang="en-US" sz="1800" dirty="0"/>
              <a:t>@</a:t>
            </a:r>
            <a:r>
              <a:rPr lang="en-US" sz="1800" dirty="0" err="1"/>
              <a:t>stuba.sk</a:t>
            </a:r>
            <a:endParaRPr lang="sk-SK" sz="1800" dirty="0"/>
          </a:p>
        </p:txBody>
      </p:sp>
      <p:pic>
        <p:nvPicPr>
          <p:cNvPr id="1028" name="Picture 4" descr="Výsledok vyhľadávania obrázkov pre dopyt bad aim target">
            <a:extLst>
              <a:ext uri="{FF2B5EF4-FFF2-40B4-BE49-F238E27FC236}">
                <a16:creationId xmlns:a16="http://schemas.microsoft.com/office/drawing/2014/main" id="{915CC39A-2A25-43FF-8946-7455B2C4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43107"/>
            <a:ext cx="5760640" cy="39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5140-4E2D-4A84-94C4-B6B6200B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Dáta môžem namerať nepresne, ale môžem ich rovno aj </a:t>
            </a:r>
            <a:r>
              <a:rPr lang="sk-SK" dirty="0">
                <a:solidFill>
                  <a:srgbClr val="FF0000"/>
                </a:solidFill>
              </a:rPr>
              <a:t>stratiť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2B71F-4D59-4D31-9DF1-AE597C89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10</a:t>
            </a:fld>
            <a:endParaRPr lang="sk-S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6712B-FF80-4E5A-BE19-6A265FE6F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Poznámka: Hovoríme o </a:t>
            </a:r>
            <a:r>
              <a:rPr lang="sk-SK" dirty="0">
                <a:solidFill>
                  <a:srgbClr val="FF0000"/>
                </a:solidFill>
              </a:rPr>
              <a:t>zlyhaniach merania</a:t>
            </a:r>
            <a:r>
              <a:rPr lang="sk-SK" dirty="0"/>
              <a:t>, nie o </a:t>
            </a:r>
            <a:r>
              <a:rPr lang="sk-SK" dirty="0">
                <a:solidFill>
                  <a:srgbClr val="0070C0"/>
                </a:solidFill>
              </a:rPr>
              <a:t>žmurknutiach</a:t>
            </a:r>
            <a:r>
              <a:rPr lang="sk-SK" dirty="0"/>
              <a:t> či </a:t>
            </a:r>
            <a:r>
              <a:rPr lang="sk-SK" dirty="0">
                <a:solidFill>
                  <a:srgbClr val="0070C0"/>
                </a:solidFill>
              </a:rPr>
              <a:t>pohľade mimo obrazovky</a:t>
            </a:r>
          </a:p>
        </p:txBody>
      </p:sp>
    </p:spTree>
    <p:extLst>
      <p:ext uri="{BB962C8B-B14F-4D97-AF65-F5344CB8AC3E}">
        <p14:creationId xmlns:p14="http://schemas.microsoft.com/office/powerpoint/2010/main" val="39887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D884-C53D-461A-9581-F3142236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3: vplyv </a:t>
            </a:r>
            <a:r>
              <a:rPr lang="sk-SK" dirty="0">
                <a:solidFill>
                  <a:srgbClr val="FF0000"/>
                </a:solidFill>
              </a:rPr>
              <a:t>straty dát</a:t>
            </a:r>
            <a:br>
              <a:rPr lang="sk-SK" dirty="0"/>
            </a:br>
            <a:r>
              <a:rPr lang="sk-SK" dirty="0"/>
              <a:t>na metriky </a:t>
            </a:r>
            <a:r>
              <a:rPr lang="sk-SK" dirty="0" err="1">
                <a:solidFill>
                  <a:srgbClr val="0070C0"/>
                </a:solidFill>
              </a:rPr>
              <a:t>fixation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count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fixation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duration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0388-CA1A-4633-9070-E9F3DFF6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8C7FD-16F4-41F7-A040-F2229269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Čo teda v praxi robiť? </a:t>
            </a:r>
            <a:br>
              <a:rPr lang="sk-SK" dirty="0"/>
            </a:br>
            <a:r>
              <a:rPr lang="sk-SK" dirty="0">
                <a:solidFill>
                  <a:srgbClr val="0070C0"/>
                </a:solidFill>
              </a:rPr>
              <a:t>Skúšky správnosti (</a:t>
            </a:r>
            <a:r>
              <a:rPr lang="sk-SK" dirty="0" err="1">
                <a:solidFill>
                  <a:srgbClr val="0070C0"/>
                </a:solidFill>
              </a:rPr>
              <a:t>sanity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checks</a:t>
            </a:r>
            <a:r>
              <a:rPr lang="sk-SK" dirty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Manuálne pozerajte dáta – dávajú zmysel?</a:t>
            </a:r>
          </a:p>
          <a:p>
            <a:endParaRPr lang="sk-SK" dirty="0"/>
          </a:p>
          <a:p>
            <a:r>
              <a:rPr lang="sk-SK" dirty="0"/>
              <a:t>Používajte validáciu kalibrácie </a:t>
            </a:r>
            <a:br>
              <a:rPr lang="sk-SK" dirty="0"/>
            </a:br>
            <a:r>
              <a:rPr lang="sk-SK" dirty="0"/>
              <a:t>	</a:t>
            </a:r>
            <a:r>
              <a:rPr lang="sk-SK" sz="2000" i="1" dirty="0"/>
              <a:t>...a reportujte </a:t>
            </a:r>
            <a:r>
              <a:rPr lang="sk-SK" sz="2000" i="1" dirty="0" err="1"/>
              <a:t>accuracy</a:t>
            </a:r>
            <a:r>
              <a:rPr lang="sk-SK" sz="2000" i="1" dirty="0"/>
              <a:t> a </a:t>
            </a:r>
            <a:r>
              <a:rPr lang="sk-SK" sz="2000" i="1" dirty="0" err="1"/>
              <a:t>precision</a:t>
            </a:r>
            <a:endParaRPr lang="sk-SK" sz="2000" i="1" dirty="0"/>
          </a:p>
          <a:p>
            <a:endParaRPr lang="sk-SK" dirty="0"/>
          </a:p>
          <a:p>
            <a:r>
              <a:rPr lang="sk-SK" dirty="0"/>
              <a:t>Ak môžete predíďte nepresnostiam vhodným návrhom experimentu</a:t>
            </a:r>
            <a:br>
              <a:rPr lang="sk-SK" dirty="0"/>
            </a:br>
            <a:r>
              <a:rPr lang="sk-SK" dirty="0"/>
              <a:t>	</a:t>
            </a:r>
            <a:r>
              <a:rPr lang="sk-SK" sz="2000" i="1" dirty="0"/>
              <a:t>... napr. AOI od seba</a:t>
            </a:r>
          </a:p>
          <a:p>
            <a:endParaRPr lang="sk-SK" dirty="0"/>
          </a:p>
          <a:p>
            <a:r>
              <a:rPr lang="sk-SK" dirty="0"/>
              <a:t>Počítajte si fixácie sami</a:t>
            </a:r>
            <a:br>
              <a:rPr lang="sk-SK" dirty="0"/>
            </a:br>
            <a:r>
              <a:rPr lang="sk-SK" dirty="0"/>
              <a:t>	...</a:t>
            </a:r>
            <a:r>
              <a:rPr lang="sk-SK" sz="2000" i="1" dirty="0"/>
              <a:t>a hrajte sa s nastaveniami filtrov</a:t>
            </a:r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5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13</a:t>
            </a:fld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C6E4A-BBCC-49EA-B951-DD28FAC65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84"/>
          <a:stretch/>
        </p:blipFill>
        <p:spPr>
          <a:xfrm>
            <a:off x="251520" y="116632"/>
            <a:ext cx="8665437" cy="5328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6ABDDD-D8B3-43C2-BD36-6D7A5D5202D8}"/>
              </a:ext>
            </a:extLst>
          </p:cNvPr>
          <p:cNvSpPr/>
          <p:nvPr/>
        </p:nvSpPr>
        <p:spPr>
          <a:xfrm>
            <a:off x="2411760" y="5589240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https://dl.acm.org/citation.cfm?id=2168563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1530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C6E4A-BBCC-49EA-B951-DD28FAC65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84"/>
          <a:stretch/>
        </p:blipFill>
        <p:spPr>
          <a:xfrm>
            <a:off x="251520" y="116632"/>
            <a:ext cx="8665437" cy="5328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6ABDDD-D8B3-43C2-BD36-6D7A5D5202D8}"/>
              </a:ext>
            </a:extLst>
          </p:cNvPr>
          <p:cNvSpPr/>
          <p:nvPr/>
        </p:nvSpPr>
        <p:spPr>
          <a:xfrm>
            <a:off x="2411760" y="5589240"/>
            <a:ext cx="452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https://dl.acm.org/citation.cfm?id=2168563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102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3629-C5D1-45E2-BBEF-F54929C5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Nepresnosti meraní zamávajú s metrikami, </a:t>
            </a:r>
            <a:br>
              <a:rPr lang="sk-SK" dirty="0"/>
            </a:br>
            <a:r>
              <a:rPr lang="sk-SK" dirty="0"/>
              <a:t>na ktorých stoja vaše metódy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BE99F-6B18-4CED-9E3D-A5A5D4EE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04219B-429D-49D6-AC46-D3BCFC3BFBFD}"/>
              </a:ext>
            </a:extLst>
          </p:cNvPr>
          <p:cNvSpPr txBox="1">
            <a:spLocks/>
          </p:cNvSpPr>
          <p:nvPr/>
        </p:nvSpPr>
        <p:spPr>
          <a:xfrm>
            <a:off x="457200" y="1719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Hlavná myšlienka:</a:t>
            </a:r>
          </a:p>
        </p:txBody>
      </p:sp>
    </p:spTree>
    <p:extLst>
      <p:ext uri="{BB962C8B-B14F-4D97-AF65-F5344CB8AC3E}">
        <p14:creationId xmlns:p14="http://schemas.microsoft.com/office/powerpoint/2010/main" val="231395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B157-2DDB-4B60-9379-CFD345BD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našom výskume spravidla...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8B28F-2571-41AE-8870-238D7CFF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4</a:t>
            </a:fld>
            <a:endParaRPr lang="sk-SK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16A633-1F7A-4B9E-A542-FE310C96F741}"/>
              </a:ext>
            </a:extLst>
          </p:cNvPr>
          <p:cNvGrpSpPr/>
          <p:nvPr/>
        </p:nvGrpSpPr>
        <p:grpSpPr>
          <a:xfrm>
            <a:off x="2843808" y="3634808"/>
            <a:ext cx="4968552" cy="2018282"/>
            <a:chOff x="2843808" y="3634808"/>
            <a:chExt cx="4968552" cy="201828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C9E927BD-195E-4227-B605-1820C2449CA2}"/>
                </a:ext>
              </a:extLst>
            </p:cNvPr>
            <p:cNvSpPr/>
            <p:nvPr/>
          </p:nvSpPr>
          <p:spPr>
            <a:xfrm>
              <a:off x="2843808" y="3634808"/>
              <a:ext cx="720080" cy="2018282"/>
            </a:xfrm>
            <a:prstGeom prst="rightBrace">
              <a:avLst>
                <a:gd name="adj1" fmla="val 24948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0428AB-01C2-4756-90BE-72E8CBFD517A}"/>
                </a:ext>
              </a:extLst>
            </p:cNvPr>
            <p:cNvSpPr txBox="1"/>
            <p:nvPr/>
          </p:nvSpPr>
          <p:spPr>
            <a:xfrm>
              <a:off x="3635896" y="4412178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</a:t>
              </a:r>
              <a:r>
                <a:rPr lang="sk-SK" sz="2400" b="1" dirty="0" err="1"/>
                <a:t>ýmto</a:t>
              </a:r>
              <a:r>
                <a:rPr lang="sk-SK" sz="2400" b="1" dirty="0"/>
                <a:t> sa radi zaoberáme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BD9AE7-544D-4E2D-9DE0-BFF41483D6A4}"/>
              </a:ext>
            </a:extLst>
          </p:cNvPr>
          <p:cNvGrpSpPr/>
          <p:nvPr/>
        </p:nvGrpSpPr>
        <p:grpSpPr>
          <a:xfrm>
            <a:off x="457200" y="1703252"/>
            <a:ext cx="2182236" cy="796434"/>
            <a:chOff x="457200" y="1703252"/>
            <a:chExt cx="2182236" cy="7964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F82C07-8019-4518-8F94-1AB52A516010}"/>
                </a:ext>
              </a:extLst>
            </p:cNvPr>
            <p:cNvSpPr/>
            <p:nvPr/>
          </p:nvSpPr>
          <p:spPr>
            <a:xfrm>
              <a:off x="457200" y="2067638"/>
              <a:ext cx="21822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Surové dáta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8F8822D2-0D23-43ED-9281-54A9A675D310}"/>
                </a:ext>
              </a:extLst>
            </p:cNvPr>
            <p:cNvSpPr/>
            <p:nvPr/>
          </p:nvSpPr>
          <p:spPr>
            <a:xfrm>
              <a:off x="1403648" y="1703252"/>
              <a:ext cx="216024" cy="364386"/>
            </a:xfrm>
            <a:prstGeom prst="downArrow">
              <a:avLst>
                <a:gd name="adj1" fmla="val 34171"/>
                <a:gd name="adj2" fmla="val 816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CE518B-FC8B-4F73-9428-88B16D6317BB}"/>
              </a:ext>
            </a:extLst>
          </p:cNvPr>
          <p:cNvGrpSpPr/>
          <p:nvPr/>
        </p:nvGrpSpPr>
        <p:grpSpPr>
          <a:xfrm>
            <a:off x="457200" y="2490154"/>
            <a:ext cx="2182236" cy="799332"/>
            <a:chOff x="457200" y="2490154"/>
            <a:chExt cx="2182236" cy="7993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02FEC5-76F5-43B7-A095-28EC88F8390F}"/>
                </a:ext>
              </a:extLst>
            </p:cNvPr>
            <p:cNvSpPr/>
            <p:nvPr/>
          </p:nvSpPr>
          <p:spPr>
            <a:xfrm>
              <a:off x="457200" y="2857438"/>
              <a:ext cx="21822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Fixácie</a:t>
              </a:r>
              <a:r>
                <a:rPr lang="en-US" b="1" dirty="0"/>
                <a:t> &amp; </a:t>
              </a:r>
              <a:r>
                <a:rPr lang="en-US" b="1" dirty="0" err="1"/>
                <a:t>Sak</a:t>
              </a:r>
              <a:r>
                <a:rPr lang="sk-SK" b="1" dirty="0" err="1"/>
                <a:t>ády</a:t>
              </a:r>
              <a:endParaRPr lang="sk-SK" b="1" dirty="0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9FA78217-FEEF-4B35-B11C-F71A32638061}"/>
                </a:ext>
              </a:extLst>
            </p:cNvPr>
            <p:cNvSpPr/>
            <p:nvPr/>
          </p:nvSpPr>
          <p:spPr>
            <a:xfrm>
              <a:off x="1403648" y="2490154"/>
              <a:ext cx="216024" cy="364386"/>
            </a:xfrm>
            <a:prstGeom prst="downArrow">
              <a:avLst>
                <a:gd name="adj1" fmla="val 34171"/>
                <a:gd name="adj2" fmla="val 816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D87082-D7DB-4EC1-9B74-FE6D324179D0}"/>
              </a:ext>
            </a:extLst>
          </p:cNvPr>
          <p:cNvGrpSpPr/>
          <p:nvPr/>
        </p:nvGrpSpPr>
        <p:grpSpPr>
          <a:xfrm>
            <a:off x="458463" y="3301916"/>
            <a:ext cx="2182236" cy="845106"/>
            <a:chOff x="458463" y="3301916"/>
            <a:chExt cx="2182236" cy="84510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D205F5-DB21-4BD5-BB34-2435FD14C4DF}"/>
                </a:ext>
              </a:extLst>
            </p:cNvPr>
            <p:cNvSpPr/>
            <p:nvPr/>
          </p:nvSpPr>
          <p:spPr>
            <a:xfrm>
              <a:off x="458463" y="3714974"/>
              <a:ext cx="21822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Metriky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C4F79326-6268-4262-88DC-FFFD69279F05}"/>
                </a:ext>
              </a:extLst>
            </p:cNvPr>
            <p:cNvSpPr/>
            <p:nvPr/>
          </p:nvSpPr>
          <p:spPr>
            <a:xfrm>
              <a:off x="1403648" y="3301916"/>
              <a:ext cx="216024" cy="364386"/>
            </a:xfrm>
            <a:prstGeom prst="downArrow">
              <a:avLst>
                <a:gd name="adj1" fmla="val 34171"/>
                <a:gd name="adj2" fmla="val 816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3638B-FAB7-4B09-A4FB-910049EC9B09}"/>
              </a:ext>
            </a:extLst>
          </p:cNvPr>
          <p:cNvGrpSpPr/>
          <p:nvPr/>
        </p:nvGrpSpPr>
        <p:grpSpPr>
          <a:xfrm>
            <a:off x="457200" y="4127128"/>
            <a:ext cx="2182236" cy="797264"/>
            <a:chOff x="457200" y="4127128"/>
            <a:chExt cx="2182236" cy="7972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C50B3A-44E1-49F1-AADB-42F478504999}"/>
                </a:ext>
              </a:extLst>
            </p:cNvPr>
            <p:cNvSpPr/>
            <p:nvPr/>
          </p:nvSpPr>
          <p:spPr>
            <a:xfrm>
              <a:off x="457200" y="4492344"/>
              <a:ext cx="21822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Črty (</a:t>
              </a:r>
              <a:r>
                <a:rPr lang="sk-SK" b="1" dirty="0" err="1"/>
                <a:t>features</a:t>
              </a:r>
              <a:r>
                <a:rPr lang="sk-SK" b="1" dirty="0"/>
                <a:t>)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29BE6359-30DB-48BD-A3DE-9D041B49F449}"/>
                </a:ext>
              </a:extLst>
            </p:cNvPr>
            <p:cNvSpPr/>
            <p:nvPr/>
          </p:nvSpPr>
          <p:spPr>
            <a:xfrm>
              <a:off x="1403648" y="4127128"/>
              <a:ext cx="216024" cy="364386"/>
            </a:xfrm>
            <a:prstGeom prst="downArrow">
              <a:avLst>
                <a:gd name="adj1" fmla="val 34171"/>
                <a:gd name="adj2" fmla="val 816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1F553-B013-4A30-AEE2-9BD4C3FF575B}"/>
              </a:ext>
            </a:extLst>
          </p:cNvPr>
          <p:cNvGrpSpPr/>
          <p:nvPr/>
        </p:nvGrpSpPr>
        <p:grpSpPr>
          <a:xfrm>
            <a:off x="457200" y="4936822"/>
            <a:ext cx="2182236" cy="796434"/>
            <a:chOff x="457200" y="4936822"/>
            <a:chExt cx="2182236" cy="7964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86E1C1-C418-4DF7-BA5B-A329237F14E1}"/>
                </a:ext>
              </a:extLst>
            </p:cNvPr>
            <p:cNvSpPr/>
            <p:nvPr/>
          </p:nvSpPr>
          <p:spPr>
            <a:xfrm>
              <a:off x="457200" y="5301208"/>
              <a:ext cx="2182236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b="1" dirty="0"/>
                <a:t>Modely </a:t>
              </a:r>
              <a:r>
                <a:rPr lang="en-US" b="1" dirty="0"/>
                <a:t>&amp; </a:t>
              </a:r>
              <a:r>
                <a:rPr lang="sk-SK" b="1" dirty="0"/>
                <a:t>metódy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9594E1E3-41B4-45EB-9CDD-DC648DBA9272}"/>
                </a:ext>
              </a:extLst>
            </p:cNvPr>
            <p:cNvSpPr/>
            <p:nvPr/>
          </p:nvSpPr>
          <p:spPr>
            <a:xfrm>
              <a:off x="1403648" y="4936822"/>
              <a:ext cx="216024" cy="364386"/>
            </a:xfrm>
            <a:prstGeom prst="downArrow">
              <a:avLst>
                <a:gd name="adj1" fmla="val 34171"/>
                <a:gd name="adj2" fmla="val 816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D4E26B-5D18-400F-B15C-77C3BA31253F}"/>
              </a:ext>
            </a:extLst>
          </p:cNvPr>
          <p:cNvGrpSpPr/>
          <p:nvPr/>
        </p:nvGrpSpPr>
        <p:grpSpPr>
          <a:xfrm>
            <a:off x="2843808" y="1955399"/>
            <a:ext cx="5328592" cy="1433895"/>
            <a:chOff x="2843808" y="3634808"/>
            <a:chExt cx="5328592" cy="2018282"/>
          </a:xfrm>
        </p:grpSpPr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B184BF98-0B8D-4F11-BC2F-D805D76D006A}"/>
                </a:ext>
              </a:extLst>
            </p:cNvPr>
            <p:cNvSpPr/>
            <p:nvPr/>
          </p:nvSpPr>
          <p:spPr>
            <a:xfrm>
              <a:off x="2843808" y="3634808"/>
              <a:ext cx="720080" cy="2018282"/>
            </a:xfrm>
            <a:prstGeom prst="rightBrace">
              <a:avLst>
                <a:gd name="adj1" fmla="val 24948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E49C51-B114-44A7-A603-CBF0CCA6A22E}"/>
                </a:ext>
              </a:extLst>
            </p:cNvPr>
            <p:cNvSpPr txBox="1"/>
            <p:nvPr/>
          </p:nvSpPr>
          <p:spPr>
            <a:xfrm>
              <a:off x="3635896" y="4319039"/>
              <a:ext cx="4536504" cy="64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>
                  <a:solidFill>
                    <a:srgbClr val="FF0000"/>
                  </a:solidFill>
                </a:rPr>
                <a:t>Ale čo keď je tu neporiadok?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00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650E-26F3-4DC2-8374-71F77827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Pozorujete rozdiely medzi používateľmi?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D376-57C2-4465-A143-6A15C79D4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... môže ísť o dôsledok nepresných meraní</a:t>
            </a:r>
          </a:p>
          <a:p>
            <a:endParaRPr lang="sk-SK" dirty="0"/>
          </a:p>
          <a:p>
            <a:r>
              <a:rPr lang="sk-SK" dirty="0"/>
              <a:t>Používatelia...</a:t>
            </a:r>
          </a:p>
          <a:p>
            <a:r>
              <a:rPr lang="sk-SK" dirty="0"/>
              <a:t>	... majú odlišnú anatómiu</a:t>
            </a:r>
          </a:p>
          <a:p>
            <a:r>
              <a:rPr lang="sk-SK" dirty="0"/>
              <a:t>	... odlišnú fyziológiu</a:t>
            </a:r>
          </a:p>
          <a:p>
            <a:r>
              <a:rPr lang="sk-SK" dirty="0"/>
              <a:t>	... sa môžu rôzne posadiť</a:t>
            </a:r>
          </a:p>
          <a:p>
            <a:endParaRPr lang="sk-SK" dirty="0"/>
          </a:p>
          <a:p>
            <a:r>
              <a:rPr lang="sk-SK" dirty="0"/>
              <a:t>Okrem toho môžete mať medzi stanicami </a:t>
            </a:r>
            <a:r>
              <a:rPr lang="sk-SK" dirty="0">
                <a:solidFill>
                  <a:srgbClr val="0070C0"/>
                </a:solidFill>
              </a:rPr>
              <a:t>technické rozdiely</a:t>
            </a:r>
            <a:r>
              <a:rPr lang="sk-SK" dirty="0"/>
              <a:t>, o ktorých neviete</a:t>
            </a:r>
          </a:p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72040-FF0A-47BA-9B41-BECA83C0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2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874DEB7-11BC-4219-B268-D33D792B9505}"/>
              </a:ext>
            </a:extLst>
          </p:cNvPr>
          <p:cNvGrpSpPr/>
          <p:nvPr/>
        </p:nvGrpSpPr>
        <p:grpSpPr>
          <a:xfrm>
            <a:off x="1425164" y="1432105"/>
            <a:ext cx="6865353" cy="4712200"/>
            <a:chOff x="1425164" y="1432105"/>
            <a:chExt cx="6865353" cy="47122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0BC075F-6654-4DE3-A3FD-CD404AFC132D}"/>
                </a:ext>
              </a:extLst>
            </p:cNvPr>
            <p:cNvSpPr/>
            <p:nvPr/>
          </p:nvSpPr>
          <p:spPr>
            <a:xfrm>
              <a:off x="6208067" y="3846656"/>
              <a:ext cx="2082450" cy="2297649"/>
            </a:xfrm>
            <a:prstGeom prst="ellipse">
              <a:avLst/>
            </a:prstGeom>
            <a:solidFill>
              <a:schemeClr val="accent2">
                <a:alpha val="24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CE52AFF-4CF5-43B5-9D44-6A28AC354A04}"/>
                </a:ext>
              </a:extLst>
            </p:cNvPr>
            <p:cNvSpPr/>
            <p:nvPr/>
          </p:nvSpPr>
          <p:spPr>
            <a:xfrm>
              <a:off x="5094982" y="1432105"/>
              <a:ext cx="2082450" cy="2297649"/>
            </a:xfrm>
            <a:prstGeom prst="ellipse">
              <a:avLst/>
            </a:prstGeom>
            <a:solidFill>
              <a:schemeClr val="accent2">
                <a:alpha val="24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43F6792-3478-4C35-A2ED-7E89668A29E6}"/>
                </a:ext>
              </a:extLst>
            </p:cNvPr>
            <p:cNvSpPr/>
            <p:nvPr/>
          </p:nvSpPr>
          <p:spPr>
            <a:xfrm>
              <a:off x="2560278" y="4280890"/>
              <a:ext cx="1010273" cy="1176091"/>
            </a:xfrm>
            <a:prstGeom prst="ellipse">
              <a:avLst/>
            </a:prstGeom>
            <a:solidFill>
              <a:schemeClr val="accent2">
                <a:alpha val="24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314F7D1-E355-41D8-9EC3-42EDBEE18356}"/>
                </a:ext>
              </a:extLst>
            </p:cNvPr>
            <p:cNvSpPr/>
            <p:nvPr/>
          </p:nvSpPr>
          <p:spPr>
            <a:xfrm>
              <a:off x="1425164" y="2048065"/>
              <a:ext cx="1010273" cy="1176091"/>
            </a:xfrm>
            <a:prstGeom prst="ellipse">
              <a:avLst/>
            </a:prstGeom>
            <a:solidFill>
              <a:schemeClr val="accent2">
                <a:alpha val="24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14F2FB-2FDA-47C6-BA35-A8BF5EC4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/>
              <a:t>Dve metriky kvality sledovania pohľadu:</a:t>
            </a:r>
            <a:br>
              <a:rPr lang="sk-SK" dirty="0"/>
            </a:br>
            <a:r>
              <a:rPr lang="sk-SK" dirty="0" err="1">
                <a:solidFill>
                  <a:srgbClr val="0070C0"/>
                </a:solidFill>
              </a:rPr>
              <a:t>accuracy</a:t>
            </a:r>
            <a:r>
              <a:rPr lang="sk-SK" dirty="0"/>
              <a:t> a </a:t>
            </a:r>
            <a:r>
              <a:rPr lang="sk-SK" dirty="0" err="1">
                <a:solidFill>
                  <a:srgbClr val="0070C0"/>
                </a:solidFill>
              </a:rPr>
              <a:t>precision</a:t>
            </a:r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3BB00-85A1-409E-8FAF-6220EDED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6</a:t>
            </a:fld>
            <a:endParaRPr lang="sk-SK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F819B8E-B87E-4868-A280-428908384880}"/>
              </a:ext>
            </a:extLst>
          </p:cNvPr>
          <p:cNvGrpSpPr/>
          <p:nvPr/>
        </p:nvGrpSpPr>
        <p:grpSpPr>
          <a:xfrm>
            <a:off x="1550211" y="2122559"/>
            <a:ext cx="780388" cy="954106"/>
            <a:chOff x="1550211" y="2122559"/>
            <a:chExt cx="780388" cy="954106"/>
          </a:xfrm>
        </p:grpSpPr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42EECEBB-8DF3-478B-8975-CDB3C2914585}"/>
                </a:ext>
              </a:extLst>
            </p:cNvPr>
            <p:cNvSpPr/>
            <p:nvPr/>
          </p:nvSpPr>
          <p:spPr>
            <a:xfrm>
              <a:off x="1619672" y="2352063"/>
              <a:ext cx="599728" cy="604756"/>
            </a:xfrm>
            <a:prstGeom prst="plus">
              <a:avLst>
                <a:gd name="adj" fmla="val 47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619B15-4927-4FC0-A249-5E0568283483}"/>
                </a:ext>
              </a:extLst>
            </p:cNvPr>
            <p:cNvGrpSpPr/>
            <p:nvPr/>
          </p:nvGrpSpPr>
          <p:grpSpPr>
            <a:xfrm>
              <a:off x="1550211" y="2122559"/>
              <a:ext cx="780388" cy="954106"/>
              <a:chOff x="1550211" y="2122559"/>
              <a:chExt cx="780388" cy="95410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56F6FA-2842-4832-B2CD-C8B016794059}"/>
                  </a:ext>
                </a:extLst>
              </p:cNvPr>
              <p:cNvSpPr/>
              <p:nvPr/>
            </p:nvSpPr>
            <p:spPr>
              <a:xfrm>
                <a:off x="2258591" y="2492896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15F1C11-1858-41C2-A6A5-D4AC46AF3C57}"/>
                  </a:ext>
                </a:extLst>
              </p:cNvPr>
              <p:cNvSpPr/>
              <p:nvPr/>
            </p:nvSpPr>
            <p:spPr>
              <a:xfrm>
                <a:off x="2051720" y="241250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F402DB-1050-411D-A86A-B55D85707C0B}"/>
                  </a:ext>
                </a:extLst>
              </p:cNvPr>
              <p:cNvSpPr/>
              <p:nvPr/>
            </p:nvSpPr>
            <p:spPr>
              <a:xfrm>
                <a:off x="2015716" y="2751213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9EE24C-8B23-4317-BD7B-6CC9D9BC4466}"/>
                  </a:ext>
                </a:extLst>
              </p:cNvPr>
              <p:cNvSpPr/>
              <p:nvPr/>
            </p:nvSpPr>
            <p:spPr>
              <a:xfrm>
                <a:off x="1727684" y="245689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EC7CA1-2A38-4431-B530-4926849CC367}"/>
                  </a:ext>
                </a:extLst>
              </p:cNvPr>
              <p:cNvSpPr/>
              <p:nvPr/>
            </p:nvSpPr>
            <p:spPr>
              <a:xfrm>
                <a:off x="1655676" y="2852257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B1338E9-479C-49F7-BB89-AE8A4A9BCCA2}"/>
                  </a:ext>
                </a:extLst>
              </p:cNvPr>
              <p:cNvSpPr/>
              <p:nvPr/>
            </p:nvSpPr>
            <p:spPr>
              <a:xfrm>
                <a:off x="1550211" y="241250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469FA3F-C630-408E-8184-4DDF15338779}"/>
                  </a:ext>
                </a:extLst>
              </p:cNvPr>
              <p:cNvSpPr/>
              <p:nvPr/>
            </p:nvSpPr>
            <p:spPr>
              <a:xfrm>
                <a:off x="2166988" y="29176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813F57F-18E9-4987-8D0B-DEFC2129608E}"/>
                  </a:ext>
                </a:extLst>
              </p:cNvPr>
              <p:cNvSpPr/>
              <p:nvPr/>
            </p:nvSpPr>
            <p:spPr>
              <a:xfrm>
                <a:off x="1808076" y="3004657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A6AE487-53C5-4F9F-9C70-DFB12321A392}"/>
                  </a:ext>
                </a:extLst>
              </p:cNvPr>
              <p:cNvSpPr/>
              <p:nvPr/>
            </p:nvSpPr>
            <p:spPr>
              <a:xfrm>
                <a:off x="1832784" y="2122559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D72D974-EC01-4369-ABAC-0B31D190D42C}"/>
              </a:ext>
            </a:extLst>
          </p:cNvPr>
          <p:cNvGrpSpPr/>
          <p:nvPr/>
        </p:nvGrpSpPr>
        <p:grpSpPr>
          <a:xfrm>
            <a:off x="1619672" y="4380648"/>
            <a:ext cx="1838711" cy="1558862"/>
            <a:chOff x="1619672" y="4380648"/>
            <a:chExt cx="1838711" cy="1558862"/>
          </a:xfrm>
        </p:grpSpPr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3EEFCA8E-AF09-4AE9-B873-F531F3183152}"/>
                </a:ext>
              </a:extLst>
            </p:cNvPr>
            <p:cNvSpPr/>
            <p:nvPr/>
          </p:nvSpPr>
          <p:spPr>
            <a:xfrm>
              <a:off x="1619672" y="5334754"/>
              <a:ext cx="599728" cy="604756"/>
            </a:xfrm>
            <a:prstGeom prst="plus">
              <a:avLst>
                <a:gd name="adj" fmla="val 47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E7B4CC-4C85-4511-8F32-D32A881201A0}"/>
                </a:ext>
              </a:extLst>
            </p:cNvPr>
            <p:cNvGrpSpPr/>
            <p:nvPr/>
          </p:nvGrpSpPr>
          <p:grpSpPr>
            <a:xfrm>
              <a:off x="2677995" y="4380648"/>
              <a:ext cx="780388" cy="954106"/>
              <a:chOff x="1550211" y="2122559"/>
              <a:chExt cx="780388" cy="95410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4E9203F-96A7-4495-A717-48B7D96CC821}"/>
                  </a:ext>
                </a:extLst>
              </p:cNvPr>
              <p:cNvSpPr/>
              <p:nvPr/>
            </p:nvSpPr>
            <p:spPr>
              <a:xfrm>
                <a:off x="2258591" y="2492896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AAD960-31F8-4060-8B63-D0DA3D837CE4}"/>
                  </a:ext>
                </a:extLst>
              </p:cNvPr>
              <p:cNvSpPr/>
              <p:nvPr/>
            </p:nvSpPr>
            <p:spPr>
              <a:xfrm>
                <a:off x="2051720" y="241250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5E5990-F911-4169-832C-73F031B887D6}"/>
                  </a:ext>
                </a:extLst>
              </p:cNvPr>
              <p:cNvSpPr/>
              <p:nvPr/>
            </p:nvSpPr>
            <p:spPr>
              <a:xfrm>
                <a:off x="2015716" y="2751213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3F55CFE-968B-4E8F-9465-8B215A780E8B}"/>
                  </a:ext>
                </a:extLst>
              </p:cNvPr>
              <p:cNvSpPr/>
              <p:nvPr/>
            </p:nvSpPr>
            <p:spPr>
              <a:xfrm>
                <a:off x="1727684" y="245689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AC02DA-D102-469C-A7D2-9E1B9C71AA16}"/>
                  </a:ext>
                </a:extLst>
              </p:cNvPr>
              <p:cNvSpPr/>
              <p:nvPr/>
            </p:nvSpPr>
            <p:spPr>
              <a:xfrm>
                <a:off x="1655676" y="2852257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879CA08-F0E6-4D46-BDB7-E2AFBEDD3B6B}"/>
                  </a:ext>
                </a:extLst>
              </p:cNvPr>
              <p:cNvSpPr/>
              <p:nvPr/>
            </p:nvSpPr>
            <p:spPr>
              <a:xfrm>
                <a:off x="1550211" y="241250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CCCFA1D-3FF1-484B-B396-949FBE225606}"/>
                  </a:ext>
                </a:extLst>
              </p:cNvPr>
              <p:cNvSpPr/>
              <p:nvPr/>
            </p:nvSpPr>
            <p:spPr>
              <a:xfrm>
                <a:off x="2166988" y="29176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D0A6220-C517-481C-BC6F-BB03B6EACFA6}"/>
                  </a:ext>
                </a:extLst>
              </p:cNvPr>
              <p:cNvSpPr/>
              <p:nvPr/>
            </p:nvSpPr>
            <p:spPr>
              <a:xfrm>
                <a:off x="1808076" y="3004657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46BA91-3597-4C2E-BF2D-F6FBDFC373DE}"/>
                  </a:ext>
                </a:extLst>
              </p:cNvPr>
              <p:cNvSpPr/>
              <p:nvPr/>
            </p:nvSpPr>
            <p:spPr>
              <a:xfrm>
                <a:off x="1832784" y="2122559"/>
                <a:ext cx="72008" cy="72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27D6CF6-F706-4044-8D08-597FCAE0E719}"/>
              </a:ext>
            </a:extLst>
          </p:cNvPr>
          <p:cNvGrpSpPr/>
          <p:nvPr/>
        </p:nvGrpSpPr>
        <p:grpSpPr>
          <a:xfrm>
            <a:off x="5364088" y="1681937"/>
            <a:ext cx="1645169" cy="1851881"/>
            <a:chOff x="5364088" y="1681937"/>
            <a:chExt cx="1645169" cy="1851881"/>
          </a:xfrm>
        </p:grpSpPr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8EDC0BA6-7462-4538-8942-E3D1AD1A7572}"/>
                </a:ext>
              </a:extLst>
            </p:cNvPr>
            <p:cNvSpPr/>
            <p:nvPr/>
          </p:nvSpPr>
          <p:spPr>
            <a:xfrm>
              <a:off x="5868144" y="2348880"/>
              <a:ext cx="599728" cy="604756"/>
            </a:xfrm>
            <a:prstGeom prst="plus">
              <a:avLst>
                <a:gd name="adj" fmla="val 47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AE2C175-3B65-44E0-9C98-AB724590AFD8}"/>
                </a:ext>
              </a:extLst>
            </p:cNvPr>
            <p:cNvGrpSpPr/>
            <p:nvPr/>
          </p:nvGrpSpPr>
          <p:grpSpPr>
            <a:xfrm>
              <a:off x="5364088" y="1681937"/>
              <a:ext cx="1645169" cy="1851881"/>
              <a:chOff x="5364088" y="1681937"/>
              <a:chExt cx="1645169" cy="185188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AC631AE-4024-480A-A5C1-3A6E54C088D2}"/>
                  </a:ext>
                </a:extLst>
              </p:cNvPr>
              <p:cNvSpPr/>
              <p:nvPr/>
            </p:nvSpPr>
            <p:spPr>
              <a:xfrm>
                <a:off x="6949448" y="2434423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939719B-5545-4DB3-AB5B-6D843E45853D}"/>
                  </a:ext>
                </a:extLst>
              </p:cNvPr>
              <p:cNvSpPr/>
              <p:nvPr/>
            </p:nvSpPr>
            <p:spPr>
              <a:xfrm>
                <a:off x="6486469" y="2271075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3ADB65-DBD3-46C3-8F37-9E51DEF6D1D4}"/>
                  </a:ext>
                </a:extLst>
              </p:cNvPr>
              <p:cNvSpPr/>
              <p:nvPr/>
            </p:nvSpPr>
            <p:spPr>
              <a:xfrm>
                <a:off x="6405892" y="2959296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FBF67A-9B74-46F8-99CD-29857D627095}"/>
                  </a:ext>
                </a:extLst>
              </p:cNvPr>
              <p:cNvSpPr/>
              <p:nvPr/>
            </p:nvSpPr>
            <p:spPr>
              <a:xfrm>
                <a:off x="5761274" y="2361267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EA16ED-D849-453D-82CF-B8E914358A2A}"/>
                  </a:ext>
                </a:extLst>
              </p:cNvPr>
              <p:cNvSpPr/>
              <p:nvPr/>
            </p:nvSpPr>
            <p:spPr>
              <a:xfrm>
                <a:off x="5600119" y="3164607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52A0778-904B-426B-AEDA-707193D92199}"/>
                  </a:ext>
                </a:extLst>
              </p:cNvPr>
              <p:cNvSpPr/>
              <p:nvPr/>
            </p:nvSpPr>
            <p:spPr>
              <a:xfrm>
                <a:off x="5364088" y="2271075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012C32A-1449-4A3C-A10E-50C1D67EE429}"/>
                  </a:ext>
                </a:extLst>
              </p:cNvPr>
              <p:cNvSpPr/>
              <p:nvPr/>
            </p:nvSpPr>
            <p:spPr>
              <a:xfrm>
                <a:off x="6744439" y="3297443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7C10498-9477-47F2-8246-7015C49E94AD}"/>
                  </a:ext>
                </a:extLst>
              </p:cNvPr>
              <p:cNvSpPr/>
              <p:nvPr/>
            </p:nvSpPr>
            <p:spPr>
              <a:xfrm>
                <a:off x="5941192" y="3474268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73E101D-56A5-4C67-A5F6-898BCB83D817}"/>
                  </a:ext>
                </a:extLst>
              </p:cNvPr>
              <p:cNvSpPr/>
              <p:nvPr/>
            </p:nvSpPr>
            <p:spPr>
              <a:xfrm>
                <a:off x="5996488" y="1681937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E7A424B-8B21-4098-822A-2F7463ED7A05}"/>
              </a:ext>
            </a:extLst>
          </p:cNvPr>
          <p:cNvGrpSpPr/>
          <p:nvPr/>
        </p:nvGrpSpPr>
        <p:grpSpPr>
          <a:xfrm>
            <a:off x="2015716" y="4900274"/>
            <a:ext cx="5273337" cy="621811"/>
            <a:chOff x="2015716" y="4900274"/>
            <a:chExt cx="5273337" cy="62181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298D427-7B1E-4EA3-B578-EE57EA51E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5716" y="4900274"/>
              <a:ext cx="992152" cy="621811"/>
            </a:xfrm>
            <a:prstGeom prst="line">
              <a:avLst/>
            </a:prstGeom>
            <a:ln w="41275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8DDA392-0396-474D-B0B2-766F4B06F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6901" y="4900274"/>
              <a:ext cx="992152" cy="621811"/>
            </a:xfrm>
            <a:prstGeom prst="line">
              <a:avLst/>
            </a:prstGeom>
            <a:ln w="41275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84C78C-359F-4725-8D88-F00483A75799}"/>
              </a:ext>
            </a:extLst>
          </p:cNvPr>
          <p:cNvGrpSpPr/>
          <p:nvPr/>
        </p:nvGrpSpPr>
        <p:grpSpPr>
          <a:xfrm>
            <a:off x="5849155" y="3974333"/>
            <a:ext cx="2281237" cy="1965177"/>
            <a:chOff x="5849155" y="3974333"/>
            <a:chExt cx="2281237" cy="196517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AB56F14-F143-4134-9DFB-E857EA50AB2A}"/>
                </a:ext>
              </a:extLst>
            </p:cNvPr>
            <p:cNvGrpSpPr/>
            <p:nvPr/>
          </p:nvGrpSpPr>
          <p:grpSpPr>
            <a:xfrm>
              <a:off x="6485223" y="3974333"/>
              <a:ext cx="1645169" cy="1851881"/>
              <a:chOff x="5364088" y="1681937"/>
              <a:chExt cx="1645169" cy="185188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DEE6EF3-A7CC-4A23-A6B7-6CCA94AC5455}"/>
                  </a:ext>
                </a:extLst>
              </p:cNvPr>
              <p:cNvSpPr/>
              <p:nvPr/>
            </p:nvSpPr>
            <p:spPr>
              <a:xfrm>
                <a:off x="6949448" y="2434423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F83EE74-12F4-4A81-92A8-C5A229CEB0DB}"/>
                  </a:ext>
                </a:extLst>
              </p:cNvPr>
              <p:cNvSpPr/>
              <p:nvPr/>
            </p:nvSpPr>
            <p:spPr>
              <a:xfrm>
                <a:off x="6486469" y="2271075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588CA67-6528-4757-8BA2-94D7AE1DD2F4}"/>
                  </a:ext>
                </a:extLst>
              </p:cNvPr>
              <p:cNvSpPr/>
              <p:nvPr/>
            </p:nvSpPr>
            <p:spPr>
              <a:xfrm>
                <a:off x="6405892" y="2959296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22C5264-AC4D-4C4D-AB85-C552E6A651F3}"/>
                  </a:ext>
                </a:extLst>
              </p:cNvPr>
              <p:cNvSpPr/>
              <p:nvPr/>
            </p:nvSpPr>
            <p:spPr>
              <a:xfrm>
                <a:off x="5761274" y="2361267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6B20591-FD65-4816-9C0D-038ADF01C81D}"/>
                  </a:ext>
                </a:extLst>
              </p:cNvPr>
              <p:cNvSpPr/>
              <p:nvPr/>
            </p:nvSpPr>
            <p:spPr>
              <a:xfrm>
                <a:off x="5600119" y="3164607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27749D0-D6F1-4E7C-A2CC-9D862D2DE294}"/>
                  </a:ext>
                </a:extLst>
              </p:cNvPr>
              <p:cNvSpPr/>
              <p:nvPr/>
            </p:nvSpPr>
            <p:spPr>
              <a:xfrm>
                <a:off x="5364088" y="2271075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128F15D-09A7-40EE-90A3-ECCE671B5CDB}"/>
                  </a:ext>
                </a:extLst>
              </p:cNvPr>
              <p:cNvSpPr/>
              <p:nvPr/>
            </p:nvSpPr>
            <p:spPr>
              <a:xfrm>
                <a:off x="6744439" y="3297443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A679DA6-8FE4-4825-9D2C-12925A8A9D83}"/>
                  </a:ext>
                </a:extLst>
              </p:cNvPr>
              <p:cNvSpPr/>
              <p:nvPr/>
            </p:nvSpPr>
            <p:spPr>
              <a:xfrm>
                <a:off x="5941192" y="3474268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681C24-3A3A-409D-82F3-0272B0A83751}"/>
                  </a:ext>
                </a:extLst>
              </p:cNvPr>
              <p:cNvSpPr/>
              <p:nvPr/>
            </p:nvSpPr>
            <p:spPr>
              <a:xfrm>
                <a:off x="5996488" y="1681937"/>
                <a:ext cx="59809" cy="595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A55F659A-82B8-4E0F-8180-23D53BE70CBA}"/>
                </a:ext>
              </a:extLst>
            </p:cNvPr>
            <p:cNvSpPr/>
            <p:nvPr/>
          </p:nvSpPr>
          <p:spPr>
            <a:xfrm>
              <a:off x="5849155" y="5334754"/>
              <a:ext cx="599728" cy="604756"/>
            </a:xfrm>
            <a:prstGeom prst="plus">
              <a:avLst>
                <a:gd name="adj" fmla="val 474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568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A877-6A41-47B9-A946-9ADDC387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22764"/>
            <a:ext cx="4608512" cy="509245"/>
          </a:xfrm>
        </p:spPr>
        <p:txBody>
          <a:bodyPr>
            <a:normAutofit/>
          </a:bodyPr>
          <a:lstStyle/>
          <a:p>
            <a:r>
              <a:rPr lang="sk-SK" sz="1800" b="0" dirty="0"/>
              <a:t>Obrázky prevzaté z (</a:t>
            </a:r>
            <a:r>
              <a:rPr lang="sk-SK" sz="1800" b="0" dirty="0" err="1"/>
              <a:t>Duchowski</a:t>
            </a:r>
            <a:r>
              <a:rPr lang="sk-SK" sz="1800" b="0" dirty="0"/>
              <a:t>, 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4B3D9-02E0-41E4-8E69-EF7BE95C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7</a:t>
            </a:fld>
            <a:endParaRPr lang="sk-S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29E89-9D35-4F78-9695-5B62D4FE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2" y="1296547"/>
            <a:ext cx="4355659" cy="2437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B9BC93-60BA-45FA-BA39-5671740A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4" y="3664718"/>
            <a:ext cx="4185285" cy="2370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E6D53-7591-4743-8F61-C0DAF4D1D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749" y="3684879"/>
            <a:ext cx="4199069" cy="2370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B340F-EE7B-489E-AB80-43D8C17CC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463" y="1279476"/>
            <a:ext cx="4214915" cy="2385242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03EA954E-8D43-4845-88C6-65866D43CDAA}"/>
              </a:ext>
            </a:extLst>
          </p:cNvPr>
          <p:cNvSpPr txBox="1">
            <a:spLocks/>
          </p:cNvSpPr>
          <p:nvPr/>
        </p:nvSpPr>
        <p:spPr>
          <a:xfrm>
            <a:off x="395536" y="116633"/>
            <a:ext cx="8712968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3100" dirty="0">
                <a:solidFill>
                  <a:srgbClr val="0070C0"/>
                </a:solidFill>
              </a:rPr>
              <a:t>Validácia kalibrácie </a:t>
            </a:r>
            <a:r>
              <a:rPr lang="sk-SK" sz="3100" dirty="0"/>
              <a:t>umožní vyrátať </a:t>
            </a:r>
            <a:r>
              <a:rPr lang="sk-SK" sz="3100" dirty="0" err="1"/>
              <a:t>accuracy</a:t>
            </a:r>
            <a:r>
              <a:rPr lang="sk-SK" sz="3100" dirty="0"/>
              <a:t> a </a:t>
            </a:r>
            <a:r>
              <a:rPr lang="sk-SK" sz="3100" dirty="0" err="1"/>
              <a:t>precision</a:t>
            </a:r>
            <a:r>
              <a:rPr lang="sk-SK" sz="3100" dirty="0"/>
              <a:t>, ale aj preveriť fixačný filter</a:t>
            </a:r>
          </a:p>
        </p:txBody>
      </p:sp>
    </p:spTree>
    <p:extLst>
      <p:ext uri="{BB962C8B-B14F-4D97-AF65-F5344CB8AC3E}">
        <p14:creationId xmlns:p14="http://schemas.microsoft.com/office/powerpoint/2010/main" val="36298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D884-C53D-461A-9581-F3142236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2746648" cy="2074242"/>
          </a:xfrm>
        </p:spPr>
        <p:txBody>
          <a:bodyPr>
            <a:normAutofit/>
          </a:bodyPr>
          <a:lstStyle/>
          <a:p>
            <a:r>
              <a:rPr lang="sk-SK" dirty="0"/>
              <a:t>Príklad 1: vplyv </a:t>
            </a:r>
            <a:r>
              <a:rPr lang="sk-SK" dirty="0" err="1">
                <a:solidFill>
                  <a:srgbClr val="0070C0"/>
                </a:solidFill>
              </a:rPr>
              <a:t>accuracy</a:t>
            </a:r>
            <a:r>
              <a:rPr lang="sk-SK" dirty="0"/>
              <a:t> na metriku </a:t>
            </a:r>
            <a:r>
              <a:rPr lang="sk-SK" dirty="0" err="1">
                <a:solidFill>
                  <a:srgbClr val="0070C0"/>
                </a:solidFill>
              </a:rPr>
              <a:t>dwell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time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0388-CA1A-4633-9070-E9F3DFF6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8</a:t>
            </a:fld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6381C-C3DA-40A2-BC88-8DD89F82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109"/>
          <a:stretch/>
        </p:blipFill>
        <p:spPr>
          <a:xfrm>
            <a:off x="2998168" y="404663"/>
            <a:ext cx="6000851" cy="2664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02B3D-1808-474E-A083-C6F3A798B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09"/>
          <a:stretch/>
        </p:blipFill>
        <p:spPr>
          <a:xfrm>
            <a:off x="2915816" y="3246438"/>
            <a:ext cx="6000851" cy="31154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96C454-AE61-4A11-AE85-A4594BF5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246438"/>
            <a:ext cx="2746648" cy="2879725"/>
          </a:xfrm>
        </p:spPr>
        <p:txBody>
          <a:bodyPr/>
          <a:lstStyle/>
          <a:p>
            <a:r>
              <a:rPr lang="sk-SK" dirty="0"/>
              <a:t>AOI rôznych veľkostí a pozícií</a:t>
            </a:r>
          </a:p>
          <a:p>
            <a:endParaRPr lang="sk-SK" dirty="0"/>
          </a:p>
          <a:p>
            <a:r>
              <a:rPr lang="sk-SK" dirty="0"/>
              <a:t>Malé medzery medzi AOI</a:t>
            </a:r>
          </a:p>
        </p:txBody>
      </p:sp>
    </p:spTree>
    <p:extLst>
      <p:ext uri="{BB962C8B-B14F-4D97-AF65-F5344CB8AC3E}">
        <p14:creationId xmlns:p14="http://schemas.microsoft.com/office/powerpoint/2010/main" val="26239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D884-C53D-461A-9581-F3142236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 2: vplyv </a:t>
            </a:r>
            <a:r>
              <a:rPr lang="sk-SK" dirty="0" err="1">
                <a:solidFill>
                  <a:srgbClr val="0070C0"/>
                </a:solidFill>
              </a:rPr>
              <a:t>precision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na metriky </a:t>
            </a:r>
            <a:r>
              <a:rPr lang="sk-SK" dirty="0" err="1">
                <a:solidFill>
                  <a:srgbClr val="0070C0"/>
                </a:solidFill>
              </a:rPr>
              <a:t>fixation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count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fixation</a:t>
            </a:r>
            <a:r>
              <a:rPr lang="sk-SK" dirty="0">
                <a:solidFill>
                  <a:srgbClr val="0070C0"/>
                </a:solidFill>
              </a:rPr>
              <a:t> </a:t>
            </a:r>
            <a:r>
              <a:rPr lang="sk-SK" dirty="0" err="1">
                <a:solidFill>
                  <a:srgbClr val="0070C0"/>
                </a:solidFill>
              </a:rPr>
              <a:t>duration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C0388-CA1A-4633-9070-E9F3DFF6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9</a:t>
            </a:fld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2DF1C-50AD-4257-802C-767C08EA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" y="1417638"/>
            <a:ext cx="9144000" cy="47593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86A57A-C4A0-48B9-9F1E-D88654CF24E2}"/>
              </a:ext>
            </a:extLst>
          </p:cNvPr>
          <p:cNvSpPr/>
          <p:nvPr/>
        </p:nvSpPr>
        <p:spPr>
          <a:xfrm>
            <a:off x="971600" y="1450894"/>
            <a:ext cx="763284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/>
              <a:t>Zrada je v použitom fixačnom filtri</a:t>
            </a:r>
          </a:p>
        </p:txBody>
      </p:sp>
    </p:spTree>
    <p:extLst>
      <p:ext uri="{BB962C8B-B14F-4D97-AF65-F5344CB8AC3E}">
        <p14:creationId xmlns:p14="http://schemas.microsoft.com/office/powerpoint/2010/main" val="21753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220</Words>
  <Application>Microsoft Office PowerPoint</Application>
  <PresentationFormat>On-screen Show (4:3)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FIIT_basic_template</vt:lpstr>
      <vt:lpstr>Kvalita meraní pohľadu a jej vplyv na metriky</vt:lpstr>
      <vt:lpstr>PowerPoint Presentation</vt:lpstr>
      <vt:lpstr>Nepresnosti meraní zamávajú s metrikami,  na ktorých stoja vaše metódy</vt:lpstr>
      <vt:lpstr>V našom výskume spravidla...</vt:lpstr>
      <vt:lpstr>Pozorujete rozdiely medzi používateľmi?</vt:lpstr>
      <vt:lpstr>Dve metriky kvality sledovania pohľadu: accuracy a precision</vt:lpstr>
      <vt:lpstr>Obrázky prevzaté z (Duchowski, 2016)</vt:lpstr>
      <vt:lpstr>Príklad 1: vplyv accuracy na metriku dwell time</vt:lpstr>
      <vt:lpstr>Príklad 2: vplyv precision  na metriky fixation count a fixation duration</vt:lpstr>
      <vt:lpstr>Dáta môžem namerať nepresne, ale môžem ich rovno aj stratiť</vt:lpstr>
      <vt:lpstr>Príklad 3: vplyv straty dát na metriky fixation count a fixation duration</vt:lpstr>
      <vt:lpstr>Čo teda v praxi robiť?  Skúšky správnosti (sanity checks)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42</cp:revision>
  <dcterms:created xsi:type="dcterms:W3CDTF">2014-09-15T13:35:51Z</dcterms:created>
  <dcterms:modified xsi:type="dcterms:W3CDTF">2018-02-15T08:59:57Z</dcterms:modified>
</cp:coreProperties>
</file>