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58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bert Móro" userId="079d04b6a5625180" providerId="LiveId" clId="{81856F8A-8720-4A68-B5DD-21CA0449352A}"/>
    <pc:docChg chg="undo custSel addSld delSld modSld">
      <pc:chgData name="Róbert Móro" userId="079d04b6a5625180" providerId="LiveId" clId="{81856F8A-8720-4A68-B5DD-21CA0449352A}" dt="2018-02-22T09:24:35.696" v="3107" actId="6549"/>
      <pc:docMkLst>
        <pc:docMk/>
      </pc:docMkLst>
      <pc:sldChg chg="modSp add">
        <pc:chgData name="Róbert Móro" userId="079d04b6a5625180" providerId="LiveId" clId="{81856F8A-8720-4A68-B5DD-21CA0449352A}" dt="2018-02-22T08:26:53.397" v="136" actId="20577"/>
        <pc:sldMkLst>
          <pc:docMk/>
          <pc:sldMk cId="1312656218" sldId="256"/>
        </pc:sldMkLst>
        <pc:spChg chg="mod">
          <ac:chgData name="Róbert Móro" userId="079d04b6a5625180" providerId="LiveId" clId="{81856F8A-8720-4A68-B5DD-21CA0449352A}" dt="2018-02-22T08:26:26.517" v="86" actId="20577"/>
          <ac:spMkLst>
            <pc:docMk/>
            <pc:sldMk cId="1312656218" sldId="256"/>
            <ac:spMk id="2" creationId="{9F5F8345-FE91-41A8-BCC8-C22EFA7B93B2}"/>
          </ac:spMkLst>
        </pc:spChg>
        <pc:spChg chg="mod">
          <ac:chgData name="Róbert Móro" userId="079d04b6a5625180" providerId="LiveId" clId="{81856F8A-8720-4A68-B5DD-21CA0449352A}" dt="2018-02-22T08:26:53.397" v="136" actId="20577"/>
          <ac:spMkLst>
            <pc:docMk/>
            <pc:sldMk cId="1312656218" sldId="256"/>
            <ac:spMk id="3" creationId="{E4610166-F3C2-4D2E-96FF-89F24030370A}"/>
          </ac:spMkLst>
        </pc:spChg>
      </pc:sldChg>
      <pc:sldChg chg="modSp add modAnim">
        <pc:chgData name="Róbert Móro" userId="079d04b6a5625180" providerId="LiveId" clId="{81856F8A-8720-4A68-B5DD-21CA0449352A}" dt="2018-02-22T08:32:04.708" v="609"/>
        <pc:sldMkLst>
          <pc:docMk/>
          <pc:sldMk cId="3530803605" sldId="257"/>
        </pc:sldMkLst>
        <pc:spChg chg="mod">
          <ac:chgData name="Róbert Móro" userId="079d04b6a5625180" providerId="LiveId" clId="{81856F8A-8720-4A68-B5DD-21CA0449352A}" dt="2018-02-22T08:27:33.443" v="227" actId="27636"/>
          <ac:spMkLst>
            <pc:docMk/>
            <pc:sldMk cId="3530803605" sldId="257"/>
            <ac:spMk id="2" creationId="{4E1E3E13-49ED-4CBD-861A-BFED8DF9743C}"/>
          </ac:spMkLst>
        </pc:spChg>
        <pc:spChg chg="mod">
          <ac:chgData name="Róbert Móro" userId="079d04b6a5625180" providerId="LiveId" clId="{81856F8A-8720-4A68-B5DD-21CA0449352A}" dt="2018-02-22T08:30:13.020" v="413" actId="20577"/>
          <ac:spMkLst>
            <pc:docMk/>
            <pc:sldMk cId="3530803605" sldId="257"/>
            <ac:spMk id="3" creationId="{5DCDBBB8-E955-4E19-A7A7-7F47244CFB4B}"/>
          </ac:spMkLst>
        </pc:spChg>
      </pc:sldChg>
      <pc:sldChg chg="modSp">
        <pc:chgData name="Róbert Móro" userId="079d04b6a5625180" providerId="LiveId" clId="{81856F8A-8720-4A68-B5DD-21CA0449352A}" dt="2018-02-22T08:28:18.883" v="256" actId="20577"/>
        <pc:sldMkLst>
          <pc:docMk/>
          <pc:sldMk cId="763050077" sldId="258"/>
        </pc:sldMkLst>
        <pc:spChg chg="mod">
          <ac:chgData name="Róbert Móro" userId="079d04b6a5625180" providerId="LiveId" clId="{81856F8A-8720-4A68-B5DD-21CA0449352A}" dt="2018-02-22T08:28:18.883" v="256" actId="20577"/>
          <ac:spMkLst>
            <pc:docMk/>
            <pc:sldMk cId="763050077" sldId="258"/>
            <ac:spMk id="2" creationId="{A82AC31D-0B5F-442A-99C9-DF93965325E3}"/>
          </ac:spMkLst>
        </pc:spChg>
      </pc:sldChg>
      <pc:sldChg chg="modSp add modAnim">
        <pc:chgData name="Róbert Móro" userId="079d04b6a5625180" providerId="LiveId" clId="{81856F8A-8720-4A68-B5DD-21CA0449352A}" dt="2018-02-22T08:35:00.263" v="921" actId="12"/>
        <pc:sldMkLst>
          <pc:docMk/>
          <pc:sldMk cId="706584041" sldId="259"/>
        </pc:sldMkLst>
        <pc:spChg chg="mod">
          <ac:chgData name="Róbert Móro" userId="079d04b6a5625180" providerId="LiveId" clId="{81856F8A-8720-4A68-B5DD-21CA0449352A}" dt="2018-02-22T08:30:53.857" v="450" actId="20577"/>
          <ac:spMkLst>
            <pc:docMk/>
            <pc:sldMk cId="706584041" sldId="259"/>
            <ac:spMk id="2" creationId="{6986663A-DE4F-406E-9E50-ECF08D84C6BD}"/>
          </ac:spMkLst>
        </pc:spChg>
        <pc:spChg chg="mod">
          <ac:chgData name="Róbert Móro" userId="079d04b6a5625180" providerId="LiveId" clId="{81856F8A-8720-4A68-B5DD-21CA0449352A}" dt="2018-02-22T08:35:00.263" v="921" actId="12"/>
          <ac:spMkLst>
            <pc:docMk/>
            <pc:sldMk cId="706584041" sldId="259"/>
            <ac:spMk id="3" creationId="{C77867DB-A5EB-4759-A467-C2E1AF149D94}"/>
          </ac:spMkLst>
        </pc:spChg>
      </pc:sldChg>
      <pc:sldChg chg="modSp add modAnim">
        <pc:chgData name="Róbert Móro" userId="079d04b6a5625180" providerId="LiveId" clId="{81856F8A-8720-4A68-B5DD-21CA0449352A}" dt="2018-02-22T08:56:25.801" v="1502"/>
        <pc:sldMkLst>
          <pc:docMk/>
          <pc:sldMk cId="323833440" sldId="260"/>
        </pc:sldMkLst>
        <pc:spChg chg="mod">
          <ac:chgData name="Róbert Móro" userId="079d04b6a5625180" providerId="LiveId" clId="{81856F8A-8720-4A68-B5DD-21CA0449352A}" dt="2018-02-22T08:36:25.488" v="933" actId="20577"/>
          <ac:spMkLst>
            <pc:docMk/>
            <pc:sldMk cId="323833440" sldId="260"/>
            <ac:spMk id="2" creationId="{E9A0771A-9B3D-4512-9ADA-37F413E5F54F}"/>
          </ac:spMkLst>
        </pc:spChg>
        <pc:spChg chg="mod">
          <ac:chgData name="Róbert Móro" userId="079d04b6a5625180" providerId="LiveId" clId="{81856F8A-8720-4A68-B5DD-21CA0449352A}" dt="2018-02-22T08:56:25.801" v="1502"/>
          <ac:spMkLst>
            <pc:docMk/>
            <pc:sldMk cId="323833440" sldId="260"/>
            <ac:spMk id="3" creationId="{42FB5760-CEB4-40FF-A8A9-B42856828292}"/>
          </ac:spMkLst>
        </pc:spChg>
      </pc:sldChg>
      <pc:sldChg chg="add del">
        <pc:chgData name="Róbert Móro" userId="079d04b6a5625180" providerId="LiveId" clId="{81856F8A-8720-4A68-B5DD-21CA0449352A}" dt="2018-02-22T08:34:36.799" v="915"/>
        <pc:sldMkLst>
          <pc:docMk/>
          <pc:sldMk cId="2654210145" sldId="260"/>
        </pc:sldMkLst>
      </pc:sldChg>
      <pc:sldChg chg="modSp add modAnim">
        <pc:chgData name="Róbert Móro" userId="079d04b6a5625180" providerId="LiveId" clId="{81856F8A-8720-4A68-B5DD-21CA0449352A}" dt="2018-02-22T09:04:15.831" v="2047" actId="20577"/>
        <pc:sldMkLst>
          <pc:docMk/>
          <pc:sldMk cId="2118494767" sldId="261"/>
        </pc:sldMkLst>
        <pc:spChg chg="mod">
          <ac:chgData name="Róbert Móro" userId="079d04b6a5625180" providerId="LiveId" clId="{81856F8A-8720-4A68-B5DD-21CA0449352A}" dt="2018-02-22T08:56:46.895" v="1523" actId="20577"/>
          <ac:spMkLst>
            <pc:docMk/>
            <pc:sldMk cId="2118494767" sldId="261"/>
            <ac:spMk id="2" creationId="{6FBEB2C1-BED7-40E3-88C4-69524882E6C1}"/>
          </ac:spMkLst>
        </pc:spChg>
        <pc:spChg chg="mod">
          <ac:chgData name="Róbert Móro" userId="079d04b6a5625180" providerId="LiveId" clId="{81856F8A-8720-4A68-B5DD-21CA0449352A}" dt="2018-02-22T09:04:15.831" v="2047" actId="20577"/>
          <ac:spMkLst>
            <pc:docMk/>
            <pc:sldMk cId="2118494767" sldId="261"/>
            <ac:spMk id="3" creationId="{9106E81D-AB74-42FA-8F8B-A3B2BA4C8BB3}"/>
          </ac:spMkLst>
        </pc:spChg>
      </pc:sldChg>
      <pc:sldChg chg="modSp add modAnim">
        <pc:chgData name="Róbert Móro" userId="079d04b6a5625180" providerId="LiveId" clId="{81856F8A-8720-4A68-B5DD-21CA0449352A}" dt="2018-02-22T09:07:59.367" v="2587" actId="12"/>
        <pc:sldMkLst>
          <pc:docMk/>
          <pc:sldMk cId="2784454329" sldId="262"/>
        </pc:sldMkLst>
        <pc:spChg chg="mod">
          <ac:chgData name="Róbert Móro" userId="079d04b6a5625180" providerId="LiveId" clId="{81856F8A-8720-4A68-B5DD-21CA0449352A}" dt="2018-02-22T09:04:33.936" v="2074" actId="20577"/>
          <ac:spMkLst>
            <pc:docMk/>
            <pc:sldMk cId="2784454329" sldId="262"/>
            <ac:spMk id="2" creationId="{AA245CE9-5019-4DA7-90CA-2A3D16629BE0}"/>
          </ac:spMkLst>
        </pc:spChg>
        <pc:spChg chg="mod">
          <ac:chgData name="Róbert Móro" userId="079d04b6a5625180" providerId="LiveId" clId="{81856F8A-8720-4A68-B5DD-21CA0449352A}" dt="2018-02-22T09:07:59.367" v="2587" actId="12"/>
          <ac:spMkLst>
            <pc:docMk/>
            <pc:sldMk cId="2784454329" sldId="262"/>
            <ac:spMk id="3" creationId="{8F728B6A-A337-4891-AC4D-3F579F8C00D9}"/>
          </ac:spMkLst>
        </pc:spChg>
      </pc:sldChg>
      <pc:sldChg chg="modSp add modAnim">
        <pc:chgData name="Róbert Móro" userId="079d04b6a5625180" providerId="LiveId" clId="{81856F8A-8720-4A68-B5DD-21CA0449352A}" dt="2018-02-22T09:24:35.696" v="3107" actId="6549"/>
        <pc:sldMkLst>
          <pc:docMk/>
          <pc:sldMk cId="1850222864" sldId="263"/>
        </pc:sldMkLst>
        <pc:spChg chg="mod">
          <ac:chgData name="Róbert Móro" userId="079d04b6a5625180" providerId="LiveId" clId="{81856F8A-8720-4A68-B5DD-21CA0449352A}" dt="2018-02-22T09:12:33.690" v="2603" actId="20577"/>
          <ac:spMkLst>
            <pc:docMk/>
            <pc:sldMk cId="1850222864" sldId="263"/>
            <ac:spMk id="2" creationId="{57DD027A-B627-4127-A8B0-DCD6FCCEA047}"/>
          </ac:spMkLst>
        </pc:spChg>
        <pc:spChg chg="mod">
          <ac:chgData name="Róbert Móro" userId="079d04b6a5625180" providerId="LiveId" clId="{81856F8A-8720-4A68-B5DD-21CA0449352A}" dt="2018-02-22T09:24:35.696" v="3107" actId="6549"/>
          <ac:spMkLst>
            <pc:docMk/>
            <pc:sldMk cId="1850222864" sldId="263"/>
            <ac:spMk id="3" creationId="{BCE025BE-6E2A-48B3-BB2E-277859EFFD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7F17-4AA5-4FE3-8B6B-F7764FF6B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35932-9239-4358-9526-FC80BC8A0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38824-3627-4410-88B7-0890A79A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C155A-5002-40D2-A179-A7C7B991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A67-4BE3-4631-ABA9-0EB96E0C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44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3229-2D42-47A5-B2F1-D77E2E5A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500F4-9AB2-4833-BDA8-F9B383290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75D74-3EEE-4B0E-B20F-5FA399F9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A3DB6-F87D-4309-AEC9-D8F5529A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9387D-B213-43A1-96AF-38E31D7B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331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5BF0A4-6775-4364-93A2-7CC9F5F61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78064-97D6-4250-9C0D-AE43212CC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05DDC-577E-4929-BB1A-CE91E6B85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2681E-E6D2-4391-A5BD-BE33E3DD5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3F3F2-395D-441F-B4DD-112363D9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4861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EDFA-3676-4B5B-9E49-E2230CE2D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6FF5F-2321-4750-9789-1ED8EDA51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10899-1313-4FCE-93BF-7BE6BE0A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3213-A27F-46AD-8A0F-48F29F74078F}" type="datetime1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162C4-7FAA-4A69-97C0-86CB20EC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CFA63-AF41-4E72-AEE1-0FA54733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220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0B477-50E5-4BC6-AB7B-BCFC2C03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2E162-33E5-4EAF-83B3-27090255A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6C045-2DFA-45DA-948B-C2ADC090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7C34-5941-4B4D-B64D-659ABC861019}" type="datetime1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F255B-8E53-424E-A52F-1552527F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B0BD4-5EF0-4A76-BC39-9859CC87A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2625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4F406-52D7-49AF-B832-CD77F8DD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A0D1F-4BF5-4D95-8D41-52D72FD07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1BD93-BAAC-4972-A858-05A55AC4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992-6BCE-40CA-99E2-632FFF662A7D}" type="datetime1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ABBAB-D44B-457A-A7DF-82C8D6A61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4B20B-77EA-4963-819A-FD3510B7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586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B4093-D8F3-46E0-9CBE-7DAE033E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6A19C-1205-4D4C-A908-835C68FEE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68277-DCB9-444B-A3B3-1F6FCB672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772C6-7C17-49AE-8B9D-969F006EE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B6955-2D6B-4E07-8CE4-13DEDB62E49B}" type="datetime1">
              <a:rPr lang="sk-SK" smtClean="0"/>
              <a:t>22.2.2018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ABA01-6601-4B1D-B859-27D9064D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09181-C998-4433-84DB-76887B2B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2119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9AB76-5D93-41CE-97FE-651954F24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0C111-104F-4E70-A02D-1C8A52AA6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20963-5CD7-4652-8087-6E186A27E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7F0372-99A4-4A7E-92FD-FDAF71AD3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8DABF6-A168-4B41-8E62-86F5D2A238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10DA9-9672-4178-8AE1-2B0B38FEB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BE99-190F-46F7-A351-CE24F9FA85C4}" type="datetime1">
              <a:rPr lang="sk-SK" smtClean="0"/>
              <a:t>22.2.2018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D669C-9E76-4516-995C-D8FE11F8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6CE03E-9C80-4CFE-B79C-5AA518A4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0506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D71AF-C4C7-4D4D-A62B-61ACF4536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3E4736-1CD7-44AB-B34F-33510A43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9578-C784-4E5D-9946-5E96F72C71DB}" type="datetime1">
              <a:rPr lang="sk-SK" smtClean="0"/>
              <a:t>22.2.2018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6CA47-4BF8-4735-858C-A25876AFB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34E34-7188-4367-B7EF-45C8E296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4653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94A0FF-1227-4158-A525-3535C3BEB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4591-D7AC-4E72-843F-8A6CFAF1266F}" type="datetime1">
              <a:rPr lang="sk-SK" smtClean="0"/>
              <a:t>22.2.2018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2CAAD8-137F-4759-8E30-9FD5DFE26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5AB04-A125-4D96-B303-D4030AA65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4806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92FBA-395C-4A33-979E-DAFEA8B16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3A5C3-5E55-4FE7-8F10-B6C49B617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CBC13-A9F2-448E-AF27-193B4C9B0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0EE85-7EEE-4CE3-9D43-02C5BCE2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C192-1D78-46B5-8685-8EBBE7FBC8C9}" type="datetime1">
              <a:rPr lang="sk-SK" smtClean="0"/>
              <a:t>22.2.2018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BD0C4-25BC-4863-9BF3-AA0FE96B8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A48E9-99B8-4EC4-8C3C-AC3D74D7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10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5C6DD-4713-4040-AE80-E38969725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A0F9-352C-45A8-B633-9C7FB9FCA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3839B-FB72-4C98-B3D4-753ABE30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7A2A3-55F1-4D64-B325-9EE93219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622D-B28C-4F1A-A3A9-AA2968B4C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93899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9E27-EB77-4738-BBCA-A8499D397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78696F-D3DE-41B2-82BE-2C3E66575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B0F08-05B4-49EC-AF07-00291E6A6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2D46F-3FFD-437E-8CE3-3D92BADA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B190-9FBB-464B-BED4-90532F92679A}" type="datetime1">
              <a:rPr lang="sk-SK" smtClean="0"/>
              <a:t>22.2.2018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50A47-6A81-4408-8DFA-D293DA660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D32AC-90A2-4509-AA68-C50264C10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7436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BAF0-C8EB-4D3E-9324-3EFAF9C4F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1AADF-F33D-4767-9E47-395C8863A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0F5D8-43BF-478B-A3F3-0C7CEC8F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47A6-01B8-4AED-9982-4272BCD82EFC}" type="datetime1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62EB5-55C8-467D-A337-704F3C4A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5494B-C35B-4E3A-B7F3-5E332E7BA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8244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52E67-E50E-4E82-AD8B-BECEC30E9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01540-F7EA-4458-B0F5-5CC33B119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9C411-3C72-4456-B8B0-5C411C1EA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66-4368-41ED-B8A9-11DD948C9D61}" type="datetime1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4A074-1077-4D9B-ABDA-FB53598B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833F5-8A5E-4C79-A114-A84054061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178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EF248-A1D8-4799-AA9F-B188FAF95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35119-F730-4446-9644-7D5B844D0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BC286-CD77-4859-9150-FC43EBC8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95735-4E13-4579-920C-E730CB7B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B262A-761C-416C-9B7E-6598A0D8C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15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CE48-9373-4C28-A9A0-E02EEC941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7F42B-78FA-4812-A808-04B4E1D74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50E3B-6EC2-4CF4-B0C5-D925631BF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97391-DE20-43E1-8B62-4315943C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ED1B1-5023-4A6F-8B7C-B4866888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EBE67-38E1-4382-91A6-341F0F55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476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3A47-3599-4B6E-8163-5A9BC78CF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C0AA8-FC94-44C3-A714-3B53CDE73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17B24-BB53-46B7-91A0-C85C1C42E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382CB-9101-414E-B1E6-DB398D471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24656C-9EE0-41DB-8E3B-D188D998F3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0BC5ED-49A3-4C9E-ABC1-3634AD93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54938-1600-414E-BFDD-2506BA42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C2BD77-CE9E-48D8-83D1-A0732E4A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270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C0E95-00DE-41D8-AA83-7228B20D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A00C2-6585-4405-B56A-6AD93FC5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39D333-1A38-40FE-A4F1-C080A9BD2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627291-CD95-4BB8-853F-825331F1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851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A20C32-C25A-43A3-8FC8-149BEAF99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F3B7B-9903-4AAA-A160-687DA1AF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627BC-57F4-4F18-B3B1-668B364A5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965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7C7F0-2C25-4721-B701-5ADF41E2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6CE81-AB26-4B7E-89CC-941A05C28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474E5-E860-4355-9953-5D8773D70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87371-4D28-41AE-BE5A-85213E518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D1C99-F1BD-479F-8CBA-D36ED287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23BF7-D537-48E2-AC05-C42EAFCD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81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27777-1DC2-445E-8AAC-D874DEB0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855465-DE5B-4838-9193-EB237E8E5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05A92-7C8F-4FCF-B0B6-9B167C7A1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FB20A-BE9D-4F95-A4EE-E5AAEDD64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96145-7983-4843-93E8-409815A7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4C9A4-AFAA-491B-B01C-255F5B6B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400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395FDE-3D79-4114-A2CC-5008D0505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1E413-E610-4C97-BDB1-9B793EDF8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E9D0F-24DD-4F93-9704-A9CB68831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FC88A-D4A8-45E3-B2EE-E4D1087CACBA}" type="datetimeFigureOut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926F3-A7C1-4CB3-AB83-E71719679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B189D-A4A8-4FD8-9044-7A3234972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D14EE-1282-4C80-A394-EBBB283CE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865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A341F3-7D0B-4C4A-932B-12A6E23B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9057D3-54A9-4BF7-A24C-EDC64F3AF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FA656-8E38-4CDB-B82F-467695254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FFAF-6D96-41F0-8121-E59FC3E1C549}" type="datetime1">
              <a:rPr lang="sk-SK" smtClean="0"/>
              <a:t>22.2.2018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B9C2C-FFEA-4456-B34C-A5B20B7A7C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78371-1A6A-451D-AEB2-FF867F84A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12B7B-9C51-436D-AB89-9A0C761C38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154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F8345-FE91-41A8-BCC8-C22EFA7B93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Identifikácia zručnosti na webe s využitím sledovania pohľadu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10166-F3C2-4D2E-96FF-89F2403037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Martin Mokrý, Róbert Móro</a:t>
            </a:r>
          </a:p>
          <a:p>
            <a:endParaRPr lang="sk-SK" dirty="0"/>
          </a:p>
          <a:p>
            <a:r>
              <a:rPr lang="sk-SK" dirty="0" err="1"/>
              <a:t>UXI@PeWe</a:t>
            </a:r>
            <a:r>
              <a:rPr lang="sk-SK" dirty="0"/>
              <a:t>, 22.2.2018</a:t>
            </a:r>
          </a:p>
        </p:txBody>
      </p:sp>
    </p:spTree>
    <p:extLst>
      <p:ext uri="{BB962C8B-B14F-4D97-AF65-F5344CB8AC3E}">
        <p14:creationId xmlns:p14="http://schemas.microsoft.com/office/powerpoint/2010/main" val="131265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E3E13-49ED-4CBD-861A-BFED8DF9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Identifikácia/porovnanie úrovne zručnosti používateľa bolo skúmané v rôznych doménach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DBBB8-E955-4E19-A7A7-7F47244CF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Informačné vizualizácie </a:t>
            </a:r>
            <a:r>
              <a:rPr lang="en-US" dirty="0"/>
              <a:t>(</a:t>
            </a:r>
            <a:r>
              <a:rPr lang="en-US" dirty="0" err="1"/>
              <a:t>Toker</a:t>
            </a:r>
            <a:r>
              <a:rPr lang="en-US" dirty="0"/>
              <a:t> et al., 2014)</a:t>
            </a:r>
          </a:p>
          <a:p>
            <a:r>
              <a:rPr lang="sk-SK" dirty="0"/>
              <a:t>Obrázky počasia – piloti </a:t>
            </a:r>
            <a:r>
              <a:rPr lang="en-US" dirty="0"/>
              <a:t>(</a:t>
            </a:r>
            <a:r>
              <a:rPr lang="en-US" dirty="0" err="1"/>
              <a:t>Grindiger</a:t>
            </a:r>
            <a:r>
              <a:rPr lang="en-US" dirty="0"/>
              <a:t>, 2010)</a:t>
            </a:r>
          </a:p>
          <a:p>
            <a:r>
              <a:rPr lang="sk-SK" dirty="0"/>
              <a:t>Medicínske obrázky</a:t>
            </a:r>
            <a:r>
              <a:rPr lang="en-US" dirty="0"/>
              <a:t> – </a:t>
            </a:r>
            <a:r>
              <a:rPr lang="en-US" dirty="0" err="1"/>
              <a:t>neur</a:t>
            </a:r>
            <a:r>
              <a:rPr lang="sk-SK" dirty="0" err="1"/>
              <a:t>ochirurgovia</a:t>
            </a:r>
            <a:r>
              <a:rPr lang="en-US" dirty="0"/>
              <a:t> (Kubler, 2015), </a:t>
            </a:r>
            <a:r>
              <a:rPr lang="en-US" dirty="0" err="1"/>
              <a:t>dermatol</a:t>
            </a:r>
            <a:r>
              <a:rPr lang="sk-SK" dirty="0" err="1"/>
              <a:t>ógovia</a:t>
            </a:r>
            <a:r>
              <a:rPr lang="en-US" dirty="0"/>
              <a:t> (Vaidyanathan, 2014)</a:t>
            </a:r>
          </a:p>
          <a:p>
            <a:r>
              <a:rPr lang="sk-SK" dirty="0"/>
              <a:t>Medicínske texty na webe </a:t>
            </a:r>
            <a:r>
              <a:rPr lang="en-US" dirty="0"/>
              <a:t>(Cole, 2013)</a:t>
            </a:r>
          </a:p>
          <a:p>
            <a:r>
              <a:rPr lang="sk-SK" dirty="0"/>
              <a:t>Aplikácia na kreslenie </a:t>
            </a:r>
            <a:r>
              <a:rPr lang="en-US" dirty="0"/>
              <a:t>(</a:t>
            </a:r>
            <a:r>
              <a:rPr lang="en-US" dirty="0" err="1"/>
              <a:t>Ghazarian</a:t>
            </a:r>
            <a:r>
              <a:rPr lang="en-US" dirty="0"/>
              <a:t>, 2010)</a:t>
            </a:r>
          </a:p>
          <a:p>
            <a:r>
              <a:rPr lang="en-US" dirty="0"/>
              <a:t>…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080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6663A-DE4F-406E-9E50-ECF08D84C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Zameriavame sa na webové rozhrania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867DB-A5EB-4759-A467-C2E1AF149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Motivácia: </a:t>
            </a:r>
            <a:r>
              <a:rPr lang="sk-SK" b="1" dirty="0"/>
              <a:t>Identifikovaným používateľom s nízkou úrovňou zručnosti (novicom) môžeme pomôcť v procese oboznamovania sa so stránkou (získavania zručnosti).</a:t>
            </a:r>
          </a:p>
          <a:p>
            <a:endParaRPr lang="sk-SK" b="1" dirty="0"/>
          </a:p>
          <a:p>
            <a:r>
              <a:rPr lang="sk-SK" dirty="0"/>
              <a:t>Môžeme rozlíšiť tri úrovne zručnosti: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/>
              <a:t>Počítačová gramotnosť =</a:t>
            </a:r>
            <a:r>
              <a:rPr lang="en-US" dirty="0"/>
              <a:t>&gt;</a:t>
            </a:r>
            <a:r>
              <a:rPr lang="sk-SK" dirty="0"/>
              <a:t> webová gramotnosť</a:t>
            </a:r>
          </a:p>
          <a:p>
            <a:pPr lvl="2"/>
            <a:r>
              <a:rPr lang="sk-SK" i="1" dirty="0"/>
              <a:t>Toto chceme kontrolovať alebo </a:t>
            </a:r>
            <a:r>
              <a:rPr lang="sk-SK" i="1" dirty="0" err="1"/>
              <a:t>randomizovať</a:t>
            </a:r>
            <a:endParaRPr lang="sk-SK" i="1" dirty="0"/>
          </a:p>
          <a:p>
            <a:pPr marL="914400" lvl="1" indent="-457200">
              <a:buFont typeface="+mj-lt"/>
              <a:buAutoNum type="arabicPeriod"/>
            </a:pPr>
            <a:r>
              <a:rPr lang="sk-SK" dirty="0"/>
              <a:t>Doménová zručnosť (e-</a:t>
            </a:r>
            <a:r>
              <a:rPr lang="sk-SK" dirty="0" err="1"/>
              <a:t>shopy</a:t>
            </a:r>
            <a:r>
              <a:rPr lang="sk-SK" dirty="0"/>
              <a:t>)</a:t>
            </a:r>
          </a:p>
          <a:p>
            <a:pPr lvl="2"/>
            <a:r>
              <a:rPr lang="sk-SK" i="1" dirty="0"/>
              <a:t>Toto chceme kontrolovať alebo </a:t>
            </a:r>
            <a:r>
              <a:rPr lang="sk-SK" i="1" dirty="0" err="1"/>
              <a:t>randomizovať</a:t>
            </a:r>
            <a:endParaRPr lang="sk-SK" i="1" dirty="0"/>
          </a:p>
          <a:p>
            <a:pPr marL="914400" lvl="1" indent="-457200">
              <a:buFont typeface="+mj-lt"/>
              <a:buAutoNum type="arabicPeriod"/>
            </a:pPr>
            <a:r>
              <a:rPr lang="sk-SK" dirty="0"/>
              <a:t>Systémová zručnosť =</a:t>
            </a:r>
            <a:r>
              <a:rPr lang="en-US" dirty="0"/>
              <a:t>&gt; </a:t>
            </a:r>
            <a:r>
              <a:rPr lang="sk-SK" dirty="0"/>
              <a:t>zručnosť na konkrétnej stránke</a:t>
            </a:r>
          </a:p>
          <a:p>
            <a:pPr lvl="2"/>
            <a:r>
              <a:rPr lang="sk-SK" i="1" dirty="0"/>
              <a:t>Toto chceme identifikovať</a:t>
            </a:r>
          </a:p>
        </p:txBody>
      </p:sp>
    </p:spTree>
    <p:extLst>
      <p:ext uri="{BB962C8B-B14F-4D97-AF65-F5344CB8AC3E}">
        <p14:creationId xmlns:p14="http://schemas.microsoft.com/office/powerpoint/2010/main" val="70658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771A-9B3D-4512-9ADA-37F413E5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Prvá štúdia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B5760-CEB4-40FF-A8A9-B42856828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15 účastníkov</a:t>
            </a:r>
          </a:p>
          <a:p>
            <a:r>
              <a:rPr lang="sk-SK" dirty="0"/>
              <a:t>5 úloh na získavanie informácií na Zľave dňa</a:t>
            </a:r>
          </a:p>
          <a:p>
            <a:r>
              <a:rPr lang="sk-SK" dirty="0"/>
              <a:t>Úroveň zručnosti na základe frekvencie návštev obchodu (dotazník)</a:t>
            </a:r>
          </a:p>
          <a:p>
            <a:r>
              <a:rPr lang="sk-SK" dirty="0"/>
              <a:t>Obmedzenia</a:t>
            </a:r>
          </a:p>
          <a:p>
            <a:pPr lvl="1"/>
            <a:r>
              <a:rPr lang="sk-SK" dirty="0"/>
              <a:t>Relatívne malá vzorka</a:t>
            </a:r>
          </a:p>
          <a:p>
            <a:pPr lvl="1"/>
            <a:r>
              <a:rPr lang="sk-SK" dirty="0"/>
              <a:t>Jednoduché rozhranie</a:t>
            </a:r>
          </a:p>
          <a:p>
            <a:pPr lvl="1"/>
            <a:r>
              <a:rPr lang="sk-SK" dirty="0"/>
              <a:t>Väčšina účastníkov nenavštevovala Zľavu dňa vôbec alebo menej ako raz do mesiaca</a:t>
            </a:r>
          </a:p>
          <a:p>
            <a:pPr lvl="1"/>
            <a:r>
              <a:rPr lang="sk-SK" dirty="0"/>
              <a:t>Otázne, či frekvencia návštev je dostatočný indikátor zručnosti</a:t>
            </a:r>
          </a:p>
          <a:p>
            <a:r>
              <a:rPr lang="sk-SK" dirty="0"/>
              <a:t>Správnosť (</a:t>
            </a:r>
            <a:r>
              <a:rPr lang="sk-SK" dirty="0" err="1"/>
              <a:t>accuracy</a:t>
            </a:r>
            <a:r>
              <a:rPr lang="sk-SK" dirty="0"/>
              <a:t>) najlepšieho modelu (</a:t>
            </a:r>
            <a:r>
              <a:rPr lang="sk-SK" dirty="0">
                <a:solidFill>
                  <a:srgbClr val="0070C0"/>
                </a:solidFill>
              </a:rPr>
              <a:t>veľkosť zreničky + vzdialenosť hlavy od obrazovky</a:t>
            </a:r>
            <a:r>
              <a:rPr lang="sk-SK" dirty="0"/>
              <a:t>): 75%</a:t>
            </a:r>
          </a:p>
        </p:txBody>
      </p:sp>
    </p:spTree>
    <p:extLst>
      <p:ext uri="{BB962C8B-B14F-4D97-AF65-F5344CB8AC3E}">
        <p14:creationId xmlns:p14="http://schemas.microsoft.com/office/powerpoint/2010/main" val="32383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EB2C1-BED7-40E3-88C4-69524882E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Nadväzujúca štúdia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6E81D-AB74-42FA-8F8B-A3B2BA4C8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Komplexnejšie rozhranie: Alza.sk</a:t>
            </a:r>
          </a:p>
          <a:p>
            <a:r>
              <a:rPr lang="sk-SK" dirty="0"/>
              <a:t>8 úloh, z toho 3 rozlišujúce – náhodné poradie</a:t>
            </a:r>
          </a:p>
          <a:p>
            <a:pPr lvl="1"/>
            <a:r>
              <a:rPr lang="sk-SK" dirty="0"/>
              <a:t>Na základe rozlišujúcich chceme určiť úroveň zručnosti (</a:t>
            </a:r>
            <a:r>
              <a:rPr lang="sk-SK" i="1" dirty="0" err="1"/>
              <a:t>ground</a:t>
            </a:r>
            <a:r>
              <a:rPr lang="sk-SK" i="1" dirty="0"/>
              <a:t> </a:t>
            </a:r>
            <a:r>
              <a:rPr lang="sk-SK" i="1" dirty="0" err="1"/>
              <a:t>truth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Zvyšné úlohy budú použité na vyhodnotenie</a:t>
            </a:r>
          </a:p>
          <a:p>
            <a:r>
              <a:rPr lang="sk-SK" dirty="0"/>
              <a:t>Nováčik </a:t>
            </a:r>
            <a:r>
              <a:rPr lang="sk-SK" dirty="0" err="1"/>
              <a:t>vs</a:t>
            </a:r>
            <a:r>
              <a:rPr lang="sk-SK" dirty="0"/>
              <a:t>. zručný používateľ</a:t>
            </a:r>
          </a:p>
          <a:p>
            <a:pPr lvl="1"/>
            <a:r>
              <a:rPr lang="sk-SK" dirty="0"/>
              <a:t>Na základe (</a:t>
            </a:r>
            <a:r>
              <a:rPr lang="sk-SK" dirty="0" err="1"/>
              <a:t>ne</a:t>
            </a:r>
            <a:r>
              <a:rPr lang="sk-SK" dirty="0"/>
              <a:t>)splnenia rozlišujúcich úloh</a:t>
            </a:r>
          </a:p>
          <a:p>
            <a:pPr lvl="1"/>
            <a:r>
              <a:rPr lang="sk-SK" dirty="0"/>
              <a:t>Na základe času vykonávania rozlišujúcich úloh</a:t>
            </a:r>
          </a:p>
          <a:p>
            <a:pPr lvl="1"/>
            <a:r>
              <a:rPr lang="sk-SK" dirty="0"/>
              <a:t>Kontrola: dotazník na frekvenciu návštev </a:t>
            </a:r>
            <a:r>
              <a:rPr lang="sk-SK" dirty="0" err="1"/>
              <a:t>Alzy</a:t>
            </a:r>
            <a:r>
              <a:rPr lang="sk-SK" dirty="0"/>
              <a:t> a iných e-</a:t>
            </a:r>
            <a:r>
              <a:rPr lang="sk-SK" dirty="0" err="1"/>
              <a:t>shopov</a:t>
            </a:r>
            <a:endParaRPr lang="sk-SK" dirty="0"/>
          </a:p>
          <a:p>
            <a:r>
              <a:rPr lang="sk-SK" dirty="0"/>
              <a:t>Dotazník na webovú gramotnosť – posielame pred testovaním</a:t>
            </a:r>
          </a:p>
        </p:txBody>
      </p:sp>
    </p:spTree>
    <p:extLst>
      <p:ext uri="{BB962C8B-B14F-4D97-AF65-F5344CB8AC3E}">
        <p14:creationId xmlns:p14="http://schemas.microsoft.com/office/powerpoint/2010/main" val="211849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45CE9-5019-4DA7-90CA-2A3D16629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Scenár nadväzujúcej štúdie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8B6A-A337-4891-AC4D-3F579F8C0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/>
              <a:t>Dotazník na webovú gramotnosť (pred štúdiou)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Kalibrácia, validácia kalibrácie + zrenička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Vykonávanie úloh v náhodnom poradí</a:t>
            </a:r>
          </a:p>
          <a:p>
            <a:pPr lvl="1"/>
            <a:r>
              <a:rPr lang="sk-SK" dirty="0"/>
              <a:t>Inštrukcie na obrazovke aj na papieri</a:t>
            </a:r>
          </a:p>
          <a:p>
            <a:pPr lvl="1"/>
            <a:r>
              <a:rPr lang="sk-SK" dirty="0"/>
              <a:t>Po každej úlohe hodnotenie subjektívnej náročnosti úlohy (doplnené tento týždeň) + možnosť slovného vyjadrenia sa k úlohe na papieri</a:t>
            </a:r>
          </a:p>
          <a:p>
            <a:pPr lvl="1"/>
            <a:r>
              <a:rPr lang="sk-SK" dirty="0"/>
              <a:t>„Výsledok“ úlohy sa zapisuje na papier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Validácia kalibrácie + zrenička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Dotazník na frekvenciu návštev e-</a:t>
            </a:r>
            <a:r>
              <a:rPr lang="sk-SK" dirty="0" err="1"/>
              <a:t>shopov</a:t>
            </a:r>
            <a:endParaRPr lang="sk-SK" dirty="0"/>
          </a:p>
          <a:p>
            <a:pPr marL="514350" indent="-514350">
              <a:buFont typeface="+mj-lt"/>
              <a:buAutoNum type="arabicPeriod"/>
            </a:pPr>
            <a:endParaRPr lang="sk-SK" dirty="0"/>
          </a:p>
          <a:p>
            <a:pPr marL="514350" indent="-514350">
              <a:buFont typeface="+mj-lt"/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445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D027A-B627-4127-A8B0-DCD6FCCE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Aktuálny stav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025BE-6E2A-48B3-BB2E-277859EFF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Vyše 40 účastníkov</a:t>
            </a:r>
          </a:p>
          <a:p>
            <a:r>
              <a:rPr lang="sk-SK" dirty="0"/>
              <a:t>Problém s preskakovaním úloh, nefunkčnosťou filtra vo Firefoxe</a:t>
            </a:r>
          </a:p>
          <a:p>
            <a:r>
              <a:rPr lang="sk-SK"/>
              <a:t>Osvedčilo sa nechať vyplniť účastníkom dotazník na gramotnosť dopredu</a:t>
            </a:r>
          </a:p>
          <a:p>
            <a:r>
              <a:rPr lang="sk-SK"/>
              <a:t>Ukazuje </a:t>
            </a:r>
            <a:r>
              <a:rPr lang="sk-SK" dirty="0"/>
              <a:t>sa, že väčšina participantov úlohy splní, aj rozlišujúce</a:t>
            </a:r>
          </a:p>
          <a:p>
            <a:pPr lvl="1"/>
            <a:r>
              <a:rPr lang="sk-SK" dirty="0"/>
              <a:t>Problémová je max. 1 úloha</a:t>
            </a:r>
          </a:p>
          <a:p>
            <a:pPr lvl="1"/>
            <a:r>
              <a:rPr lang="sk-SK" b="1" dirty="0">
                <a:solidFill>
                  <a:srgbClr val="0070C0"/>
                </a:solidFill>
              </a:rPr>
              <a:t>Ako teda určiť zručnosť?</a:t>
            </a:r>
            <a:r>
              <a:rPr lang="sk-SK" dirty="0"/>
              <a:t> Zrejme len na základe času, resp. v kombinácii s frekvenciou návštev.</a:t>
            </a:r>
          </a:p>
        </p:txBody>
      </p:sp>
    </p:spTree>
    <p:extLst>
      <p:ext uri="{BB962C8B-B14F-4D97-AF65-F5344CB8AC3E}">
        <p14:creationId xmlns:p14="http://schemas.microsoft.com/office/powerpoint/2010/main" val="185022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AC31D-0B5F-442A-99C9-DF939653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Referenc</a:t>
            </a:r>
            <a:r>
              <a:rPr lang="sk-SK" dirty="0" err="1"/>
              <a:t>ie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7BA73-E10F-4A63-A215-ACBCFE182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err="1">
                <a:effectLst/>
              </a:rPr>
              <a:t>Cole</a:t>
            </a:r>
            <a:r>
              <a:rPr lang="sk-SK" dirty="0">
                <a:effectLst/>
              </a:rPr>
              <a:t>, M.J., </a:t>
            </a:r>
            <a:r>
              <a:rPr lang="sk-SK" dirty="0" err="1">
                <a:effectLst/>
              </a:rPr>
              <a:t>Gwizdka</a:t>
            </a:r>
            <a:r>
              <a:rPr lang="sk-SK" dirty="0">
                <a:effectLst/>
              </a:rPr>
              <a:t>, J., </a:t>
            </a:r>
            <a:r>
              <a:rPr lang="sk-SK" dirty="0" err="1">
                <a:effectLst/>
              </a:rPr>
              <a:t>Liu</a:t>
            </a:r>
            <a:r>
              <a:rPr lang="sk-SK" dirty="0">
                <a:effectLst/>
              </a:rPr>
              <a:t>, C., </a:t>
            </a:r>
            <a:r>
              <a:rPr lang="sk-SK" dirty="0" err="1">
                <a:effectLst/>
              </a:rPr>
              <a:t>Belkin</a:t>
            </a:r>
            <a:r>
              <a:rPr lang="sk-SK" dirty="0">
                <a:effectLst/>
              </a:rPr>
              <a:t>, N.J. &amp; </a:t>
            </a:r>
            <a:r>
              <a:rPr lang="sk-SK" dirty="0" err="1">
                <a:effectLst/>
              </a:rPr>
              <a:t>Zhang</a:t>
            </a:r>
            <a:r>
              <a:rPr lang="sk-SK" dirty="0">
                <a:effectLst/>
              </a:rPr>
              <a:t>, X., 2013. </a:t>
            </a:r>
            <a:r>
              <a:rPr lang="sk-SK" dirty="0" err="1">
                <a:effectLst/>
              </a:rPr>
              <a:t>Inferring</a:t>
            </a:r>
            <a:r>
              <a:rPr lang="sk-SK" dirty="0">
                <a:effectLst/>
              </a:rPr>
              <a:t> user </a:t>
            </a:r>
            <a:r>
              <a:rPr lang="sk-SK" dirty="0" err="1">
                <a:effectLst/>
              </a:rPr>
              <a:t>knowledge</a:t>
            </a:r>
            <a:r>
              <a:rPr lang="sk-SK" dirty="0">
                <a:effectLst/>
              </a:rPr>
              <a:t> level </a:t>
            </a:r>
            <a:r>
              <a:rPr lang="sk-SK" dirty="0" err="1">
                <a:effectLst/>
              </a:rPr>
              <a:t>from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eye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movement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patterns</a:t>
            </a:r>
            <a:r>
              <a:rPr lang="sk-SK" dirty="0">
                <a:effectLst/>
              </a:rPr>
              <a:t>. </a:t>
            </a:r>
            <a:r>
              <a:rPr lang="sk-SK" i="1" dirty="0" err="1">
                <a:effectLst/>
              </a:rPr>
              <a:t>Information</a:t>
            </a:r>
            <a:r>
              <a:rPr lang="sk-SK" i="1" dirty="0">
                <a:effectLst/>
              </a:rPr>
              <a:t> </a:t>
            </a:r>
            <a:r>
              <a:rPr lang="sk-SK" i="1" dirty="0" err="1">
                <a:effectLst/>
              </a:rPr>
              <a:t>Processing</a:t>
            </a:r>
            <a:r>
              <a:rPr lang="sk-SK" i="1" dirty="0">
                <a:effectLst/>
              </a:rPr>
              <a:t> and Management</a:t>
            </a:r>
            <a:r>
              <a:rPr lang="sk-SK" dirty="0">
                <a:effectLst/>
              </a:rPr>
              <a:t>, 49(5), pp.1075–1091.</a:t>
            </a:r>
          </a:p>
          <a:p>
            <a:r>
              <a:rPr lang="sk-SK" dirty="0" err="1">
                <a:effectLst/>
              </a:rPr>
              <a:t>Ghazarian</a:t>
            </a:r>
            <a:r>
              <a:rPr lang="sk-SK" dirty="0">
                <a:effectLst/>
              </a:rPr>
              <a:t>, A. &amp; </a:t>
            </a:r>
            <a:r>
              <a:rPr lang="sk-SK" dirty="0" err="1">
                <a:effectLst/>
              </a:rPr>
              <a:t>Noorhosseini</a:t>
            </a:r>
            <a:r>
              <a:rPr lang="sk-SK" dirty="0">
                <a:effectLst/>
              </a:rPr>
              <a:t>, S.M., 2010. </a:t>
            </a:r>
            <a:r>
              <a:rPr lang="sk-SK" dirty="0" err="1">
                <a:effectLst/>
              </a:rPr>
              <a:t>Automatic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detection</a:t>
            </a:r>
            <a:r>
              <a:rPr lang="sk-SK" dirty="0">
                <a:effectLst/>
              </a:rPr>
              <a:t> of </a:t>
            </a:r>
            <a:r>
              <a:rPr lang="sk-SK" dirty="0" err="1">
                <a:effectLst/>
              </a:rPr>
              <a:t>users</a:t>
            </a:r>
            <a:r>
              <a:rPr lang="sk-SK" dirty="0">
                <a:effectLst/>
              </a:rPr>
              <a:t>’ </a:t>
            </a:r>
            <a:r>
              <a:rPr lang="sk-SK" dirty="0" err="1">
                <a:effectLst/>
              </a:rPr>
              <a:t>skill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levels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using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high-frequency</a:t>
            </a:r>
            <a:r>
              <a:rPr lang="sk-SK" dirty="0">
                <a:effectLst/>
              </a:rPr>
              <a:t> user interface </a:t>
            </a:r>
            <a:r>
              <a:rPr lang="sk-SK" dirty="0" err="1">
                <a:effectLst/>
              </a:rPr>
              <a:t>events</a:t>
            </a:r>
            <a:r>
              <a:rPr lang="sk-SK" dirty="0">
                <a:effectLst/>
              </a:rPr>
              <a:t>. </a:t>
            </a:r>
            <a:r>
              <a:rPr lang="sk-SK" i="1" dirty="0">
                <a:effectLst/>
              </a:rPr>
              <a:t>User Modeling and User-</a:t>
            </a:r>
            <a:r>
              <a:rPr lang="sk-SK" i="1" dirty="0" err="1">
                <a:effectLst/>
              </a:rPr>
              <a:t>Adapted</a:t>
            </a:r>
            <a:r>
              <a:rPr lang="sk-SK" i="1" dirty="0">
                <a:effectLst/>
              </a:rPr>
              <a:t> </a:t>
            </a:r>
            <a:r>
              <a:rPr lang="sk-SK" i="1" dirty="0" err="1">
                <a:effectLst/>
              </a:rPr>
              <a:t>Interaction</a:t>
            </a:r>
            <a:r>
              <a:rPr lang="sk-SK" dirty="0">
                <a:effectLst/>
              </a:rPr>
              <a:t>, 20(2), pp.109–146.</a:t>
            </a:r>
          </a:p>
          <a:p>
            <a:r>
              <a:rPr lang="en-US" dirty="0" err="1">
                <a:effectLst/>
              </a:rPr>
              <a:t>Grindinger</a:t>
            </a:r>
            <a:r>
              <a:rPr lang="en-US" dirty="0">
                <a:effectLst/>
              </a:rPr>
              <a:t>, T., </a:t>
            </a:r>
            <a:r>
              <a:rPr lang="en-US" dirty="0" err="1">
                <a:effectLst/>
              </a:rPr>
              <a:t>Duchowski</a:t>
            </a:r>
            <a:r>
              <a:rPr lang="en-US" dirty="0">
                <a:effectLst/>
              </a:rPr>
              <a:t>, A.T. &amp; Sawyer, M., 2010. Group-wise similarity and classification of aggregate </a:t>
            </a:r>
            <a:r>
              <a:rPr lang="en-US" dirty="0" err="1">
                <a:effectLst/>
              </a:rPr>
              <a:t>scanpaths</a:t>
            </a:r>
            <a:r>
              <a:rPr lang="en-US" dirty="0">
                <a:effectLst/>
              </a:rPr>
              <a:t>. In </a:t>
            </a:r>
            <a:r>
              <a:rPr lang="en-US" i="1" dirty="0">
                <a:effectLst/>
              </a:rPr>
              <a:t>Proceedings of the 2010 Symposium on Eye-Tracking Research &amp; Applications - ETRA ’10</a:t>
            </a:r>
            <a:r>
              <a:rPr lang="en-US" dirty="0">
                <a:effectLst/>
              </a:rPr>
              <a:t>. New York, New York, USA: ACM Press, pp. 101–104.</a:t>
            </a:r>
          </a:p>
          <a:p>
            <a:r>
              <a:rPr lang="sk-SK" dirty="0" err="1">
                <a:effectLst/>
              </a:rPr>
              <a:t>Kübler</a:t>
            </a:r>
            <a:r>
              <a:rPr lang="sk-SK" dirty="0">
                <a:effectLst/>
              </a:rPr>
              <a:t>, T.C., </a:t>
            </a:r>
            <a:r>
              <a:rPr lang="sk-SK" dirty="0" err="1">
                <a:effectLst/>
              </a:rPr>
              <a:t>Eivazi</a:t>
            </a:r>
            <a:r>
              <a:rPr lang="sk-SK" dirty="0">
                <a:effectLst/>
              </a:rPr>
              <a:t>, S. &amp; </a:t>
            </a:r>
            <a:r>
              <a:rPr lang="sk-SK" dirty="0" err="1">
                <a:effectLst/>
              </a:rPr>
              <a:t>Kasneci</a:t>
            </a:r>
            <a:r>
              <a:rPr lang="sk-SK" dirty="0">
                <a:effectLst/>
              </a:rPr>
              <a:t>, E., 2015. </a:t>
            </a:r>
            <a:r>
              <a:rPr lang="sk-SK" dirty="0" err="1">
                <a:effectLst/>
              </a:rPr>
              <a:t>Automated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visual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scanpath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analysis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reveals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the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expertise</a:t>
            </a:r>
            <a:r>
              <a:rPr lang="sk-SK" dirty="0">
                <a:effectLst/>
              </a:rPr>
              <a:t> level of </a:t>
            </a:r>
            <a:r>
              <a:rPr lang="sk-SK" dirty="0" err="1">
                <a:effectLst/>
              </a:rPr>
              <a:t>micro-neurosurgeons</a:t>
            </a:r>
            <a:r>
              <a:rPr lang="sk-SK" dirty="0">
                <a:effectLst/>
              </a:rPr>
              <a:t>. In </a:t>
            </a:r>
            <a:r>
              <a:rPr lang="sk-SK" i="1" dirty="0" err="1">
                <a:effectLst/>
              </a:rPr>
              <a:t>Joint</a:t>
            </a:r>
            <a:r>
              <a:rPr lang="sk-SK" i="1" dirty="0">
                <a:effectLst/>
              </a:rPr>
              <a:t> MICCAI’15 Workshop on </a:t>
            </a:r>
            <a:r>
              <a:rPr lang="sk-SK" i="1" dirty="0" err="1">
                <a:effectLst/>
              </a:rPr>
              <a:t>Interventional</a:t>
            </a:r>
            <a:r>
              <a:rPr lang="sk-SK" i="1" dirty="0">
                <a:effectLst/>
              </a:rPr>
              <a:t> </a:t>
            </a:r>
            <a:r>
              <a:rPr lang="sk-SK" i="1" dirty="0" err="1">
                <a:effectLst/>
              </a:rPr>
              <a:t>Microscopy</a:t>
            </a:r>
            <a:r>
              <a:rPr lang="sk-SK" dirty="0">
                <a:effectLst/>
              </a:rPr>
              <a:t>. </a:t>
            </a:r>
            <a:r>
              <a:rPr lang="sk-SK" dirty="0" err="1">
                <a:effectLst/>
              </a:rPr>
              <a:t>pp</a:t>
            </a:r>
            <a:r>
              <a:rPr lang="sk-SK" dirty="0">
                <a:effectLst/>
              </a:rPr>
              <a:t>. 1–8.</a:t>
            </a:r>
          </a:p>
          <a:p>
            <a:r>
              <a:rPr lang="sk-SK" dirty="0" err="1">
                <a:effectLst/>
              </a:rPr>
              <a:t>Toker</a:t>
            </a:r>
            <a:r>
              <a:rPr lang="sk-SK" dirty="0">
                <a:effectLst/>
              </a:rPr>
              <a:t>, D., </a:t>
            </a:r>
            <a:r>
              <a:rPr lang="sk-SK" dirty="0" err="1">
                <a:effectLst/>
              </a:rPr>
              <a:t>Steichen</a:t>
            </a:r>
            <a:r>
              <a:rPr lang="sk-SK" dirty="0">
                <a:effectLst/>
              </a:rPr>
              <a:t>, B., </a:t>
            </a:r>
            <a:r>
              <a:rPr lang="sk-SK" dirty="0" err="1">
                <a:effectLst/>
              </a:rPr>
              <a:t>Gingerich</a:t>
            </a:r>
            <a:r>
              <a:rPr lang="sk-SK" dirty="0">
                <a:effectLst/>
              </a:rPr>
              <a:t>, M., </a:t>
            </a:r>
            <a:r>
              <a:rPr lang="sk-SK" dirty="0" err="1">
                <a:effectLst/>
              </a:rPr>
              <a:t>Conati</a:t>
            </a:r>
            <a:r>
              <a:rPr lang="sk-SK" dirty="0">
                <a:effectLst/>
              </a:rPr>
              <a:t>, C. &amp; </a:t>
            </a:r>
            <a:r>
              <a:rPr lang="sk-SK" dirty="0" err="1">
                <a:effectLst/>
              </a:rPr>
              <a:t>Carenini</a:t>
            </a:r>
            <a:r>
              <a:rPr lang="sk-SK" dirty="0">
                <a:effectLst/>
              </a:rPr>
              <a:t>, G., 2014. </a:t>
            </a:r>
            <a:r>
              <a:rPr lang="sk-SK" dirty="0" err="1">
                <a:effectLst/>
              </a:rPr>
              <a:t>Towards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facilitating</a:t>
            </a:r>
            <a:r>
              <a:rPr lang="sk-SK" dirty="0">
                <a:effectLst/>
              </a:rPr>
              <a:t> user </a:t>
            </a:r>
            <a:r>
              <a:rPr lang="sk-SK" dirty="0" err="1">
                <a:effectLst/>
              </a:rPr>
              <a:t>skill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acquisition</a:t>
            </a:r>
            <a:r>
              <a:rPr lang="sk-SK" dirty="0">
                <a:effectLst/>
              </a:rPr>
              <a:t>. In </a:t>
            </a:r>
            <a:r>
              <a:rPr lang="sk-SK" i="1" dirty="0" err="1">
                <a:effectLst/>
              </a:rPr>
              <a:t>Proceedings</a:t>
            </a:r>
            <a:r>
              <a:rPr lang="sk-SK" i="1" dirty="0">
                <a:effectLst/>
              </a:rPr>
              <a:t> of </a:t>
            </a:r>
            <a:r>
              <a:rPr lang="sk-SK" i="1" dirty="0" err="1">
                <a:effectLst/>
              </a:rPr>
              <a:t>the</a:t>
            </a:r>
            <a:r>
              <a:rPr lang="sk-SK" i="1" dirty="0">
                <a:effectLst/>
              </a:rPr>
              <a:t> 19th </a:t>
            </a:r>
            <a:r>
              <a:rPr lang="sk-SK" i="1" dirty="0" err="1">
                <a:effectLst/>
              </a:rPr>
              <a:t>international</a:t>
            </a:r>
            <a:r>
              <a:rPr lang="sk-SK" i="1" dirty="0">
                <a:effectLst/>
              </a:rPr>
              <a:t> </a:t>
            </a:r>
            <a:r>
              <a:rPr lang="sk-SK" i="1" dirty="0" err="1">
                <a:effectLst/>
              </a:rPr>
              <a:t>conference</a:t>
            </a:r>
            <a:r>
              <a:rPr lang="sk-SK" i="1" dirty="0">
                <a:effectLst/>
              </a:rPr>
              <a:t> on </a:t>
            </a:r>
            <a:r>
              <a:rPr lang="sk-SK" i="1" dirty="0" err="1">
                <a:effectLst/>
              </a:rPr>
              <a:t>Intelligent</a:t>
            </a:r>
            <a:r>
              <a:rPr lang="sk-SK" i="1" dirty="0">
                <a:effectLst/>
              </a:rPr>
              <a:t> User </a:t>
            </a:r>
            <a:r>
              <a:rPr lang="sk-SK" i="1" dirty="0" err="1">
                <a:effectLst/>
              </a:rPr>
              <a:t>Interfaces</a:t>
            </a:r>
            <a:r>
              <a:rPr lang="sk-SK" i="1" dirty="0">
                <a:effectLst/>
              </a:rPr>
              <a:t> - IUI ’14</a:t>
            </a:r>
            <a:r>
              <a:rPr lang="sk-SK" dirty="0">
                <a:effectLst/>
              </a:rPr>
              <a:t>. New York, NY, USA: ACM Press, </a:t>
            </a:r>
            <a:r>
              <a:rPr lang="sk-SK" dirty="0" err="1">
                <a:effectLst/>
              </a:rPr>
              <a:t>pp</a:t>
            </a:r>
            <a:r>
              <a:rPr lang="sk-SK" dirty="0">
                <a:effectLst/>
              </a:rPr>
              <a:t>. 105–114.</a:t>
            </a:r>
            <a:endParaRPr lang="en-US" dirty="0">
              <a:effectLst/>
            </a:endParaRPr>
          </a:p>
          <a:p>
            <a:r>
              <a:rPr lang="sk-SK" dirty="0" err="1">
                <a:effectLst/>
              </a:rPr>
              <a:t>Toker</a:t>
            </a:r>
            <a:r>
              <a:rPr lang="sk-SK" dirty="0">
                <a:effectLst/>
              </a:rPr>
              <a:t>, D., </a:t>
            </a:r>
            <a:r>
              <a:rPr lang="sk-SK" dirty="0" err="1">
                <a:effectLst/>
              </a:rPr>
              <a:t>Lallé</a:t>
            </a:r>
            <a:r>
              <a:rPr lang="sk-SK" dirty="0">
                <a:effectLst/>
              </a:rPr>
              <a:t>, S. &amp; </a:t>
            </a:r>
            <a:r>
              <a:rPr lang="sk-SK" dirty="0" err="1">
                <a:effectLst/>
              </a:rPr>
              <a:t>Conati</a:t>
            </a:r>
            <a:r>
              <a:rPr lang="sk-SK" dirty="0">
                <a:effectLst/>
              </a:rPr>
              <a:t>, C., 2017. </a:t>
            </a:r>
            <a:r>
              <a:rPr lang="sk-SK" dirty="0" err="1">
                <a:effectLst/>
              </a:rPr>
              <a:t>Pupillometry</a:t>
            </a:r>
            <a:r>
              <a:rPr lang="sk-SK" dirty="0">
                <a:effectLst/>
              </a:rPr>
              <a:t> and </a:t>
            </a:r>
            <a:r>
              <a:rPr lang="sk-SK" dirty="0" err="1">
                <a:effectLst/>
              </a:rPr>
              <a:t>Head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Distance</a:t>
            </a:r>
            <a:r>
              <a:rPr lang="sk-SK" dirty="0">
                <a:effectLst/>
              </a:rPr>
              <a:t> to </a:t>
            </a:r>
            <a:r>
              <a:rPr lang="sk-SK" dirty="0" err="1">
                <a:effectLst/>
              </a:rPr>
              <a:t>the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Screen</a:t>
            </a:r>
            <a:r>
              <a:rPr lang="sk-SK" dirty="0">
                <a:effectLst/>
              </a:rPr>
              <a:t> to </a:t>
            </a:r>
            <a:r>
              <a:rPr lang="sk-SK" dirty="0" err="1">
                <a:effectLst/>
              </a:rPr>
              <a:t>Predict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Skill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Acquisition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During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Information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Visualization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Tasks</a:t>
            </a:r>
            <a:r>
              <a:rPr lang="sk-SK" dirty="0">
                <a:effectLst/>
              </a:rPr>
              <a:t>. In </a:t>
            </a:r>
            <a:r>
              <a:rPr lang="sk-SK" i="1" dirty="0" err="1">
                <a:effectLst/>
              </a:rPr>
              <a:t>Proceedings</a:t>
            </a:r>
            <a:r>
              <a:rPr lang="sk-SK" i="1" dirty="0">
                <a:effectLst/>
              </a:rPr>
              <a:t> of </a:t>
            </a:r>
            <a:r>
              <a:rPr lang="sk-SK" i="1" dirty="0" err="1">
                <a:effectLst/>
              </a:rPr>
              <a:t>the</a:t>
            </a:r>
            <a:r>
              <a:rPr lang="sk-SK" i="1" dirty="0">
                <a:effectLst/>
              </a:rPr>
              <a:t> 22nd International </a:t>
            </a:r>
            <a:r>
              <a:rPr lang="sk-SK" i="1" dirty="0" err="1">
                <a:effectLst/>
              </a:rPr>
              <a:t>Conference</a:t>
            </a:r>
            <a:r>
              <a:rPr lang="sk-SK" i="1" dirty="0">
                <a:effectLst/>
              </a:rPr>
              <a:t> on </a:t>
            </a:r>
            <a:r>
              <a:rPr lang="sk-SK" i="1" dirty="0" err="1">
                <a:effectLst/>
              </a:rPr>
              <a:t>Intelligent</a:t>
            </a:r>
            <a:r>
              <a:rPr lang="sk-SK" i="1" dirty="0">
                <a:effectLst/>
              </a:rPr>
              <a:t> User </a:t>
            </a:r>
            <a:r>
              <a:rPr lang="sk-SK" i="1" dirty="0" err="1">
                <a:effectLst/>
              </a:rPr>
              <a:t>Interfaces</a:t>
            </a:r>
            <a:r>
              <a:rPr lang="sk-SK" i="1" dirty="0">
                <a:effectLst/>
              </a:rPr>
              <a:t> - IUI ’17</a:t>
            </a:r>
            <a:r>
              <a:rPr lang="sk-SK" dirty="0">
                <a:effectLst/>
              </a:rPr>
              <a:t>. New York, USA: ACM Press, </a:t>
            </a:r>
            <a:r>
              <a:rPr lang="sk-SK" dirty="0" err="1">
                <a:effectLst/>
              </a:rPr>
              <a:t>pp</a:t>
            </a:r>
            <a:r>
              <a:rPr lang="sk-SK" dirty="0">
                <a:effectLst/>
              </a:rPr>
              <a:t>. 221–231.</a:t>
            </a:r>
          </a:p>
          <a:p>
            <a:r>
              <a:rPr lang="sk-SK" dirty="0" err="1">
                <a:effectLst/>
              </a:rPr>
              <a:t>Vaidyanathan</a:t>
            </a:r>
            <a:r>
              <a:rPr lang="sk-SK" dirty="0">
                <a:effectLst/>
              </a:rPr>
              <a:t>, P., </a:t>
            </a:r>
            <a:r>
              <a:rPr lang="sk-SK" dirty="0" err="1">
                <a:effectLst/>
              </a:rPr>
              <a:t>Pelz</a:t>
            </a:r>
            <a:r>
              <a:rPr lang="sk-SK" dirty="0">
                <a:effectLst/>
              </a:rPr>
              <a:t>, J., </a:t>
            </a:r>
            <a:r>
              <a:rPr lang="sk-SK" dirty="0" err="1">
                <a:effectLst/>
              </a:rPr>
              <a:t>Alm</a:t>
            </a:r>
            <a:r>
              <a:rPr lang="sk-SK" dirty="0">
                <a:effectLst/>
              </a:rPr>
              <a:t>, C., </a:t>
            </a:r>
            <a:r>
              <a:rPr lang="sk-SK" dirty="0" err="1">
                <a:effectLst/>
              </a:rPr>
              <a:t>Shi</a:t>
            </a:r>
            <a:r>
              <a:rPr lang="sk-SK" dirty="0">
                <a:effectLst/>
              </a:rPr>
              <a:t>, P. &amp; </a:t>
            </a:r>
            <a:r>
              <a:rPr lang="sk-SK" dirty="0" err="1">
                <a:effectLst/>
              </a:rPr>
              <a:t>Haake</a:t>
            </a:r>
            <a:r>
              <a:rPr lang="sk-SK" dirty="0">
                <a:effectLst/>
              </a:rPr>
              <a:t>, A., 2014. </a:t>
            </a:r>
            <a:r>
              <a:rPr lang="sk-SK" dirty="0" err="1">
                <a:effectLst/>
              </a:rPr>
              <a:t>Recurrence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quantification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analysis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reveals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eye-movement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behavior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differences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between</a:t>
            </a:r>
            <a:r>
              <a:rPr lang="sk-SK" dirty="0">
                <a:effectLst/>
              </a:rPr>
              <a:t> </a:t>
            </a:r>
            <a:r>
              <a:rPr lang="sk-SK" dirty="0" err="1">
                <a:effectLst/>
              </a:rPr>
              <a:t>experts</a:t>
            </a:r>
            <a:r>
              <a:rPr lang="sk-SK" dirty="0">
                <a:effectLst/>
              </a:rPr>
              <a:t> and </a:t>
            </a:r>
            <a:r>
              <a:rPr lang="sk-SK" dirty="0" err="1">
                <a:effectLst/>
              </a:rPr>
              <a:t>novices</a:t>
            </a:r>
            <a:r>
              <a:rPr lang="sk-SK" dirty="0">
                <a:effectLst/>
              </a:rPr>
              <a:t>. In </a:t>
            </a:r>
            <a:r>
              <a:rPr lang="sk-SK" i="1" dirty="0" err="1">
                <a:effectLst/>
              </a:rPr>
              <a:t>Proceedings</a:t>
            </a:r>
            <a:r>
              <a:rPr lang="sk-SK" i="1" dirty="0">
                <a:effectLst/>
              </a:rPr>
              <a:t> of </a:t>
            </a:r>
            <a:r>
              <a:rPr lang="sk-SK" i="1" dirty="0" err="1">
                <a:effectLst/>
              </a:rPr>
              <a:t>the</a:t>
            </a:r>
            <a:r>
              <a:rPr lang="sk-SK" i="1" dirty="0">
                <a:effectLst/>
              </a:rPr>
              <a:t> </a:t>
            </a:r>
            <a:r>
              <a:rPr lang="sk-SK" i="1" dirty="0" err="1">
                <a:effectLst/>
              </a:rPr>
              <a:t>Symposium</a:t>
            </a:r>
            <a:r>
              <a:rPr lang="sk-SK" i="1" dirty="0">
                <a:effectLst/>
              </a:rPr>
              <a:t> on </a:t>
            </a:r>
            <a:r>
              <a:rPr lang="sk-SK" i="1" dirty="0" err="1">
                <a:effectLst/>
              </a:rPr>
              <a:t>Eye</a:t>
            </a:r>
            <a:r>
              <a:rPr lang="sk-SK" i="1" dirty="0">
                <a:effectLst/>
              </a:rPr>
              <a:t> </a:t>
            </a:r>
            <a:r>
              <a:rPr lang="sk-SK" i="1" dirty="0" err="1">
                <a:effectLst/>
              </a:rPr>
              <a:t>Tracking</a:t>
            </a:r>
            <a:r>
              <a:rPr lang="sk-SK" i="1" dirty="0">
                <a:effectLst/>
              </a:rPr>
              <a:t> </a:t>
            </a:r>
            <a:r>
              <a:rPr lang="sk-SK" i="1" dirty="0" err="1">
                <a:effectLst/>
              </a:rPr>
              <a:t>Research</a:t>
            </a:r>
            <a:r>
              <a:rPr lang="sk-SK" i="1" dirty="0">
                <a:effectLst/>
              </a:rPr>
              <a:t> and </a:t>
            </a:r>
            <a:r>
              <a:rPr lang="sk-SK" i="1" dirty="0" err="1">
                <a:effectLst/>
              </a:rPr>
              <a:t>Applications</a:t>
            </a:r>
            <a:r>
              <a:rPr lang="sk-SK" i="1" dirty="0">
                <a:effectLst/>
              </a:rPr>
              <a:t> - ETRA ’14</a:t>
            </a:r>
            <a:r>
              <a:rPr lang="sk-SK" dirty="0">
                <a:effectLst/>
              </a:rPr>
              <a:t>. New York, New York, USA: ACM Press, </a:t>
            </a:r>
            <a:r>
              <a:rPr lang="sk-SK" dirty="0" err="1">
                <a:effectLst/>
              </a:rPr>
              <a:t>pp</a:t>
            </a:r>
            <a:r>
              <a:rPr lang="sk-SK" dirty="0">
                <a:effectLst/>
              </a:rPr>
              <a:t>. 303–306.</a:t>
            </a:r>
          </a:p>
          <a:p>
            <a:endParaRPr lang="sk-SK" dirty="0">
              <a:effectLst/>
            </a:endParaRPr>
          </a:p>
          <a:p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81685-CAE9-43E1-8444-044462BD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12B7B-9C51-436D-AB89-9A0C761C38E0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305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775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Identifikácia zručnosti na webe s využitím sledovania pohľadu</vt:lpstr>
      <vt:lpstr>Identifikácia/porovnanie úrovne zručnosti používateľa bolo skúmané v rôznych doménach</vt:lpstr>
      <vt:lpstr>Zameriavame sa na webové rozhrania</vt:lpstr>
      <vt:lpstr>Prvá štúdia</vt:lpstr>
      <vt:lpstr>Nadväzujúca štúdia</vt:lpstr>
      <vt:lpstr>Scenár nadväzujúcej štúdie</vt:lpstr>
      <vt:lpstr>Aktuálny stav</vt:lpstr>
      <vt:lpstr>Referencie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Identifikácia zručnosti na webe s využitím sledovania pohľadu</dc:title>
  <dc:creator>Róbert Móro</dc:creator>
  <cp:lastModifiedBy>Róbert Móro</cp:lastModifiedBy>
  <cp:revision>1</cp:revision>
  <dcterms:created xsi:type="dcterms:W3CDTF">2018-02-22T08:26:02Z</dcterms:created>
  <dcterms:modified xsi:type="dcterms:W3CDTF">2018-02-22T09:24:36Z</dcterms:modified>
</cp:coreProperties>
</file>