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embedTrueTypeFonts="1" strictFirstAndLastChars="0" saveSubsetFonts="1">
  <p:sldMasterIdLst>
    <p:sldMasterId id="2147483659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</p:sldIdLst>
  <p:sldSz cy="5143500" cx="9144000"/>
  <p:notesSz cx="6858000" cy="9144000"/>
  <p:embeddedFontLst>
    <p:embeddedFont>
      <p:font typeface="Roboto"/>
      <p:regular r:id="rId20"/>
      <p:bold r:id="rId21"/>
      <p:italic r:id="rId22"/>
      <p:boldItalic r:id="rId23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Roboto-regular.fntdata"/><Relationship Id="rId11" Type="http://schemas.openxmlformats.org/officeDocument/2006/relationships/slide" Target="slides/slide7.xml"/><Relationship Id="rId22" Type="http://schemas.openxmlformats.org/officeDocument/2006/relationships/font" Target="fonts/Roboto-italic.fntdata"/><Relationship Id="rId10" Type="http://schemas.openxmlformats.org/officeDocument/2006/relationships/slide" Target="slides/slide6.xml"/><Relationship Id="rId21" Type="http://schemas.openxmlformats.org/officeDocument/2006/relationships/font" Target="fonts/Roboto-bold.fntdata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23" Type="http://schemas.openxmlformats.org/officeDocument/2006/relationships/font" Target="fonts/Roboto-boldItalic.fntdata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5" Type="http://schemas.openxmlformats.org/officeDocument/2006/relationships/slide" Target="slides/slide1.xml"/><Relationship Id="rId19" Type="http://schemas.openxmlformats.org/officeDocument/2006/relationships/slide" Target="slides/slide15.xml"/><Relationship Id="rId6" Type="http://schemas.openxmlformats.org/officeDocument/2006/relationships/slide" Target="slides/slide2.xml"/><Relationship Id="rId18" Type="http://schemas.openxmlformats.org/officeDocument/2006/relationships/slide" Target="slides/slide14.xml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Shape 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hyperlink" Target="http://blog.martinus.sk/nas-pribeh" TargetMode="External"/><Relationship Id="rId3" Type="http://schemas.openxmlformats.org/officeDocument/2006/relationships/hyperlink" Target="http://blog.martinus.sk/nas-pribeh" TargetMode="Externa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Shape 64"/>
          <p:cNvSpPr/>
          <p:nvPr>
            <p:ph idx="2" type="sldImg"/>
          </p:nvPr>
        </p:nvSpPr>
        <p:spPr>
          <a:xfrm>
            <a:off x="381188" y="685800"/>
            <a:ext cx="60963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" name="Shape 65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Shape 125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6" name="Shape 126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Shape 132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3" name="Shape 133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highlight>
                  <a:srgbClr val="FFFFFF"/>
                </a:highlight>
              </a:rPr>
              <a:t>Info sa nachádza ma </a:t>
            </a:r>
            <a:r>
              <a:rPr lang="en" u="sng">
                <a:solidFill>
                  <a:srgbClr val="1155CC"/>
                </a:solidFill>
                <a:highlight>
                  <a:srgbClr val="FFFFFF"/>
                </a:highlight>
                <a:hlinkClick r:id="rId2"/>
              </a:rPr>
              <a:t>http://blog.martinus.sk/nas-pribeh</a:t>
            </a:r>
            <a:r>
              <a:rPr lang="en">
                <a:highlight>
                  <a:srgbClr val="FFFFFF"/>
                </a:highlight>
              </a:rPr>
              <a:t> </a:t>
            </a:r>
            <a:endParaRPr>
              <a:highlight>
                <a:srgbClr val="FFFFFF"/>
              </a:highlight>
            </a:endParaRPr>
          </a:p>
          <a:p>
            <a:pPr indent="0" lvl="0" mar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highlight>
                  <a:srgbClr val="FFFFFF"/>
                </a:highlight>
              </a:rPr>
              <a:t>klikne na M v lavom rohutak ostane na </a:t>
            </a:r>
            <a:r>
              <a:rPr lang="en" u="sng">
                <a:solidFill>
                  <a:srgbClr val="1155CC"/>
                </a:solidFill>
                <a:highlight>
                  <a:schemeClr val="lt1"/>
                </a:highlight>
                <a:hlinkClick r:id="rId3"/>
              </a:rPr>
              <a:t>http://blog.martinus.sk/nas-pribeh</a:t>
            </a:r>
            <a:r>
              <a:rPr lang="en">
                <a:highlight>
                  <a:schemeClr val="lt1"/>
                </a:highlight>
              </a:rPr>
              <a:t> </a:t>
            </a:r>
            <a:r>
              <a:rPr lang="en">
                <a:highlight>
                  <a:srgbClr val="FFFFFF"/>
                </a:highlight>
              </a:rPr>
              <a:t> ocakava ze sa dostane na povodnu stranku!!</a:t>
            </a:r>
            <a:endParaRPr>
              <a:highlight>
                <a:srgbClr val="FFFFFF"/>
              </a:highlight>
            </a:endParaRPr>
          </a:p>
          <a:p>
            <a:pPr indent="0" lvl="0" mar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highlight>
                  <a:srgbClr val="FFFFFF"/>
                </a:highlight>
              </a:rPr>
              <a:t>urobit tak ze prelinkovanie toho M v lavom rohu taktiez na (Prejst na internetovy obchod)</a:t>
            </a:r>
            <a:endParaRPr>
              <a:highlight>
                <a:srgbClr val="FFFFFF"/>
              </a:highlight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Shape 139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0" name="Shape 140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highlight>
                  <a:srgbClr val="FFFFFF"/>
                </a:highlight>
              </a:rPr>
              <a:t>Zmena fontu a farby textu v sekcii film</a:t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Shape 146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7" name="Shape 147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 “Umenie” premenovať na “zručnosť”</a:t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Shape 153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4" name="Shape 15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highlight>
                  <a:srgbClr val="FFFFFF"/>
                </a:highlight>
              </a:rPr>
              <a:t>“Cestopisy”,ktoré sa nachádzajú v “Geografia a cestovanie”by som presunol do “Bibliografie a zivotopisy”</a:t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Shape 160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1" name="Shape 161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- webhost/localhost/nas web? ak webhost alebo localhost ako doriesit linky?(martinusacke kody zverejnovat?)</a:t>
            </a:r>
            <a:endParaRPr/>
          </a:p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- ak nas web? co s pouzitelnostou? </a:t>
            </a:r>
            <a:endParaRPr/>
          </a:p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- nazor na design ... mame dva typy problemov, ktore nechceme spajat do jedneho kvoli ovplyvnovaniu, cize dva typy stranok, ci je to ok?</a:t>
            </a:r>
            <a:endParaRPr/>
          </a:p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- ako zaznamenavat odpvede na ulohy?</a:t>
            </a:r>
            <a:endParaRPr/>
          </a:p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- aj na konkretne ulohy sa popytat ak tak ?</a:t>
            </a:r>
            <a:endParaRPr/>
          </a:p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Shape 70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" name="Shape 71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V experimente budeme riešiť vplyv aplikácie konkrétnych problémov a pouzitelnostou na identifikaciu klucovych objektov. Kludice objekty riesime nie vzhladom na cely web ale pre nase konkretne problemy, napriklad… tieto nam urci webexpert. Kedze problemov s pouzitelnosotu je velke mnozstvo, vybrali sme si konkretne kategorie, kde ja som si zvolila obsah, a pato ma navigaciu.</a:t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Shape 76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" name="Shape 77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Doménou by bolo kníhkupectvo, kde by participanti pracovali na vopred zvolených 8 úlohách, rátame s cca 40 ľuďmi, ktorí by boli rozdelení na 20 participantov pracujúcich na webe bez aplikovaných problémov použiteľnosti a 20 participantov, ktorí by plnili úlohy s problémamy s použiteľnosťou. Keďže ale jedlotlivé problémy v navigácii by vedeli ovplyvniť problemy s obsahom, nechceme miešať poradie úloh a zvolili by sme postup, kde 10 ludi by najprv spravilo ulohy s obsahom (v random poradi) a potom problemy s navigaciou (taktiez v random poradi) a zvysnych 10 by malo tieto kategorie prehdoene.</a:t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Shape 84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" name="Shape 85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Veľa textu môže u používateľa spôsobovať zmätok, môže sa stať,že informácia, ktorú hľadá, sa zbytočne stratila v texte. Úlohou na tejto podstránke by bolo zistiť, ako ako sa majiteľ firmy dostal k nápadu založiť firmu so zdravými fľašami.</a:t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Shape 91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" name="Shape 92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Shape 97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8" name="Shape 98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Úlohou by bolo zistiť, kto je výrobcom danej hry.</a:t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Shape 104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5" name="Shape 105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Úlohou by bolo zistiť, koľko používateľ zaplatí za balík do 7 kg do českej republiky na dobierku.</a:t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Shape 111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2" name="Shape 112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Shape 118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9" name="Shape 119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Úlohou by bolo zistiť z textu, aký titul mal manžel autorky knihy. Stránka by bola uravená veľkosťami fontov, pričom dôležité inf sú zmenšené a naopak.</a:t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/>
          <p:nvPr/>
        </p:nvSpPr>
        <p:spPr>
          <a:xfrm flipH="1">
            <a:off x="8246400" y="4245925"/>
            <a:ext cx="897600" cy="897600"/>
          </a:xfrm>
          <a:prstGeom prst="rtTriangl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" name="Shape 11"/>
          <p:cNvSpPr/>
          <p:nvPr/>
        </p:nvSpPr>
        <p:spPr>
          <a:xfrm flipH="1">
            <a:off x="8246400" y="4245875"/>
            <a:ext cx="897600" cy="897600"/>
          </a:xfrm>
          <a:prstGeom prst="round1Rect">
            <a:avLst>
              <a:gd fmla="val 16667" name="adj"/>
            </a:avLst>
          </a:prstGeom>
          <a:solidFill>
            <a:schemeClr val="lt1">
              <a:alpha val="68080"/>
            </a:scheme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" name="Shape 12"/>
          <p:cNvSpPr txBox="1"/>
          <p:nvPr>
            <p:ph type="ctrTitle"/>
          </p:nvPr>
        </p:nvSpPr>
        <p:spPr>
          <a:xfrm>
            <a:off x="390525" y="1819275"/>
            <a:ext cx="8222100" cy="9336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13" name="Shape 13"/>
          <p:cNvSpPr txBox="1"/>
          <p:nvPr>
            <p:ph idx="1" type="subTitle"/>
          </p:nvPr>
        </p:nvSpPr>
        <p:spPr>
          <a:xfrm>
            <a:off x="390525" y="2789130"/>
            <a:ext cx="8222100" cy="4329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4" name="Shape 14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ig number">
  <p:cSld name="BIG_NUMBER">
    <p:bg>
      <p:bgPr>
        <a:solidFill>
          <a:schemeClr val="accent4"/>
        </a:solidFill>
      </p:bgPr>
    </p:bg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Shape 58"/>
          <p:cNvSpPr txBox="1"/>
          <p:nvPr>
            <p:ph hasCustomPrompt="1" type="title"/>
          </p:nvPr>
        </p:nvSpPr>
        <p:spPr>
          <a:xfrm>
            <a:off x="475500" y="1258525"/>
            <a:ext cx="82221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59" name="Shape 59"/>
          <p:cNvSpPr txBox="1"/>
          <p:nvPr>
            <p:ph idx="1" type="body"/>
          </p:nvPr>
        </p:nvSpPr>
        <p:spPr>
          <a:xfrm>
            <a:off x="475500" y="3304625"/>
            <a:ext cx="82221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60" name="Shape 60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bg>
      <p:bgPr>
        <a:solidFill>
          <a:schemeClr val="accent4"/>
        </a:solidFill>
      </p:bgPr>
    </p:bg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Shape 62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hape 16"/>
          <p:cNvSpPr txBox="1"/>
          <p:nvPr>
            <p:ph type="title"/>
          </p:nvPr>
        </p:nvSpPr>
        <p:spPr>
          <a:xfrm>
            <a:off x="460950" y="2065350"/>
            <a:ext cx="8222100" cy="10128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17" name="Shape 17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body" type="tx">
  <p:cSld name="TITLE_AND_BODY">
    <p:spTree>
      <p:nvGrpSpPr>
        <p:cNvPr id="18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Shape 19"/>
          <p:cNvSpPr/>
          <p:nvPr/>
        </p:nvSpPr>
        <p:spPr>
          <a:xfrm flipH="1" rot="10800000">
            <a:off x="0" y="1686000"/>
            <a:ext cx="9144000" cy="3457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" name="Shape 20"/>
          <p:cNvSpPr/>
          <p:nvPr/>
        </p:nvSpPr>
        <p:spPr>
          <a:xfrm>
            <a:off x="0" y="1686000"/>
            <a:ext cx="9144000" cy="1086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" name="Shape 21"/>
          <p:cNvSpPr txBox="1"/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/>
        </p:txBody>
      </p:sp>
      <p:sp>
        <p:nvSpPr>
          <p:cNvPr id="22" name="Shape 22"/>
          <p:cNvSpPr txBox="1"/>
          <p:nvPr>
            <p:ph idx="1" type="body"/>
          </p:nvPr>
        </p:nvSpPr>
        <p:spPr>
          <a:xfrm>
            <a:off x="471900" y="1919075"/>
            <a:ext cx="8222100" cy="27102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3" name="Shape 23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two columns" type="twoColTx">
  <p:cSld name="TITLE_AND_TWO_COLUMNS"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Shape 25"/>
          <p:cNvSpPr/>
          <p:nvPr/>
        </p:nvSpPr>
        <p:spPr>
          <a:xfrm flipH="1" rot="10800000">
            <a:off x="0" y="1686000"/>
            <a:ext cx="9144000" cy="3457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" name="Shape 26"/>
          <p:cNvSpPr/>
          <p:nvPr/>
        </p:nvSpPr>
        <p:spPr>
          <a:xfrm>
            <a:off x="0" y="1686000"/>
            <a:ext cx="9144000" cy="1086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" name="Shape 27"/>
          <p:cNvSpPr txBox="1"/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/>
        </p:txBody>
      </p:sp>
      <p:sp>
        <p:nvSpPr>
          <p:cNvPr id="28" name="Shape 28"/>
          <p:cNvSpPr txBox="1"/>
          <p:nvPr>
            <p:ph idx="1" type="body"/>
          </p:nvPr>
        </p:nvSpPr>
        <p:spPr>
          <a:xfrm>
            <a:off x="471900" y="1919075"/>
            <a:ext cx="3999900" cy="27102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9" name="Shape 29"/>
          <p:cNvSpPr txBox="1"/>
          <p:nvPr>
            <p:ph idx="2" type="body"/>
          </p:nvPr>
        </p:nvSpPr>
        <p:spPr>
          <a:xfrm>
            <a:off x="4694250" y="1919075"/>
            <a:ext cx="3999900" cy="27102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0" name="Shape 30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Shape 32"/>
          <p:cNvSpPr/>
          <p:nvPr/>
        </p:nvSpPr>
        <p:spPr>
          <a:xfrm flipH="1" rot="10800000">
            <a:off x="0" y="656400"/>
            <a:ext cx="9144000" cy="44871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" name="Shape 33"/>
          <p:cNvSpPr/>
          <p:nvPr/>
        </p:nvSpPr>
        <p:spPr>
          <a:xfrm>
            <a:off x="0" y="656350"/>
            <a:ext cx="9144000" cy="1086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" name="Shape 34"/>
          <p:cNvSpPr txBox="1"/>
          <p:nvPr>
            <p:ph type="title"/>
          </p:nvPr>
        </p:nvSpPr>
        <p:spPr>
          <a:xfrm>
            <a:off x="98250" y="16350"/>
            <a:ext cx="8826600" cy="60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  <p:sp>
        <p:nvSpPr>
          <p:cNvPr id="35" name="Shape 35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One column text">
  <p:cSld name="ONE_COLUMN_TEXT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Shape 37"/>
          <p:cNvSpPr txBox="1"/>
          <p:nvPr/>
        </p:nvSpPr>
        <p:spPr>
          <a:xfrm flipH="1" rot="10800000">
            <a:off x="3276600" y="25"/>
            <a:ext cx="5867400" cy="5143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" name="Shape 38"/>
          <p:cNvSpPr/>
          <p:nvPr/>
        </p:nvSpPr>
        <p:spPr>
          <a:xfrm rot="-5400000">
            <a:off x="759150" y="2517450"/>
            <a:ext cx="5143500" cy="1086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" name="Shape 39"/>
          <p:cNvSpPr txBox="1"/>
          <p:nvPr>
            <p:ph type="title"/>
          </p:nvPr>
        </p:nvSpPr>
        <p:spPr>
          <a:xfrm>
            <a:off x="226078" y="357800"/>
            <a:ext cx="2808000" cy="9534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40" name="Shape 40"/>
          <p:cNvSpPr txBox="1"/>
          <p:nvPr>
            <p:ph idx="1" type="body"/>
          </p:nvPr>
        </p:nvSpPr>
        <p:spPr>
          <a:xfrm>
            <a:off x="226075" y="1465800"/>
            <a:ext cx="2808000" cy="31635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 sz="1200">
                <a:solidFill>
                  <a:schemeClr val="lt1"/>
                </a:solidFill>
              </a:defRPr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 sz="1200">
                <a:solidFill>
                  <a:schemeClr val="lt1"/>
                </a:solidFill>
              </a:defRPr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 sz="1200">
                <a:solidFill>
                  <a:schemeClr val="lt1"/>
                </a:solidFill>
              </a:defRPr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 sz="1200">
                <a:solidFill>
                  <a:schemeClr val="lt1"/>
                </a:solidFill>
              </a:defRPr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 sz="1200">
                <a:solidFill>
                  <a:schemeClr val="lt1"/>
                </a:solidFill>
              </a:defRPr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 sz="1200">
                <a:solidFill>
                  <a:schemeClr val="lt1"/>
                </a:solidFill>
              </a:defRPr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 sz="1200">
                <a:solidFill>
                  <a:schemeClr val="lt1"/>
                </a:solidFill>
              </a:defRPr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 sz="1200">
                <a:solidFill>
                  <a:schemeClr val="lt1"/>
                </a:solidFill>
              </a:defRPr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200"/>
              <a:buChar char="■"/>
              <a:defRPr sz="12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41" name="Shape 41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Main point">
  <p:cSld name="MAIN_POINT"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Shape 43"/>
          <p:cNvSpPr txBox="1"/>
          <p:nvPr>
            <p:ph type="title"/>
          </p:nvPr>
        </p:nvSpPr>
        <p:spPr>
          <a:xfrm>
            <a:off x="490250" y="488250"/>
            <a:ext cx="62271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/>
        </p:txBody>
      </p:sp>
      <p:sp>
        <p:nvSpPr>
          <p:cNvPr id="44" name="Shape 44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title and description">
  <p:cSld name="SECTION_TITLE_AND_DESCRIPTION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Shape 46"/>
          <p:cNvSpPr/>
          <p:nvPr/>
        </p:nvSpPr>
        <p:spPr>
          <a:xfrm flipH="1">
            <a:off x="0" y="0"/>
            <a:ext cx="4572000" cy="5143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7" name="Shape 47"/>
          <p:cNvSpPr/>
          <p:nvPr/>
        </p:nvSpPr>
        <p:spPr>
          <a:xfrm rot="5400000">
            <a:off x="1946425" y="2517750"/>
            <a:ext cx="5142900" cy="1086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8" name="Shape 48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49" name="Shape 49"/>
          <p:cNvSpPr txBox="1"/>
          <p:nvPr>
            <p:ph idx="1" type="subTitle"/>
          </p:nvPr>
        </p:nvSpPr>
        <p:spPr>
          <a:xfrm>
            <a:off x="265500" y="2779467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50" name="Shape 50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51" name="Shape 51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aption">
  <p:cSld name="CAPTION_ONLY"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Shape 53"/>
          <p:cNvSpPr txBox="1"/>
          <p:nvPr/>
        </p:nvSpPr>
        <p:spPr>
          <a:xfrm flipH="1" rot="10800000">
            <a:off x="0" y="0"/>
            <a:ext cx="9144000" cy="46959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4" name="Shape 54"/>
          <p:cNvSpPr/>
          <p:nvPr/>
        </p:nvSpPr>
        <p:spPr>
          <a:xfrm flipH="1" rot="10800000">
            <a:off x="0" y="4622725"/>
            <a:ext cx="9144000" cy="741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5" name="Shape 55"/>
          <p:cNvSpPr txBox="1"/>
          <p:nvPr>
            <p:ph idx="1" type="body"/>
          </p:nvPr>
        </p:nvSpPr>
        <p:spPr>
          <a:xfrm>
            <a:off x="57150" y="4696825"/>
            <a:ext cx="8382000" cy="4467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1pPr>
          </a:lstStyle>
          <a:p/>
        </p:txBody>
      </p:sp>
      <p:sp>
        <p:nvSpPr>
          <p:cNvPr id="56" name="Shape 56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material">
    <p:bg>
      <p:bgPr>
        <a:solidFill>
          <a:schemeClr val="dk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/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7" name="Shape 7"/>
          <p:cNvSpPr txBox="1"/>
          <p:nvPr>
            <p:ph idx="1" type="body"/>
          </p:nvPr>
        </p:nvSpPr>
        <p:spPr>
          <a:xfrm>
            <a:off x="471900" y="1919075"/>
            <a:ext cx="8222100" cy="271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Roboto"/>
              <a:buChar char="●"/>
              <a:defRPr sz="18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○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■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●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○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■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●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○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lt2"/>
              </a:buClr>
              <a:buSzPts val="1400"/>
              <a:buFont typeface="Roboto"/>
              <a:buChar char="■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8" name="Shape 8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9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0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7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2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4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1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6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5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8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Shape 67"/>
          <p:cNvSpPr txBox="1"/>
          <p:nvPr>
            <p:ph type="ctrTitle"/>
          </p:nvPr>
        </p:nvSpPr>
        <p:spPr>
          <a:xfrm>
            <a:off x="390525" y="2104950"/>
            <a:ext cx="8222100" cy="933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Vplyv problémov s použiteľnosťou na identifikáciu kľúčových objektov na webe</a:t>
            </a:r>
            <a:endParaRPr/>
          </a:p>
        </p:txBody>
      </p:sp>
      <p:sp>
        <p:nvSpPr>
          <p:cNvPr id="68" name="Shape 68"/>
          <p:cNvSpPr txBox="1"/>
          <p:nvPr>
            <p:ph idx="1" type="subTitle"/>
          </p:nvPr>
        </p:nvSpPr>
        <p:spPr>
          <a:xfrm>
            <a:off x="3318625" y="4274630"/>
            <a:ext cx="8222100" cy="432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Veronika Včelková, Patrik Brandýs</a:t>
            </a:r>
            <a:endParaRPr sz="2400"/>
          </a:p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Vedúci práce: Ing. Martin Svrček</a:t>
            </a:r>
            <a:endParaRPr sz="240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Shape 128"/>
          <p:cNvSpPr txBox="1"/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9" name="Shape 129"/>
          <p:cNvSpPr txBox="1"/>
          <p:nvPr>
            <p:ph idx="1" type="body"/>
          </p:nvPr>
        </p:nvSpPr>
        <p:spPr>
          <a:xfrm>
            <a:off x="471900" y="1919075"/>
            <a:ext cx="8222100" cy="271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130" name="Shape 1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515560"/>
            <a:ext cx="9144000" cy="411238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Shape 135"/>
          <p:cNvSpPr txBox="1"/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1,Používateľ nevie, kde sa v štrukúre stránky nachádza</a:t>
            </a:r>
            <a:endParaRPr/>
          </a:p>
        </p:txBody>
      </p:sp>
      <p:sp>
        <p:nvSpPr>
          <p:cNvPr id="136" name="Shape 136"/>
          <p:cNvSpPr txBox="1"/>
          <p:nvPr>
            <p:ph idx="1" type="body"/>
          </p:nvPr>
        </p:nvSpPr>
        <p:spPr>
          <a:xfrm>
            <a:off x="0" y="1919075"/>
            <a:ext cx="8694000" cy="271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Znenie úlohy:</a:t>
            </a:r>
            <a:endParaRPr b="1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>
              <a:spcBef>
                <a:spcPts val="160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Na webovej stránke zisti,</a:t>
            </a:r>
            <a:endParaRPr b="1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>
              <a:spcBef>
                <a:spcPts val="160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kedy bol založený Martinus</a:t>
            </a:r>
            <a:endParaRPr b="1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>
              <a:spcBef>
                <a:spcPts val="160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 následne sa vráť na hlavnú</a:t>
            </a:r>
            <a:endParaRPr b="1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>
              <a:spcBef>
                <a:spcPts val="1600"/>
              </a:spcBef>
              <a:spcAft>
                <a:spcPts val="1600"/>
              </a:spcAft>
              <a:buNone/>
            </a:pPr>
            <a:r>
              <a:rPr b="1" lang="en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stránku</a:t>
            </a:r>
            <a:endParaRPr b="1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37" name="Shape 13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18275" y="1435225"/>
            <a:ext cx="6025724" cy="3677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Shape 142"/>
          <p:cNvSpPr txBox="1"/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2, Stránka obsahuje nadmerné množstvo navigačných provkov, a preto je problematické identifikovať ten správny</a:t>
            </a:r>
            <a:endParaRPr/>
          </a:p>
        </p:txBody>
      </p:sp>
      <p:sp>
        <p:nvSpPr>
          <p:cNvPr id="143" name="Shape 143"/>
          <p:cNvSpPr txBox="1"/>
          <p:nvPr>
            <p:ph idx="1" type="body"/>
          </p:nvPr>
        </p:nvSpPr>
        <p:spPr>
          <a:xfrm>
            <a:off x="0" y="1867638"/>
            <a:ext cx="8222100" cy="271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Znenie úlohy:</a:t>
            </a:r>
            <a:endParaRPr b="1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>
              <a:spcBef>
                <a:spcPts val="160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000000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Zisti, koľko epizód má </a:t>
            </a:r>
            <a:endParaRPr b="1">
              <a:solidFill>
                <a:srgbClr val="000000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>
              <a:spcBef>
                <a:spcPts val="160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000000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komediálny seriál“Teorie </a:t>
            </a:r>
            <a:endParaRPr b="1">
              <a:solidFill>
                <a:srgbClr val="000000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>
              <a:spcBef>
                <a:spcPts val="160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000000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velkeho třesku 7.séria” </a:t>
            </a:r>
            <a:endParaRPr b="1">
              <a:solidFill>
                <a:srgbClr val="000000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>
              <a:spcBef>
                <a:spcPts val="160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000000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a následne sa vráť na </a:t>
            </a:r>
            <a:endParaRPr b="1">
              <a:solidFill>
                <a:srgbClr val="000000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>
              <a:spcBef>
                <a:spcPts val="160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000000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hlavnú stránku.</a:t>
            </a:r>
            <a:endParaRPr b="1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144" name="Shape 14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616100" y="1683851"/>
            <a:ext cx="6569656" cy="3254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Shape 149"/>
          <p:cNvSpPr txBox="1"/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3, N</a:t>
            </a:r>
            <a:r>
              <a:rPr lang="en"/>
              <a:t>avigačné prvky nie sú pre nových používateľov úplne jasné pretože obsahujú nejednoznačné pomenovania </a:t>
            </a:r>
            <a:endParaRPr/>
          </a:p>
        </p:txBody>
      </p:sp>
      <p:sp>
        <p:nvSpPr>
          <p:cNvPr id="150" name="Shape 150"/>
          <p:cNvSpPr txBox="1"/>
          <p:nvPr>
            <p:ph idx="1" type="body"/>
          </p:nvPr>
        </p:nvSpPr>
        <p:spPr>
          <a:xfrm>
            <a:off x="45950" y="1886925"/>
            <a:ext cx="8222100" cy="271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Znenie úlohy:</a:t>
            </a:r>
            <a:endParaRPr b="1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>
              <a:spcBef>
                <a:spcPts val="160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Zisti názov knihy, ktorá </a:t>
            </a:r>
            <a:endParaRPr b="1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>
              <a:spcBef>
                <a:spcPts val="160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ponúka zbierku fotiek </a:t>
            </a:r>
            <a:endParaRPr b="1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>
              <a:spcBef>
                <a:spcPts val="160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viac ako 100 slovenských </a:t>
            </a:r>
            <a:endParaRPr b="1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>
              <a:spcBef>
                <a:spcPts val="1600"/>
              </a:spcBef>
              <a:spcAft>
                <a:spcPts val="1600"/>
              </a:spcAft>
              <a:buNone/>
            </a:pPr>
            <a:r>
              <a:rPr b="1" lang="en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hradov.</a:t>
            </a:r>
            <a:endParaRPr b="1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51" name="Shape 15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571825" y="1905000"/>
            <a:ext cx="6534075" cy="3238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Shape 156"/>
          <p:cNvSpPr txBox="1"/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4, </a:t>
            </a:r>
            <a:r>
              <a:rPr lang="en"/>
              <a:t>Používateľ očakáva niečo na pozícií X ale v skutočnosti sa to nachádza na pozícií Y</a:t>
            </a:r>
            <a:endParaRPr/>
          </a:p>
        </p:txBody>
      </p:sp>
      <p:sp>
        <p:nvSpPr>
          <p:cNvPr id="157" name="Shape 157"/>
          <p:cNvSpPr txBox="1"/>
          <p:nvPr>
            <p:ph idx="1" type="body"/>
          </p:nvPr>
        </p:nvSpPr>
        <p:spPr>
          <a:xfrm>
            <a:off x="0" y="1919075"/>
            <a:ext cx="8694000" cy="271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Znenie úlohy: </a:t>
            </a:r>
            <a:endParaRPr b="1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>
              <a:spcBef>
                <a:spcPts val="160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Napíš názov vydavateľstvá,</a:t>
            </a:r>
            <a:endParaRPr b="1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>
              <a:spcBef>
                <a:spcPts val="160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ktoré vydalo známy cestopis</a:t>
            </a:r>
            <a:endParaRPr b="1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>
              <a:spcBef>
                <a:spcPts val="160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Môj New York (Mesto očami</a:t>
            </a:r>
            <a:endParaRPr b="1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>
              <a:spcBef>
                <a:spcPts val="1600"/>
              </a:spcBef>
              <a:spcAft>
                <a:spcPts val="1600"/>
              </a:spcAft>
              <a:buNone/>
            </a:pPr>
            <a:r>
              <a:rPr b="1" lang="en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známych osobností)</a:t>
            </a:r>
            <a:endParaRPr b="1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58" name="Shape 15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991900" y="1743075"/>
            <a:ext cx="6203550" cy="34004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Shape 163"/>
          <p:cNvSpPr txBox="1"/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Problémy, na ktoré sme narazili?</a:t>
            </a:r>
            <a:endParaRPr/>
          </a:p>
        </p:txBody>
      </p:sp>
      <p:sp>
        <p:nvSpPr>
          <p:cNvPr id="164" name="Shape 164"/>
          <p:cNvSpPr txBox="1"/>
          <p:nvPr>
            <p:ph idx="1" type="body"/>
          </p:nvPr>
        </p:nvSpPr>
        <p:spPr>
          <a:xfrm>
            <a:off x="411900" y="1927650"/>
            <a:ext cx="8222100" cy="271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1. Doména:</a:t>
            </a:r>
            <a:endParaRPr/>
          </a:p>
          <a:p>
            <a:pPr indent="-317500" lvl="1" marL="914400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a. Webhost</a:t>
            </a:r>
            <a:endParaRPr/>
          </a:p>
          <a:p>
            <a:pPr indent="-317500" lvl="1" marL="914400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b. Localhost</a:t>
            </a:r>
            <a:endParaRPr/>
          </a:p>
          <a:p>
            <a:pPr indent="-317500" lvl="1" marL="914400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c. Náš web</a:t>
            </a:r>
            <a:endParaRPr/>
          </a:p>
          <a:p>
            <a: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2. Odpovede účastníkov</a:t>
            </a:r>
            <a:endParaRPr/>
          </a:p>
          <a:p>
            <a:pPr indent="-317500" lvl="1" marL="914400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a. Papier</a:t>
            </a:r>
            <a:endParaRPr/>
          </a:p>
          <a:p>
            <a:pPr indent="-317500" lvl="1" marL="914400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b. Elektronický formulár</a:t>
            </a:r>
            <a:endParaRPr/>
          </a:p>
          <a:p>
            <a:pPr indent="-317500" lvl="1" marL="914400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c. ???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Shape 73"/>
          <p:cNvSpPr txBox="1"/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Experiment</a:t>
            </a:r>
            <a:endParaRPr/>
          </a:p>
        </p:txBody>
      </p:sp>
      <p:sp>
        <p:nvSpPr>
          <p:cNvPr id="74" name="Shape 74"/>
          <p:cNvSpPr txBox="1"/>
          <p:nvPr>
            <p:ph idx="1" type="body"/>
          </p:nvPr>
        </p:nvSpPr>
        <p:spPr>
          <a:xfrm>
            <a:off x="471900" y="1919075"/>
            <a:ext cx="8222100" cy="271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/>
              <a:t>Kľúčové objekty pre konkrétnu úlohu</a:t>
            </a:r>
            <a:endParaRPr/>
          </a:p>
          <a:p>
            <a: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/>
              <a:t>Dve zvolené kategórie problémov použiteľnosti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Shape 79"/>
          <p:cNvSpPr txBox="1"/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Experiment</a:t>
            </a:r>
            <a:endParaRPr/>
          </a:p>
        </p:txBody>
      </p:sp>
      <p:sp>
        <p:nvSpPr>
          <p:cNvPr id="80" name="Shape 80"/>
          <p:cNvSpPr txBox="1"/>
          <p:nvPr>
            <p:ph idx="1" type="body"/>
          </p:nvPr>
        </p:nvSpPr>
        <p:spPr>
          <a:xfrm>
            <a:off x="163225" y="1919075"/>
            <a:ext cx="8853000" cy="3006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Doména: </a:t>
            </a:r>
            <a:r>
              <a:rPr lang="en"/>
              <a:t>Knihkupectvo</a:t>
            </a:r>
            <a:endParaRPr/>
          </a:p>
          <a:p>
            <a:pPr indent="0" lvl="0" marL="0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Počet participantov: 40</a:t>
            </a:r>
            <a:endParaRPr/>
          </a:p>
          <a:p>
            <a:pPr indent="0" lvl="0" marL="0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Rozdelenie participantov: </a:t>
            </a:r>
            <a:endParaRPr/>
          </a:p>
          <a:p>
            <a:pPr indent="-342900" lvl="0" marL="457200">
              <a:spcBef>
                <a:spcPts val="160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bez problémov s použiteľnosťou(20)</a:t>
            </a:r>
            <a:endParaRPr/>
          </a:p>
          <a:p>
            <a: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s problémami s použiteľnosťou(20)	            10 začína s problémami s obsahom</a:t>
            </a:r>
            <a:endParaRPr/>
          </a:p>
          <a:p>
            <a:pPr indent="0" lvl="0" marL="0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					</a:t>
            </a:r>
            <a:r>
              <a:rPr lang="en"/>
              <a:t>      			                	    10 začína s problémami s navigáciou</a:t>
            </a:r>
            <a:endParaRPr/>
          </a:p>
          <a:p>
            <a:pPr indent="0" lvl="0" marL="0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 </a:t>
            </a:r>
            <a:endParaRPr/>
          </a:p>
          <a:p>
            <a:pPr indent="0" lvl="0" marL="0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cxnSp>
        <p:nvCxnSpPr>
          <p:cNvPr id="81" name="Shape 81"/>
          <p:cNvCxnSpPr/>
          <p:nvPr/>
        </p:nvCxnSpPr>
        <p:spPr>
          <a:xfrm>
            <a:off x="4413675" y="4032175"/>
            <a:ext cx="523800" cy="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82" name="Shape 82"/>
          <p:cNvCxnSpPr/>
          <p:nvPr/>
        </p:nvCxnSpPr>
        <p:spPr>
          <a:xfrm>
            <a:off x="4413675" y="4121875"/>
            <a:ext cx="298200" cy="3309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Shape 87"/>
          <p:cNvSpPr txBox="1"/>
          <p:nvPr>
            <p:ph type="title"/>
          </p:nvPr>
        </p:nvSpPr>
        <p:spPr>
          <a:xfrm>
            <a:off x="0" y="0"/>
            <a:ext cx="8222100" cy="767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OBSAH - veľa textu</a:t>
            </a:r>
            <a:endParaRPr/>
          </a:p>
        </p:txBody>
      </p:sp>
      <p:sp>
        <p:nvSpPr>
          <p:cNvPr id="88" name="Shape 88"/>
          <p:cNvSpPr txBox="1"/>
          <p:nvPr>
            <p:ph idx="1" type="body"/>
          </p:nvPr>
        </p:nvSpPr>
        <p:spPr>
          <a:xfrm>
            <a:off x="471900" y="1919075"/>
            <a:ext cx="8222100" cy="271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89" name="Shape 8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1027977"/>
            <a:ext cx="9143999" cy="41155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hape 94"/>
          <p:cNvSpPr txBox="1"/>
          <p:nvPr>
            <p:ph idx="1" type="body"/>
          </p:nvPr>
        </p:nvSpPr>
        <p:spPr>
          <a:xfrm>
            <a:off x="471900" y="1919075"/>
            <a:ext cx="8222100" cy="271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95" name="Shape 9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21887" y="782500"/>
            <a:ext cx="9187773" cy="44047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Shape 100"/>
          <p:cNvSpPr txBox="1"/>
          <p:nvPr>
            <p:ph type="title"/>
          </p:nvPr>
        </p:nvSpPr>
        <p:spPr>
          <a:xfrm>
            <a:off x="0" y="311925"/>
            <a:ext cx="8222100" cy="767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OBSAH - zlá farba textu vzhľadom na pozadie</a:t>
            </a:r>
            <a:endParaRPr/>
          </a:p>
        </p:txBody>
      </p:sp>
      <p:sp>
        <p:nvSpPr>
          <p:cNvPr id="101" name="Shape 101"/>
          <p:cNvSpPr txBox="1"/>
          <p:nvPr>
            <p:ph idx="1" type="body"/>
          </p:nvPr>
        </p:nvSpPr>
        <p:spPr>
          <a:xfrm>
            <a:off x="471900" y="1919075"/>
            <a:ext cx="8222100" cy="271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102" name="Shape 10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951" y="1316825"/>
            <a:ext cx="9143998" cy="3421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Shape 107"/>
          <p:cNvSpPr txBox="1"/>
          <p:nvPr>
            <p:ph type="title"/>
          </p:nvPr>
        </p:nvSpPr>
        <p:spPr>
          <a:xfrm>
            <a:off x="77925" y="60200"/>
            <a:ext cx="8222100" cy="767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OBSAH - zlý font</a:t>
            </a:r>
            <a:endParaRPr/>
          </a:p>
        </p:txBody>
      </p:sp>
      <p:sp>
        <p:nvSpPr>
          <p:cNvPr id="108" name="Shape 108"/>
          <p:cNvSpPr txBox="1"/>
          <p:nvPr>
            <p:ph idx="1" type="body"/>
          </p:nvPr>
        </p:nvSpPr>
        <p:spPr>
          <a:xfrm>
            <a:off x="471900" y="1919075"/>
            <a:ext cx="8222100" cy="271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109" name="Shape 10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69650" y="875500"/>
            <a:ext cx="9224600" cy="426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Shape 114"/>
          <p:cNvSpPr txBox="1"/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5" name="Shape 115"/>
          <p:cNvSpPr txBox="1"/>
          <p:nvPr>
            <p:ph idx="1" type="body"/>
          </p:nvPr>
        </p:nvSpPr>
        <p:spPr>
          <a:xfrm>
            <a:off x="471900" y="1919075"/>
            <a:ext cx="8222100" cy="271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116" name="Shape 1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69650" y="820775"/>
            <a:ext cx="9224600" cy="43227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Shape 121"/>
          <p:cNvSpPr txBox="1"/>
          <p:nvPr>
            <p:ph type="title"/>
          </p:nvPr>
        </p:nvSpPr>
        <p:spPr>
          <a:xfrm>
            <a:off x="0" y="0"/>
            <a:ext cx="8222100" cy="767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OBSAH - veľkosť písma</a:t>
            </a:r>
            <a:endParaRPr/>
          </a:p>
        </p:txBody>
      </p:sp>
      <p:sp>
        <p:nvSpPr>
          <p:cNvPr id="122" name="Shape 122"/>
          <p:cNvSpPr txBox="1"/>
          <p:nvPr>
            <p:ph idx="1" type="body"/>
          </p:nvPr>
        </p:nvSpPr>
        <p:spPr>
          <a:xfrm>
            <a:off x="471900" y="1919075"/>
            <a:ext cx="8222100" cy="271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123" name="Shape 1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54725" y="844550"/>
            <a:ext cx="9254324" cy="345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Material">
  <a:themeElements>
    <a:clrScheme name="Material">
      <a:dk1>
        <a:srgbClr val="4285F4"/>
      </a:dk1>
      <a:lt1>
        <a:srgbClr val="FFFFFF"/>
      </a:lt1>
      <a:dk2>
        <a:srgbClr val="424242"/>
      </a:dk2>
      <a:lt2>
        <a:srgbClr val="737373"/>
      </a:lt2>
      <a:accent1>
        <a:srgbClr val="0277BD"/>
      </a:accent1>
      <a:accent2>
        <a:srgbClr val="0F9D58"/>
      </a:accent2>
      <a:accent3>
        <a:srgbClr val="DB4437"/>
      </a:accent3>
      <a:accent4>
        <a:srgbClr val="FAFAFA"/>
      </a:accent4>
      <a:accent5>
        <a:srgbClr val="4FC3F7"/>
      </a:accent5>
      <a:accent6>
        <a:srgbClr val="F4B400"/>
      </a:accent6>
      <a:hlink>
        <a:srgbClr val="4FC3F7"/>
      </a:hlink>
      <a:folHlink>
        <a:srgbClr val="4FC3F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