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64" r:id="rId7"/>
    <p:sldId id="266" r:id="rId8"/>
    <p:sldId id="268" r:id="rId9"/>
    <p:sldId id="265" r:id="rId10"/>
    <p:sldId id="267" r:id="rId11"/>
    <p:sldId id="260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D3540-3C4A-4620-9432-2D36DCB76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F0F9B2-2FD9-476E-B6EB-068015190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BC7B349-5330-4C62-8C41-A675B6164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41803A4-E3B4-4C3A-8E8B-65015B31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B4F5CBD-F6CA-47F1-BB2D-087019C4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55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46C5E-2F4F-4D8A-93E0-C6B5148F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A7060DC4-F214-48E1-AF54-8FB2FF1F6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F4A2888-A16E-456D-BB76-0716F1C5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A878F39-B083-4789-905A-8674E84A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2139489-02EB-44C2-BC8C-4782F8EC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19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B7E9EC0-9F94-4751-8180-F85CA131A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170BAE8B-D8DD-4D03-9138-D19713554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35D4B2E-4EC7-4987-9245-8CD83B8A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0972D9-A71C-4B71-907B-1AB516BB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520FF4E-2110-4829-B015-08F7B04C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7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2B3E-58ED-4F1B-8472-FFF53BB5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CAEFC7-3883-4FB3-9CC2-3EA634A81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11F7BB-87BA-4E7A-B414-B021E397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B7FB19-8AFC-444A-AFA1-5759F7DE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28A60A6-FA6E-415F-B201-806FBB1E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55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4D56A-E27F-4432-984C-64B074C2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51790E6-ABB4-444C-8F14-4F86FB12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4B21AC3-5AF3-4170-9AF8-19BED6332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A3BFDD-C3F9-44A5-9EFA-33250A0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7E75492-E6FA-42A0-BCFB-6AFFA2E8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201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2816F-3472-4C53-9487-00C097A8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F1CAEE-3A15-4F4C-94D6-76D4FE8C2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B6D2C1D-103C-449A-8CEE-B604563C6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DE73C51-629E-4889-A594-838465B1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75ED95B-677E-4DC9-BB57-B56973FF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E5A8458-380D-4B4E-8929-D3BB34F5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38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4C151-0E4E-4BF4-9CD9-C8E634AB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69DE644-FA06-4451-8397-E81D090D3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588C66D-3AE2-4833-9BC9-2138ADC99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9D512BCA-302C-4CF4-872B-C6E9461F4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9ED01D0-131A-4686-8BC5-CFBFD7E92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8C2917D-BDFA-4FF1-9711-5DC04208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0568F81-C4E7-439C-BEA2-00FFABE5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329B16A-9F02-43B8-A664-D1B6800E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98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30D19-D912-4A39-B48A-C3785F107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6D07EBF-E3F6-4851-ADF9-7B680BF2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AF73383-2079-41E6-A42B-43EB14A3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6ECAE1F-8484-46D9-80FF-FF16B819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89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D7D17BC-7158-4612-8F3D-4BCFF8FF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69117B2-7C80-453E-B22E-DDD254E5A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2ECD467-8AC4-41EF-9AA4-336B4157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323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1D1FA-ED99-4687-BF0B-03E5CA3E1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855F5B-F1E0-47C3-B98A-F5353DE6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1E5FB057-EB10-41E5-9F45-7DDCFA7A7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213A38E-41DA-4FB1-A5B9-37C81B26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F331E1-0B93-43C1-BA36-31197BF3F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FAB9A63-9894-417A-819D-5A9E79C9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80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E561F-7C6E-40A6-850D-C7C806C67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F7CB7C9-A9DA-4720-A49E-13B578644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FDD201FB-00CD-4C41-AD1C-A1D0C526F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22B53D6-9DD1-43BF-9375-17BAC636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661FC74-ADD4-4E63-84D0-D207A75D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8032027-D548-4598-985C-F6EBA5D0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1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F1D6BC6-2420-444E-A9E1-E0909E436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AU"/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FAC9ABFF-13B8-493C-B87E-54E8A919B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AU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83D826E-BE8F-415A-8A1E-7B650FFE6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FCBA0-9B75-42D9-82A9-0F6410752D21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99F7883-C333-410D-A805-E29BB550E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E3DB572-D9FE-4819-A5E5-33BF76589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E8900-3D93-47B8-A98A-410197E2C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9756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7B43A-548F-4076-ABC8-205CA944B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AU" dirty="0"/>
            </a:br>
            <a:r>
              <a:rPr lang="sk-SK" dirty="0"/>
              <a:t>Pravdepodobnostné prístupy pre analýzu vykonávanej úlohy na základe pohybu očí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55D9FF-1B2F-496C-9D32-85A13C920B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Andrej </a:t>
            </a:r>
            <a:r>
              <a:rPr lang="sk-SK" dirty="0" err="1"/>
              <a:t>Vítek</a:t>
            </a:r>
            <a:endParaRPr lang="en-AU" dirty="0"/>
          </a:p>
          <a:p>
            <a:r>
              <a:rPr lang="sk-SK" dirty="0"/>
              <a:t>Vedúci</a:t>
            </a:r>
            <a:r>
              <a:rPr lang="en-AU" dirty="0"/>
              <a:t> : </a:t>
            </a:r>
            <a:r>
              <a:rPr lang="en-AU" dirty="0" err="1"/>
              <a:t>Jozef</a:t>
            </a:r>
            <a:r>
              <a:rPr lang="en-AU" dirty="0"/>
              <a:t> </a:t>
            </a:r>
            <a:r>
              <a:rPr lang="en-AU" dirty="0" err="1"/>
              <a:t>Tvarožek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5657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3B74B-527B-4B0C-B2B4-90D6B1CA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Klasifikácia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0CAB55-6882-4D65-89ED-AE3908987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Použitie štandardných algoritmov na klasifikáciu</a:t>
            </a:r>
          </a:p>
          <a:p>
            <a:r>
              <a:rPr lang="sk-SK" dirty="0"/>
              <a:t>Parametre pravdepodobnostného modelu použité ako črty</a:t>
            </a:r>
          </a:p>
          <a:p>
            <a:r>
              <a:rPr lang="sk-SK" dirty="0"/>
              <a:t>Klasifikácia na základe podobnosti s reprezentatívnymi modelmi </a:t>
            </a:r>
            <a:r>
              <a:rPr lang="sk-SK"/>
              <a:t>v zhlukoch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579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79C18-AD2A-47E7-B823-78CC3930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Má to zmysel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729F9C-0B77-4E2B-BCCF-80F6A26DA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0683"/>
          </a:xfrm>
        </p:spPr>
        <p:txBody>
          <a:bodyPr/>
          <a:lstStyle/>
          <a:p>
            <a:r>
              <a:rPr lang="sk-SK" dirty="0"/>
              <a:t>Výsledky pri predikovaní, či konverzačné video obsahuje pôvodnú zvukovú nahrávku </a:t>
            </a:r>
            <a:endParaRPr lang="en-AU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252C65C-2EEA-4774-94A0-A6BBC3360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8" y="6492875"/>
            <a:ext cx="10515601" cy="365125"/>
          </a:xfrm>
        </p:spPr>
        <p:txBody>
          <a:bodyPr/>
          <a:lstStyle/>
          <a:p>
            <a:r>
              <a:rPr lang="en-AU" dirty="0" err="1"/>
              <a:t>Coutrot</a:t>
            </a:r>
            <a:r>
              <a:rPr lang="en-AU" dirty="0"/>
              <a:t>, A., Hsiao, J. H., &amp; Chan, A. B. (2017). </a:t>
            </a:r>
            <a:r>
              <a:rPr lang="en-AU" dirty="0" err="1"/>
              <a:t>Scanpath</a:t>
            </a:r>
            <a:r>
              <a:rPr lang="en-AU" dirty="0"/>
              <a:t> </a:t>
            </a:r>
            <a:r>
              <a:rPr lang="en-AU" dirty="0" err="1"/>
              <a:t>modeling</a:t>
            </a:r>
            <a:r>
              <a:rPr lang="en-AU" dirty="0"/>
              <a:t> and classification with hidden Markov models. </a:t>
            </a:r>
            <a:r>
              <a:rPr lang="en-AU" dirty="0" err="1"/>
              <a:t>Behavior</a:t>
            </a:r>
            <a:r>
              <a:rPr lang="en-AU" dirty="0"/>
              <a:t> Research Methods, 1–18. 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1126910-E961-410D-94F5-4026795F3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092193"/>
            <a:ext cx="10515601" cy="30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9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F3895-8B26-4377-B95F-31374C1C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Diskusia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7AD5F8-8AC9-470E-921F-21C4B6524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Aké zaujímavé úlohy by sa dali ešte riešiť</a:t>
            </a:r>
            <a:r>
              <a:rPr lang="en-AU" dirty="0"/>
              <a:t>?</a:t>
            </a:r>
            <a:r>
              <a:rPr lang="sk-SK" dirty="0"/>
              <a:t> (zatiaľ pochopenie kódu)</a:t>
            </a:r>
            <a:endParaRPr lang="en-AU" dirty="0"/>
          </a:p>
          <a:p>
            <a:r>
              <a:rPr lang="sk-SK" dirty="0"/>
              <a:t>Aký štandardný model použiť na klasifikáciu</a:t>
            </a:r>
            <a:r>
              <a:rPr lang="en-AU" dirty="0"/>
              <a:t>?</a:t>
            </a:r>
          </a:p>
          <a:p>
            <a:r>
              <a:rPr lang="en-AU" dirty="0" err="1"/>
              <a:t>Porovn</a:t>
            </a:r>
            <a:r>
              <a:rPr lang="sk-SK" dirty="0" err="1"/>
              <a:t>ávanie</a:t>
            </a:r>
            <a:r>
              <a:rPr lang="sk-SK" dirty="0"/>
              <a:t> so zhlukmi</a:t>
            </a:r>
            <a:r>
              <a:rPr lang="en-A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42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BB494-55AB-49B0-9CA1-FDA91066D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 čom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FE7BCA-B159-420C-9161-4B6DD9501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Zameranie na doménu čítania </a:t>
            </a:r>
            <a:r>
              <a:rPr lang="sk-SK" dirty="0" err="1"/>
              <a:t>štrukturovaného</a:t>
            </a:r>
            <a:r>
              <a:rPr lang="sk-SK" dirty="0"/>
              <a:t> textu (zdrojový kód)</a:t>
            </a:r>
          </a:p>
          <a:p>
            <a:r>
              <a:rPr lang="sk-SK" dirty="0"/>
              <a:t>Pravdepodobnostné modely</a:t>
            </a:r>
            <a:r>
              <a:rPr lang="en-AU" dirty="0"/>
              <a:t> a </a:t>
            </a:r>
            <a:r>
              <a:rPr lang="en-AU" dirty="0" err="1"/>
              <a:t>ich</a:t>
            </a:r>
            <a:r>
              <a:rPr lang="en-AU" dirty="0"/>
              <a:t> </a:t>
            </a:r>
            <a:r>
              <a:rPr lang="en-AU" dirty="0" err="1"/>
              <a:t>zhlukovanie</a:t>
            </a:r>
            <a:r>
              <a:rPr lang="sk-SK" dirty="0"/>
              <a:t> na vytvorenie čŕt o dynamike pohľadu</a:t>
            </a:r>
          </a:p>
          <a:p>
            <a:r>
              <a:rPr lang="sk-SK" dirty="0"/>
              <a:t>Použitie vytvorených čŕt v štandardnom algoritme na riešenie zvolenej úlohy (úloha závislá od dát)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81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5B191-8E82-478A-8D8B-FA1762088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dirty="0"/>
              <a:t>Získané dáta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649C4A2-35EA-4E3A-87E3-19BBF0A35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AU" dirty="0"/>
              <a:t>2 </a:t>
            </a:r>
            <a:r>
              <a:rPr lang="sk-SK" dirty="0" err="1"/>
              <a:t>datasety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r>
              <a:rPr lang="en-AU" dirty="0"/>
              <a:t>1. </a:t>
            </a:r>
            <a:r>
              <a:rPr lang="sk-SK" dirty="0"/>
              <a:t>dáta – Experiment z procedurálneho programovania</a:t>
            </a:r>
          </a:p>
          <a:p>
            <a:pPr lvl="1"/>
            <a:r>
              <a:rPr lang="sk-SK" dirty="0"/>
              <a:t>Pohľad pri riešení náročnejších algoritmov</a:t>
            </a:r>
          </a:p>
          <a:p>
            <a:r>
              <a:rPr lang="en-AU" dirty="0"/>
              <a:t>2. </a:t>
            </a:r>
            <a:r>
              <a:rPr lang="sk-SK" dirty="0"/>
              <a:t>dáta – </a:t>
            </a:r>
            <a:r>
              <a:rPr lang="sk-SK" dirty="0" err="1"/>
              <a:t>Dopĺňačky</a:t>
            </a:r>
            <a:r>
              <a:rPr lang="sk-SK" dirty="0"/>
              <a:t> z procedurálneho programovania</a:t>
            </a:r>
          </a:p>
          <a:p>
            <a:pPr lvl="1"/>
            <a:r>
              <a:rPr lang="sk-SK" dirty="0"/>
              <a:t>Nie je pohľad, ale postupnosť pridávania kódov do </a:t>
            </a:r>
            <a:r>
              <a:rPr lang="sk-SK" dirty="0" err="1"/>
              <a:t>kolóniek</a:t>
            </a:r>
            <a:r>
              <a:rPr lang="sk-SK" dirty="0"/>
              <a:t> a ich kompilácie</a:t>
            </a:r>
          </a:p>
          <a:p>
            <a:pPr lvl="1"/>
            <a:endParaRPr lang="sk-SK" dirty="0"/>
          </a:p>
          <a:p>
            <a:r>
              <a:rPr lang="sk-SK" dirty="0"/>
              <a:t>Aktuálne zvolená úloha – pochopenie zdrojového kódu (správny výpis </a:t>
            </a:r>
            <a:r>
              <a:rPr lang="en-AU" dirty="0"/>
              <a:t>/ </a:t>
            </a:r>
            <a:r>
              <a:rPr lang="sk-SK" dirty="0"/>
              <a:t>úspešné odovzdanie)</a:t>
            </a:r>
          </a:p>
        </p:txBody>
      </p:sp>
    </p:spTree>
    <p:extLst>
      <p:ext uri="{BB962C8B-B14F-4D97-AF65-F5344CB8AC3E}">
        <p14:creationId xmlns:p14="http://schemas.microsoft.com/office/powerpoint/2010/main" val="67050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E3336-C39A-4E24-8D91-D530B4D9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Pravdepodobnostné modely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6DE35A-50E4-45A8-A067-27014A0A2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156509" cy="4351338"/>
          </a:xfrm>
        </p:spPr>
        <p:txBody>
          <a:bodyPr/>
          <a:lstStyle/>
          <a:p>
            <a:r>
              <a:rPr lang="sk-SK" dirty="0"/>
              <a:t>Modelujú pohľad ako náhodnú premennú</a:t>
            </a:r>
            <a:endParaRPr lang="en-AU" dirty="0"/>
          </a:p>
          <a:p>
            <a:r>
              <a:rPr lang="sk-SK" dirty="0"/>
              <a:t>Viacero druhov</a:t>
            </a:r>
          </a:p>
          <a:p>
            <a:pPr lvl="1"/>
            <a:r>
              <a:rPr lang="sk-SK" dirty="0" err="1"/>
              <a:t>Gaussove</a:t>
            </a:r>
            <a:r>
              <a:rPr lang="sk-SK" dirty="0"/>
              <a:t> modely</a:t>
            </a:r>
          </a:p>
          <a:p>
            <a:pPr lvl="1"/>
            <a:r>
              <a:rPr lang="sk-SK" dirty="0"/>
              <a:t>Markove modely</a:t>
            </a:r>
            <a:endParaRPr lang="en-AU" dirty="0"/>
          </a:p>
          <a:p>
            <a:endParaRPr lang="sk-SK" dirty="0"/>
          </a:p>
          <a:p>
            <a:r>
              <a:rPr lang="sk-SK" dirty="0"/>
              <a:t>Sústredenie najmä na Skrytý </a:t>
            </a:r>
            <a:r>
              <a:rPr lang="sk-SK" dirty="0" err="1"/>
              <a:t>Markovov</a:t>
            </a:r>
            <a:r>
              <a:rPr lang="sk-SK" dirty="0"/>
              <a:t> Model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343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ok 24">
            <a:extLst>
              <a:ext uri="{FF2B5EF4-FFF2-40B4-BE49-F238E27FC236}">
                <a16:creationId xmlns:a16="http://schemas.microsoft.com/office/drawing/2014/main" id="{CDDFF1B6-CC5A-4DB4-AB27-F0CDF1847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9211" y="5328319"/>
            <a:ext cx="1569178" cy="1187882"/>
          </a:xfrm>
          <a:prstGeom prst="rect">
            <a:avLst/>
          </a:prstGeom>
        </p:spPr>
      </p:pic>
      <p:pic>
        <p:nvPicPr>
          <p:cNvPr id="24" name="Obrázok 23">
            <a:extLst>
              <a:ext uri="{FF2B5EF4-FFF2-40B4-BE49-F238E27FC236}">
                <a16:creationId xmlns:a16="http://schemas.microsoft.com/office/drawing/2014/main" id="{FD13977B-8D6C-4FDD-A6FF-5D03FB3D8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943" y="3584935"/>
            <a:ext cx="1537007" cy="116352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21F02D-AF87-4FA0-874A-F20BC113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Navrhnutá metóda</a:t>
            </a:r>
            <a:endParaRPr lang="en-AU" dirty="0"/>
          </a:p>
        </p:txBody>
      </p:sp>
      <p:sp>
        <p:nvSpPr>
          <p:cNvPr id="4" name="Šípka: doprava 3">
            <a:extLst>
              <a:ext uri="{FF2B5EF4-FFF2-40B4-BE49-F238E27FC236}">
                <a16:creationId xmlns:a16="http://schemas.microsoft.com/office/drawing/2014/main" id="{470B68D6-385B-43DA-AFF7-2729A6849274}"/>
              </a:ext>
            </a:extLst>
          </p:cNvPr>
          <p:cNvSpPr/>
          <p:nvPr/>
        </p:nvSpPr>
        <p:spPr>
          <a:xfrm>
            <a:off x="3726080" y="2160854"/>
            <a:ext cx="930442" cy="786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0D761B23-2115-4E6F-8CA4-01F30F5AA636}"/>
              </a:ext>
            </a:extLst>
          </p:cNvPr>
          <p:cNvSpPr/>
          <p:nvPr/>
        </p:nvSpPr>
        <p:spPr>
          <a:xfrm>
            <a:off x="1196809" y="2019551"/>
            <a:ext cx="2179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/>
              <a:t>Trénovanie HMM</a:t>
            </a:r>
            <a:endParaRPr lang="en-AU" sz="32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4951C512-4B74-4CBC-9C01-85379537D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4" y="3458601"/>
            <a:ext cx="3544105" cy="2682921"/>
          </a:xfrm>
          <a:prstGeom prst="rect">
            <a:avLst/>
          </a:prstGeom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B598ECC8-7410-4369-81C0-7D1A2B4B3D8B}"/>
              </a:ext>
            </a:extLst>
          </p:cNvPr>
          <p:cNvSpPr/>
          <p:nvPr/>
        </p:nvSpPr>
        <p:spPr>
          <a:xfrm>
            <a:off x="5006208" y="2019551"/>
            <a:ext cx="2179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/>
              <a:t>Zhlukovanie HMM</a:t>
            </a:r>
            <a:endParaRPr lang="en-AU" sz="3200" dirty="0"/>
          </a:p>
        </p:txBody>
      </p:sp>
      <p:sp>
        <p:nvSpPr>
          <p:cNvPr id="8" name="Šípka: doprava 7">
            <a:extLst>
              <a:ext uri="{FF2B5EF4-FFF2-40B4-BE49-F238E27FC236}">
                <a16:creationId xmlns:a16="http://schemas.microsoft.com/office/drawing/2014/main" id="{06D0E7D2-ADBA-4AAB-96D0-411D54B1A69C}"/>
              </a:ext>
            </a:extLst>
          </p:cNvPr>
          <p:cNvSpPr/>
          <p:nvPr/>
        </p:nvSpPr>
        <p:spPr>
          <a:xfrm>
            <a:off x="7535478" y="2160854"/>
            <a:ext cx="930442" cy="786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BF019D9F-2C77-4577-8834-E7AB3DAF71F1}"/>
              </a:ext>
            </a:extLst>
          </p:cNvPr>
          <p:cNvSpPr/>
          <p:nvPr/>
        </p:nvSpPr>
        <p:spPr>
          <a:xfrm>
            <a:off x="8815606" y="2015275"/>
            <a:ext cx="25381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dirty="0"/>
              <a:t>Klasifikácia nových HMM do zhlukov</a:t>
            </a:r>
            <a:endParaRPr lang="en-AU" sz="3200" dirty="0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4B831AFA-E23D-4036-BC87-EDF9936A6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714" y="3819262"/>
            <a:ext cx="1757396" cy="1330365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C68E1D0D-7863-4BA4-8C89-017733EFA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565" y="5225343"/>
            <a:ext cx="1701847" cy="1288314"/>
          </a:xfrm>
          <a:prstGeom prst="rect">
            <a:avLst/>
          </a:prstGeom>
        </p:spPr>
      </p:pic>
      <p:pic>
        <p:nvPicPr>
          <p:cNvPr id="14" name="Obrázok 13">
            <a:extLst>
              <a:ext uri="{FF2B5EF4-FFF2-40B4-BE49-F238E27FC236}">
                <a16:creationId xmlns:a16="http://schemas.microsoft.com/office/drawing/2014/main" id="{807BFE66-CB1F-4BF3-8B43-1D628FBDE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4412" y="5225343"/>
            <a:ext cx="1659464" cy="1256230"/>
          </a:xfrm>
          <a:prstGeom prst="rect">
            <a:avLst/>
          </a:prstGeom>
        </p:spPr>
      </p:pic>
      <p:pic>
        <p:nvPicPr>
          <p:cNvPr id="16" name="Obrázok 15">
            <a:extLst>
              <a:ext uri="{FF2B5EF4-FFF2-40B4-BE49-F238E27FC236}">
                <a16:creationId xmlns:a16="http://schemas.microsoft.com/office/drawing/2014/main" id="{FA05F466-A189-4212-9603-AB92B1DF2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067" y="4485684"/>
            <a:ext cx="1654437" cy="1252424"/>
          </a:xfrm>
          <a:prstGeom prst="rect">
            <a:avLst/>
          </a:prstGeom>
        </p:spPr>
      </p:pic>
      <p:cxnSp>
        <p:nvCxnSpPr>
          <p:cNvPr id="18" name="Rovná spojovacia šípka 17">
            <a:extLst>
              <a:ext uri="{FF2B5EF4-FFF2-40B4-BE49-F238E27FC236}">
                <a16:creationId xmlns:a16="http://schemas.microsoft.com/office/drawing/2014/main" id="{FA4563A9-59ED-4A05-940E-BF32B19DEF1A}"/>
              </a:ext>
            </a:extLst>
          </p:cNvPr>
          <p:cNvCxnSpPr>
            <a:cxnSpLocks/>
          </p:cNvCxnSpPr>
          <p:nvPr/>
        </p:nvCxnSpPr>
        <p:spPr>
          <a:xfrm flipV="1">
            <a:off x="10006504" y="4203032"/>
            <a:ext cx="549201" cy="382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33D20B3D-F6A8-453D-B0F5-D9BA6E150137}"/>
              </a:ext>
            </a:extLst>
          </p:cNvPr>
          <p:cNvCxnSpPr>
            <a:cxnSpLocks/>
          </p:cNvCxnSpPr>
          <p:nvPr/>
        </p:nvCxnSpPr>
        <p:spPr>
          <a:xfrm>
            <a:off x="10006504" y="5502442"/>
            <a:ext cx="549201" cy="362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ĺžnik 26">
            <a:extLst>
              <a:ext uri="{FF2B5EF4-FFF2-40B4-BE49-F238E27FC236}">
                <a16:creationId xmlns:a16="http://schemas.microsoft.com/office/drawing/2014/main" id="{0897905F-5312-439E-ABFD-793EFD091B82}"/>
              </a:ext>
            </a:extLst>
          </p:cNvPr>
          <p:cNvSpPr/>
          <p:nvPr/>
        </p:nvSpPr>
        <p:spPr>
          <a:xfrm>
            <a:off x="168626" y="6280867"/>
            <a:ext cx="4159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sz="2400" dirty="0"/>
              <a:t>HMM – Skrytý </a:t>
            </a:r>
            <a:r>
              <a:rPr lang="sk-SK" sz="2400" dirty="0" err="1"/>
              <a:t>Markovov</a:t>
            </a:r>
            <a:r>
              <a:rPr lang="sk-SK" sz="2400" dirty="0"/>
              <a:t> Model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48419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10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F0C24-129B-416B-92B1-73599055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Skrytý Markov</a:t>
            </a:r>
            <a:r>
              <a:rPr lang="en-AU" dirty="0" err="1"/>
              <a:t>ov</a:t>
            </a:r>
            <a:r>
              <a:rPr lang="sk-SK" dirty="0"/>
              <a:t> model (HMM)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4A77E2-1855-413B-A462-3EEFD521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87606" cy="4351338"/>
          </a:xfrm>
        </p:spPr>
        <p:txBody>
          <a:bodyPr/>
          <a:lstStyle/>
          <a:p>
            <a:r>
              <a:rPr lang="sk-SK" dirty="0"/>
              <a:t>Obsahuje skryté a pozorovateľné stavy</a:t>
            </a:r>
          </a:p>
          <a:p>
            <a:endParaRPr lang="sk-SK" dirty="0"/>
          </a:p>
          <a:p>
            <a:r>
              <a:rPr lang="sk-SK" dirty="0"/>
              <a:t>Pozorovateľné stavy </a:t>
            </a:r>
            <a:r>
              <a:rPr lang="en-AU" dirty="0"/>
              <a:t>= </a:t>
            </a:r>
            <a:r>
              <a:rPr lang="sk-SK" dirty="0"/>
              <a:t>naše dáta</a:t>
            </a:r>
          </a:p>
          <a:p>
            <a:pPr lvl="1"/>
            <a:r>
              <a:rPr lang="sk-SK" dirty="0"/>
              <a:t>Môžu byť pozície fixácií, dĺžky </a:t>
            </a:r>
            <a:r>
              <a:rPr lang="sk-SK" dirty="0" err="1"/>
              <a:t>sakád</a:t>
            </a:r>
            <a:endParaRPr lang="sk-SK" dirty="0"/>
          </a:p>
          <a:p>
            <a:r>
              <a:rPr lang="sk-SK" dirty="0"/>
              <a:t>Skryté stavy </a:t>
            </a:r>
            <a:r>
              <a:rPr lang="en-AU" dirty="0"/>
              <a:t>= </a:t>
            </a:r>
            <a:r>
              <a:rPr lang="sk-SK" dirty="0"/>
              <a:t>vlastnosti našich dát v čase</a:t>
            </a:r>
          </a:p>
          <a:p>
            <a:pPr lvl="1"/>
            <a:r>
              <a:rPr lang="sk-SK" dirty="0"/>
              <a:t>Toto sa naučí model</a:t>
            </a:r>
          </a:p>
        </p:txBody>
      </p:sp>
    </p:spTree>
    <p:extLst>
      <p:ext uri="{BB962C8B-B14F-4D97-AF65-F5344CB8AC3E}">
        <p14:creationId xmlns:p14="http://schemas.microsoft.com/office/powerpoint/2010/main" val="154161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>
            <a:extLst>
              <a:ext uri="{FF2B5EF4-FFF2-40B4-BE49-F238E27FC236}">
                <a16:creationId xmlns:a16="http://schemas.microsoft.com/office/drawing/2014/main" id="{9F14C6E8-C4A3-440D-B39C-C02B97076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320" y="1803162"/>
            <a:ext cx="5844226" cy="442413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F0F0C24-129B-416B-92B1-735990550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Skrytý Markov</a:t>
            </a:r>
            <a:r>
              <a:rPr lang="en-AU" dirty="0" err="1"/>
              <a:t>ov</a:t>
            </a:r>
            <a:r>
              <a:rPr lang="sk-SK" dirty="0"/>
              <a:t> model (HMM)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4A77E2-1855-413B-A462-3EEFD521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086" y="5604845"/>
            <a:ext cx="6171977" cy="97169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AU" dirty="0" err="1"/>
              <a:t>Pravdepodobnos</a:t>
            </a:r>
            <a:r>
              <a:rPr lang="sk-SK" dirty="0"/>
              <a:t>ť skončenia v skrytom stave</a:t>
            </a:r>
            <a:r>
              <a:rPr lang="en-AU" dirty="0"/>
              <a:t> (Posteriors)</a:t>
            </a:r>
            <a:r>
              <a:rPr lang="sk-SK" dirty="0"/>
              <a:t> – funkcia </a:t>
            </a:r>
            <a:r>
              <a:rPr lang="en-AU" dirty="0"/>
              <a:t>/ </a:t>
            </a:r>
            <a:r>
              <a:rPr lang="en-AU" dirty="0" err="1"/>
              <a:t>vektor</a:t>
            </a:r>
            <a:endParaRPr lang="sk-SK" dirty="0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3018B1CA-1165-495F-90AF-F6ABCB0878D4}"/>
              </a:ext>
            </a:extLst>
          </p:cNvPr>
          <p:cNvSpPr/>
          <p:nvPr/>
        </p:nvSpPr>
        <p:spPr>
          <a:xfrm>
            <a:off x="710087" y="2293052"/>
            <a:ext cx="6062495" cy="850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2400" dirty="0"/>
              <a:t>Pravdepodobnosť začatia v skrytom stave (</a:t>
            </a:r>
            <a:r>
              <a:rPr lang="sk-SK" sz="2400" dirty="0" err="1"/>
              <a:t>Priors</a:t>
            </a:r>
            <a:r>
              <a:rPr lang="sk-SK" sz="2400" dirty="0"/>
              <a:t>) </a:t>
            </a:r>
            <a:r>
              <a:rPr lang="en-AU" sz="2400" dirty="0"/>
              <a:t>- </a:t>
            </a:r>
            <a:r>
              <a:rPr lang="sk-SK" sz="2400" dirty="0"/>
              <a:t>vektor</a:t>
            </a:r>
            <a:endParaRPr lang="en-AU" sz="2400" dirty="0"/>
          </a:p>
        </p:txBody>
      </p:sp>
      <p:sp>
        <p:nvSpPr>
          <p:cNvPr id="6" name="Šípka: doprava 5">
            <a:extLst>
              <a:ext uri="{FF2B5EF4-FFF2-40B4-BE49-F238E27FC236}">
                <a16:creationId xmlns:a16="http://schemas.microsoft.com/office/drawing/2014/main" id="{7D4AB0D2-C3EA-406B-891F-1464CF10727A}"/>
              </a:ext>
            </a:extLst>
          </p:cNvPr>
          <p:cNvSpPr/>
          <p:nvPr/>
        </p:nvSpPr>
        <p:spPr>
          <a:xfrm>
            <a:off x="6560323" y="2588469"/>
            <a:ext cx="604007" cy="260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DFC69599-69C9-4DF6-AF56-4B859E9257B1}"/>
              </a:ext>
            </a:extLst>
          </p:cNvPr>
          <p:cNvSpPr/>
          <p:nvPr/>
        </p:nvSpPr>
        <p:spPr>
          <a:xfrm>
            <a:off x="710087" y="3284637"/>
            <a:ext cx="5642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2400" dirty="0"/>
              <a:t>Matica prechodov skrytých stavov  </a:t>
            </a:r>
          </a:p>
          <a:p>
            <a:pPr lvl="1"/>
            <a:r>
              <a:rPr lang="sk-SK" sz="2400" dirty="0"/>
              <a:t>(</a:t>
            </a:r>
            <a:r>
              <a:rPr lang="sk-SK" sz="2400" dirty="0" err="1"/>
              <a:t>Transition</a:t>
            </a:r>
            <a:r>
              <a:rPr lang="sk-SK" sz="2400" dirty="0"/>
              <a:t> </a:t>
            </a:r>
            <a:r>
              <a:rPr lang="sk-SK" sz="2400" dirty="0" err="1"/>
              <a:t>matrix</a:t>
            </a:r>
            <a:r>
              <a:rPr lang="sk-SK" sz="2400" dirty="0"/>
              <a:t>) </a:t>
            </a:r>
            <a:r>
              <a:rPr lang="en-AU" sz="2400" dirty="0"/>
              <a:t>- </a:t>
            </a:r>
            <a:r>
              <a:rPr lang="sk-SK" sz="2400" dirty="0"/>
              <a:t>matica</a:t>
            </a:r>
          </a:p>
        </p:txBody>
      </p:sp>
      <p:sp>
        <p:nvSpPr>
          <p:cNvPr id="8" name="Šípka: doprava 7">
            <a:extLst>
              <a:ext uri="{FF2B5EF4-FFF2-40B4-BE49-F238E27FC236}">
                <a16:creationId xmlns:a16="http://schemas.microsoft.com/office/drawing/2014/main" id="{BBFCFC2D-EF72-4F65-A61F-BD069C1FEA07}"/>
              </a:ext>
            </a:extLst>
          </p:cNvPr>
          <p:cNvSpPr/>
          <p:nvPr/>
        </p:nvSpPr>
        <p:spPr>
          <a:xfrm>
            <a:off x="5659829" y="3570107"/>
            <a:ext cx="604007" cy="260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741157F4-D058-4374-92D6-41301F6DABC2}"/>
              </a:ext>
            </a:extLst>
          </p:cNvPr>
          <p:cNvSpPr/>
          <p:nvPr/>
        </p:nvSpPr>
        <p:spPr>
          <a:xfrm>
            <a:off x="614340" y="1609245"/>
            <a:ext cx="18011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800" dirty="0"/>
              <a:t>Parametre:</a:t>
            </a: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79144AE3-D29F-4F35-B2B1-56C7B61022D4}"/>
              </a:ext>
            </a:extLst>
          </p:cNvPr>
          <p:cNvSpPr/>
          <p:nvPr/>
        </p:nvSpPr>
        <p:spPr>
          <a:xfrm>
            <a:off x="710088" y="4348102"/>
            <a:ext cx="6062494" cy="83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2400" dirty="0"/>
              <a:t>Pravdepodobnosť </a:t>
            </a:r>
            <a:r>
              <a:rPr lang="sk-SK" sz="2400" dirty="0" err="1"/>
              <a:t>nastatia</a:t>
            </a:r>
            <a:r>
              <a:rPr lang="sk-SK" sz="2400" dirty="0"/>
              <a:t> pozorovateľného stavu (</a:t>
            </a:r>
            <a:r>
              <a:rPr lang="sk-SK" sz="2400" dirty="0" err="1"/>
              <a:t>Emissions</a:t>
            </a:r>
            <a:r>
              <a:rPr lang="sk-SK" sz="2400" dirty="0"/>
              <a:t>)</a:t>
            </a:r>
            <a:r>
              <a:rPr lang="en-AU" sz="2400" dirty="0"/>
              <a:t> – </a:t>
            </a:r>
            <a:r>
              <a:rPr lang="sk-SK" sz="2400" dirty="0"/>
              <a:t>matica</a:t>
            </a:r>
            <a:r>
              <a:rPr lang="en-AU" sz="2400" dirty="0"/>
              <a:t> / </a:t>
            </a:r>
            <a:r>
              <a:rPr lang="sk-SK" sz="2400" dirty="0"/>
              <a:t>distribúcia</a:t>
            </a:r>
          </a:p>
        </p:txBody>
      </p:sp>
      <p:sp>
        <p:nvSpPr>
          <p:cNvPr id="11" name="Šípka: doprava 10">
            <a:extLst>
              <a:ext uri="{FF2B5EF4-FFF2-40B4-BE49-F238E27FC236}">
                <a16:creationId xmlns:a16="http://schemas.microsoft.com/office/drawing/2014/main" id="{09A42B0B-EB7B-495B-9197-7924017AE87B}"/>
              </a:ext>
            </a:extLst>
          </p:cNvPr>
          <p:cNvSpPr/>
          <p:nvPr/>
        </p:nvSpPr>
        <p:spPr>
          <a:xfrm>
            <a:off x="6767066" y="4633155"/>
            <a:ext cx="604007" cy="260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227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  <p:bldP spid="8" grpId="0" animBg="1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7DFB8-F44B-4566-8E7D-0EBDB15A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Skrytý Markov model (HMM)</a:t>
            </a:r>
            <a:endParaRPr lang="en-AU" dirty="0"/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D4BD80E4-6BBE-4F0A-9610-36EFB4A56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5430" y="1395866"/>
            <a:ext cx="7485321" cy="5097009"/>
          </a:xfrm>
          <a:prstGeom prst="rect">
            <a:avLst/>
          </a:prstGeom>
        </p:spPr>
      </p:pic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2FA5A54-3EB9-4F4D-B1C3-C4EF0056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492875"/>
            <a:ext cx="10515600" cy="365125"/>
          </a:xfrm>
        </p:spPr>
        <p:txBody>
          <a:bodyPr/>
          <a:lstStyle/>
          <a:p>
            <a:r>
              <a:rPr lang="en-AU" dirty="0" err="1"/>
              <a:t>Coutrot</a:t>
            </a:r>
            <a:r>
              <a:rPr lang="en-AU" dirty="0"/>
              <a:t>, A., Hsiao, J. H., &amp; Chan, A. B. (2017). </a:t>
            </a:r>
            <a:r>
              <a:rPr lang="en-AU" dirty="0" err="1"/>
              <a:t>Scanpath</a:t>
            </a:r>
            <a:r>
              <a:rPr lang="en-AU" dirty="0"/>
              <a:t> </a:t>
            </a:r>
            <a:r>
              <a:rPr lang="en-AU" dirty="0" err="1"/>
              <a:t>modeling</a:t>
            </a:r>
            <a:r>
              <a:rPr lang="en-AU" dirty="0"/>
              <a:t> and classification with hidden Markov models. </a:t>
            </a:r>
            <a:r>
              <a:rPr lang="en-AU" dirty="0" err="1"/>
              <a:t>Behavior</a:t>
            </a:r>
            <a:r>
              <a:rPr lang="en-AU" dirty="0"/>
              <a:t> Research Methods, 1–18. </a:t>
            </a:r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4E170E39-E6C4-470B-9E47-9ED2F55F5347}"/>
              </a:ext>
            </a:extLst>
          </p:cNvPr>
          <p:cNvSpPr/>
          <p:nvPr/>
        </p:nvSpPr>
        <p:spPr>
          <a:xfrm>
            <a:off x="614340" y="1609245"/>
            <a:ext cx="3254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Ešte príklad</a:t>
            </a:r>
          </a:p>
        </p:txBody>
      </p:sp>
    </p:spTree>
    <p:extLst>
      <p:ext uri="{BB962C8B-B14F-4D97-AF65-F5344CB8AC3E}">
        <p14:creationId xmlns:p14="http://schemas.microsoft.com/office/powerpoint/2010/main" val="130319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3B74B-527B-4B0C-B2B4-90D6B1CA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Zhlukovanie</a:t>
            </a:r>
            <a:endParaRPr lang="en-AU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70CAB55-6882-4D65-89ED-AE3908987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Existuje</a:t>
            </a:r>
            <a:r>
              <a:rPr lang="en-AU" dirty="0"/>
              <a:t> </a:t>
            </a:r>
            <a:r>
              <a:rPr lang="sk-SK" dirty="0"/>
              <a:t>viacero algoritmov na zhlukovanie (VHEM)</a:t>
            </a:r>
          </a:p>
          <a:p>
            <a:r>
              <a:rPr lang="sk-SK" dirty="0"/>
              <a:t>Vytvorenie reprezentatívneho Skrytého </a:t>
            </a:r>
            <a:r>
              <a:rPr lang="sk-SK" dirty="0" err="1"/>
              <a:t>Markovovho</a:t>
            </a:r>
            <a:r>
              <a:rPr lang="sk-SK" dirty="0"/>
              <a:t> modelu pre každý zhluk</a:t>
            </a:r>
          </a:p>
          <a:p>
            <a:r>
              <a:rPr lang="sk-SK" dirty="0"/>
              <a:t>Zhluky vytvorené na základe skupín</a:t>
            </a:r>
          </a:p>
          <a:p>
            <a:pPr lvl="1"/>
            <a:r>
              <a:rPr lang="sk-SK" dirty="0"/>
              <a:t>Príklad – 3 zhluky pre pochopenie kódu a 3 pre nepochopenie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8348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394</Words>
  <Application>Microsoft Office PowerPoint</Application>
  <PresentationFormat>Širokouhlá</PresentationFormat>
  <Paragraphs>61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Motív balíka Office</vt:lpstr>
      <vt:lpstr> Pravdepodobnostné prístupy pre analýzu vykonávanej úlohy na základe pohybu očí</vt:lpstr>
      <vt:lpstr>O čom</vt:lpstr>
      <vt:lpstr>Získané dáta</vt:lpstr>
      <vt:lpstr>Pravdepodobnostné modely</vt:lpstr>
      <vt:lpstr>Navrhnutá metóda</vt:lpstr>
      <vt:lpstr>Skrytý Markovov model (HMM)</vt:lpstr>
      <vt:lpstr>Skrytý Markovov model (HMM)</vt:lpstr>
      <vt:lpstr>Skrytý Markov model (HMM)</vt:lpstr>
      <vt:lpstr>Zhlukovanie</vt:lpstr>
      <vt:lpstr>Klasifikácia</vt:lpstr>
      <vt:lpstr>Má to zmysel</vt:lpstr>
      <vt:lpstr>Diskusia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Pravdepodobnostné prístupy pre analýzu vykonávanej úlohy na základe pohybu očí</dc:title>
  <dc:creator>Andrej Vitek</dc:creator>
  <cp:lastModifiedBy>Andrej Vitek</cp:lastModifiedBy>
  <cp:revision>50</cp:revision>
  <dcterms:created xsi:type="dcterms:W3CDTF">2018-02-19T07:42:44Z</dcterms:created>
  <dcterms:modified xsi:type="dcterms:W3CDTF">2018-04-26T08:40:06Z</dcterms:modified>
</cp:coreProperties>
</file>