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3" r:id="rId6"/>
    <p:sldId id="261" r:id="rId7"/>
    <p:sldId id="262" r:id="rId8"/>
    <p:sldId id="258" r:id="rId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DCE389-0228-444E-98D8-DFA041852E1B}" v="1932" dt="2018-05-03T07:52:11.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3" d="100"/>
          <a:sy n="113"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038dbf9f057b8cdf" providerId="LiveId" clId="{77DCE389-0228-444E-98D8-DFA041852E1B}"/>
    <pc:docChg chg="addSld delSld modSld">
      <pc:chgData name="" userId="038dbf9f057b8cdf" providerId="LiveId" clId="{77DCE389-0228-444E-98D8-DFA041852E1B}" dt="2018-05-03T07:52:11.585" v="1930" actId="2696"/>
      <pc:docMkLst>
        <pc:docMk/>
      </pc:docMkLst>
      <pc:sldChg chg="modSp">
        <pc:chgData name="" userId="038dbf9f057b8cdf" providerId="LiveId" clId="{77DCE389-0228-444E-98D8-DFA041852E1B}" dt="2018-05-02T22:05:56.601" v="1392" actId="1076"/>
        <pc:sldMkLst>
          <pc:docMk/>
          <pc:sldMk cId="20946869" sldId="258"/>
        </pc:sldMkLst>
        <pc:spChg chg="mod">
          <ac:chgData name="" userId="038dbf9f057b8cdf" providerId="LiveId" clId="{77DCE389-0228-444E-98D8-DFA041852E1B}" dt="2018-05-02T22:05:56.601" v="1392" actId="1076"/>
          <ac:spMkLst>
            <pc:docMk/>
            <pc:sldMk cId="20946869" sldId="258"/>
            <ac:spMk id="3" creationId="{68FB5214-2592-4B52-9B91-C6FCE311F238}"/>
          </ac:spMkLst>
        </pc:spChg>
      </pc:sldChg>
      <pc:sldChg chg="modNotesTx">
        <pc:chgData name="" userId="038dbf9f057b8cdf" providerId="LiveId" clId="{77DCE389-0228-444E-98D8-DFA041852E1B}" dt="2018-05-02T21:27:45.554" v="728" actId="20577"/>
        <pc:sldMkLst>
          <pc:docMk/>
          <pc:sldMk cId="181551641" sldId="259"/>
        </pc:sldMkLst>
      </pc:sldChg>
      <pc:sldChg chg="modNotesTx">
        <pc:chgData name="" userId="038dbf9f057b8cdf" providerId="LiveId" clId="{77DCE389-0228-444E-98D8-DFA041852E1B}" dt="2018-05-03T07:24:27.794" v="1919" actId="20577"/>
        <pc:sldMkLst>
          <pc:docMk/>
          <pc:sldMk cId="1727028051" sldId="261"/>
        </pc:sldMkLst>
      </pc:sldChg>
      <pc:sldChg chg="modSp">
        <pc:chgData name="" userId="038dbf9f057b8cdf" providerId="LiveId" clId="{77DCE389-0228-444E-98D8-DFA041852E1B}" dt="2018-05-02T22:07:43.098" v="1425" actId="20577"/>
        <pc:sldMkLst>
          <pc:docMk/>
          <pc:sldMk cId="3404475530" sldId="262"/>
        </pc:sldMkLst>
        <pc:spChg chg="mod">
          <ac:chgData name="" userId="038dbf9f057b8cdf" providerId="LiveId" clId="{77DCE389-0228-444E-98D8-DFA041852E1B}" dt="2018-05-02T22:07:43.098" v="1425" actId="20577"/>
          <ac:spMkLst>
            <pc:docMk/>
            <pc:sldMk cId="3404475530" sldId="262"/>
            <ac:spMk id="3" creationId="{402E4D3A-C1D2-4AEE-8BB5-CFBB72D66226}"/>
          </ac:spMkLst>
        </pc:spChg>
      </pc:sldChg>
      <pc:sldChg chg="modSp modNotesTx">
        <pc:chgData name="" userId="038dbf9f057b8cdf" providerId="LiveId" clId="{77DCE389-0228-444E-98D8-DFA041852E1B}" dt="2018-05-03T07:36:43.858" v="1928" actId="20577"/>
        <pc:sldMkLst>
          <pc:docMk/>
          <pc:sldMk cId="2455406777" sldId="263"/>
        </pc:sldMkLst>
        <pc:spChg chg="mod">
          <ac:chgData name="" userId="038dbf9f057b8cdf" providerId="LiveId" clId="{77DCE389-0228-444E-98D8-DFA041852E1B}" dt="2018-05-03T07:36:43.858" v="1928" actId="20577"/>
          <ac:spMkLst>
            <pc:docMk/>
            <pc:sldMk cId="2455406777" sldId="263"/>
            <ac:spMk id="3" creationId="{BCA43CF8-2327-4C25-80A8-4664B6823CCF}"/>
          </ac:spMkLst>
        </pc:spChg>
      </pc:sldChg>
      <pc:sldChg chg="add del">
        <pc:chgData name="" userId="038dbf9f057b8cdf" providerId="LiveId" clId="{77DCE389-0228-444E-98D8-DFA041852E1B}" dt="2018-05-03T07:52:11.585" v="1930" actId="2696"/>
        <pc:sldMkLst>
          <pc:docMk/>
          <pc:sldMk cId="3462192306"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1E5FE4-542C-4A4C-B4C1-CEAFC3DE8949}" type="datetimeFigureOut">
              <a:rPr lang="sk-SK" smtClean="0"/>
              <a:t>3.5.2018</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988DC-6286-4B88-98B7-D2FEC927DE2C}" type="slidenum">
              <a:rPr lang="sk-SK" smtClean="0"/>
              <a:t>‹#›</a:t>
            </a:fld>
            <a:endParaRPr lang="sk-SK"/>
          </a:p>
        </p:txBody>
      </p:sp>
    </p:spTree>
    <p:extLst>
      <p:ext uri="{BB962C8B-B14F-4D97-AF65-F5344CB8AC3E}">
        <p14:creationId xmlns:p14="http://schemas.microsoft.com/office/powerpoint/2010/main" val="128234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Dobrý deň, v rámci svojej diplomovej práce pod vedením Jakuba Simka budem venovať predikcii dodržiavania inštrukcií</a:t>
            </a:r>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1</a:t>
            </a:fld>
            <a:endParaRPr lang="sk-SK"/>
          </a:p>
        </p:txBody>
      </p:sp>
    </p:spTree>
    <p:extLst>
      <p:ext uri="{BB962C8B-B14F-4D97-AF65-F5344CB8AC3E}">
        <p14:creationId xmlns:p14="http://schemas.microsoft.com/office/powerpoint/2010/main" val="53041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Cieľom, hlavným prínosom mojej diplomovej práce má byť vytvorenie predikčného modelu schopného predikovať používateľove dodržania inštrukcií, pričom budeme pokračovať v práci Lenky </a:t>
            </a:r>
            <a:r>
              <a:rPr lang="sk-SK" dirty="0" err="1"/>
              <a:t>Kutlíkovej</a:t>
            </a:r>
            <a:r>
              <a:rPr lang="sk-SK" dirty="0"/>
              <a:t>.</a:t>
            </a:r>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2</a:t>
            </a:fld>
            <a:endParaRPr lang="sk-SK"/>
          </a:p>
        </p:txBody>
      </p:sp>
    </p:spTree>
    <p:extLst>
      <p:ext uri="{BB962C8B-B14F-4D97-AF65-F5344CB8AC3E}">
        <p14:creationId xmlns:p14="http://schemas.microsoft.com/office/powerpoint/2010/main" val="367227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V rámci našej analýzy sme identifikovali niekoľko problémov, ktoré musíme vyriešiť. Čítanie inštrukcií je špeciálna doména v analýze správania používateľa </a:t>
            </a:r>
            <a:r>
              <a:rPr lang="sk-SK" dirty="0" err="1"/>
              <a:t>používateľa</a:t>
            </a:r>
            <a:r>
              <a:rPr lang="sk-SK" dirty="0"/>
              <a:t> pri čítaní. Musíme myslieť nato, že správanie používateľa pri čítaní knihy môže byť výrazne odlišné ako pri čítaní inštrukcií.  Taktiež už pri tvorbe experimentov, konkrétne inštrukcií  musíme myslieť na ich formu a tvar pretože môžu významne ovplyvniť namerané hodnoty rôznych metrík. Druhým problémom s ktorým sa musíme vysporiadať je identifikácia </a:t>
            </a:r>
            <a:r>
              <a:rPr lang="sk-SK" dirty="0" err="1"/>
              <a:t>kandidatnych</a:t>
            </a:r>
            <a:r>
              <a:rPr lang="sk-SK" dirty="0"/>
              <a:t> metrík z </a:t>
            </a:r>
            <a:r>
              <a:rPr lang="sk-SK" dirty="0" err="1"/>
              <a:t>eye-trackeru</a:t>
            </a:r>
            <a:r>
              <a:rPr lang="sk-SK" dirty="0"/>
              <a:t> schopných predikovať dodržiavanie inštrukcií. Samotné metriky nemusia byť dostačujúce k splneniu </a:t>
            </a:r>
            <a:r>
              <a:rPr lang="sk-SK" dirty="0" err="1"/>
              <a:t>našeho</a:t>
            </a:r>
            <a:r>
              <a:rPr lang="sk-SK" dirty="0"/>
              <a:t> cieľa a preto sme sa rozhodli do </a:t>
            </a:r>
            <a:r>
              <a:rPr lang="sk-SK" dirty="0" err="1"/>
              <a:t>našeho</a:t>
            </a:r>
            <a:r>
              <a:rPr lang="sk-SK" dirty="0"/>
              <a:t> modelu zahrnúť kognitívny stav </a:t>
            </a:r>
            <a:r>
              <a:rPr lang="sk-SK" dirty="0" err="1"/>
              <a:t>používateĺa</a:t>
            </a:r>
            <a:r>
              <a:rPr lang="sk-SK" dirty="0"/>
              <a:t> napr. či náhodou nečíta bezmyšlienkovito. </a:t>
            </a:r>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3</a:t>
            </a:fld>
            <a:endParaRPr lang="sk-SK"/>
          </a:p>
        </p:txBody>
      </p:sp>
    </p:spTree>
    <p:extLst>
      <p:ext uri="{BB962C8B-B14F-4D97-AF65-F5344CB8AC3E}">
        <p14:creationId xmlns:p14="http://schemas.microsoft.com/office/powerpoint/2010/main" val="309310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V rámci svojej práce Lenka už identifikovala niekoľko metrík schopných predikovať dodržiavanie inštrukcií ako napríklad, celkový čas čítania inštrukcií, celkový čas fixácií, počet fixácií, celkový čas </a:t>
            </a:r>
            <a:r>
              <a:rPr lang="sk-SK" dirty="0" err="1"/>
              <a:t>sakád</a:t>
            </a:r>
            <a:r>
              <a:rPr lang="sk-SK" dirty="0"/>
              <a:t>, počet </a:t>
            </a:r>
            <a:r>
              <a:rPr lang="sk-SK" dirty="0" err="1"/>
              <a:t>sakád</a:t>
            </a:r>
            <a:r>
              <a:rPr lang="sk-SK" dirty="0"/>
              <a:t> merané na rôzne oblasti záujmu. Okrem týchto metrík, chceme sledovať ďalšie metriky ako sledovanie rôznych typov regresií, ktoré môžu poukazovať na nedostatočné pochopenie textu alebo dilatáciu zreničky. </a:t>
            </a:r>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4</a:t>
            </a:fld>
            <a:endParaRPr lang="sk-SK"/>
          </a:p>
        </p:txBody>
      </p:sp>
    </p:spTree>
    <p:extLst>
      <p:ext uri="{BB962C8B-B14F-4D97-AF65-F5344CB8AC3E}">
        <p14:creationId xmlns:p14="http://schemas.microsoft.com/office/powerpoint/2010/main" val="2910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Ako som spomínal v rámci </a:t>
            </a:r>
            <a:r>
              <a:rPr lang="sk-SK" dirty="0" err="1"/>
              <a:t>našeho</a:t>
            </a:r>
            <a:r>
              <a:rPr lang="sk-SK" dirty="0"/>
              <a:t> modelu by sme chceli zahrnúť kognitívne stavy používateľa. </a:t>
            </a:r>
            <a:r>
              <a:rPr lang="sk-SK" dirty="0" err="1"/>
              <a:t>Jedný</a:t>
            </a:r>
            <a:r>
              <a:rPr lang="sk-SK" dirty="0"/>
              <a:t> z takýchto stavov je napr. </a:t>
            </a:r>
            <a:r>
              <a:rPr lang="sk-SK" dirty="0" err="1"/>
              <a:t>bezmyšienkovité</a:t>
            </a:r>
            <a:r>
              <a:rPr lang="sk-SK" dirty="0"/>
              <a:t> čítanie. To je stav keď naše oči prechádzajú textom ale nezískavajú z neho takmer žiadne informácie. Z rôznych štúdií vieme, že tento stav sa dá identifikovať a prejavuje sa na metrikách </a:t>
            </a:r>
            <a:r>
              <a:rPr lang="sk-SK" sz="1200" b="0" i="0" kern="1200" dirty="0">
                <a:solidFill>
                  <a:schemeClr val="tx1"/>
                </a:solidFill>
                <a:effectLst/>
                <a:latin typeface="+mn-lt"/>
                <a:ea typeface="+mn-ea"/>
                <a:cs typeface="+mn-cs"/>
              </a:rPr>
              <a:t>menej medzislovných regresií, menej fixovaných slov a väčší počet fixácií mimo textu pri bezmyšlienkovitom čítaní alebo opačné stavy kde je čitateľ sústredený.</a:t>
            </a:r>
          </a:p>
          <a:p>
            <a:endParaRPr lang="sk-SK" dirty="0"/>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5</a:t>
            </a:fld>
            <a:endParaRPr lang="sk-SK"/>
          </a:p>
        </p:txBody>
      </p:sp>
    </p:spTree>
    <p:extLst>
      <p:ext uri="{BB962C8B-B14F-4D97-AF65-F5344CB8AC3E}">
        <p14:creationId xmlns:p14="http://schemas.microsoft.com/office/powerpoint/2010/main" val="1950482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V rámci overenia </a:t>
            </a:r>
            <a:r>
              <a:rPr lang="sk-SK" dirty="0" err="1"/>
              <a:t>našeh</a:t>
            </a:r>
            <a:r>
              <a:rPr lang="sk-SK" dirty="0"/>
              <a:t> modelu budeme porovnávať náš model s modelmi  Lenky </a:t>
            </a:r>
            <a:r>
              <a:rPr lang="sk-SK" dirty="0" err="1"/>
              <a:t>kutlíkovej</a:t>
            </a:r>
            <a:r>
              <a:rPr lang="sk-SK" dirty="0"/>
              <a:t>. Jej najlepší model vychádza z hypotézy, ak čitateľ začal čítať inštrukcie a dostal sa na koniec</a:t>
            </a:r>
          </a:p>
        </p:txBody>
      </p:sp>
      <p:sp>
        <p:nvSpPr>
          <p:cNvPr id="4" name="Zástupný objekt pre číslo snímky 3"/>
          <p:cNvSpPr>
            <a:spLocks noGrp="1"/>
          </p:cNvSpPr>
          <p:nvPr>
            <p:ph type="sldNum" sz="quarter" idx="10"/>
          </p:nvPr>
        </p:nvSpPr>
        <p:spPr/>
        <p:txBody>
          <a:bodyPr/>
          <a:lstStyle/>
          <a:p>
            <a:fld id="{5C0988DC-6286-4B88-98B7-D2FEC927DE2C}" type="slidenum">
              <a:rPr lang="sk-SK" smtClean="0"/>
              <a:t>6</a:t>
            </a:fld>
            <a:endParaRPr lang="sk-SK"/>
          </a:p>
        </p:txBody>
      </p:sp>
    </p:spTree>
    <p:extLst>
      <p:ext uri="{BB962C8B-B14F-4D97-AF65-F5344CB8AC3E}">
        <p14:creationId xmlns:p14="http://schemas.microsoft.com/office/powerpoint/2010/main" val="420665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B3F843-16DF-438B-83D5-3AEFE3F124F2}"/>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D8DB6FB3-9EF0-433B-96E9-8986212C3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BF9976AD-935D-4D3D-BA10-077F95A4BB3B}"/>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2CBEE532-6738-4ACC-B56A-D39B029E18D9}"/>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2423B47E-AEF4-4E4F-A889-F831AB804AA6}"/>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38920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4D7F96-765B-4A74-AD09-811242BFC44B}"/>
              </a:ext>
            </a:extLst>
          </p:cNvPr>
          <p:cNvSpPr>
            <a:spLocks noGrp="1"/>
          </p:cNvSpPr>
          <p:nvPr>
            <p:ph type="title"/>
          </p:nvPr>
        </p:nvSpPr>
        <p:spPr/>
        <p:txBody>
          <a:bodyPr/>
          <a:lstStyle/>
          <a:p>
            <a:r>
              <a:rPr lang="sk-SK"/>
              <a:t>Kliknutím upravte štýl predlohy nadpisu</a:t>
            </a:r>
          </a:p>
        </p:txBody>
      </p:sp>
      <p:sp>
        <p:nvSpPr>
          <p:cNvPr id="3" name="Zástupný objekt pre zvislý text 2">
            <a:extLst>
              <a:ext uri="{FF2B5EF4-FFF2-40B4-BE49-F238E27FC236}">
                <a16:creationId xmlns:a16="http://schemas.microsoft.com/office/drawing/2014/main" id="{3AC30B9A-0A42-4458-BB38-C8042550C3F4}"/>
              </a:ext>
            </a:extLst>
          </p:cNvPr>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26B1EBF6-537F-4997-8796-181AFD60FBB4}"/>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B5D40D1E-8819-4408-8F13-D5CA033F917D}"/>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BE6BCA6E-F199-448C-806F-766BE9D8C883}"/>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409719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43DD9000-25CC-4943-944E-D19831DD60A0}"/>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objekt pre zvislý text 2">
            <a:extLst>
              <a:ext uri="{FF2B5EF4-FFF2-40B4-BE49-F238E27FC236}">
                <a16:creationId xmlns:a16="http://schemas.microsoft.com/office/drawing/2014/main" id="{B9270CA8-4C14-4C53-A54B-9FC266668B8B}"/>
              </a:ext>
            </a:extLst>
          </p:cNvPr>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ED813971-F769-4C9E-AE3E-8CFBE00236EB}"/>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D68FBFF7-B8FE-4D7F-9206-24D5F3028A4B}"/>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454CB87-3E3E-4DA1-B1C3-FB76AF868A4B}"/>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151230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01A0B-F293-46BC-9061-CD09459FA3C9}"/>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2F57B825-FDC6-4B9C-91A6-03F8838D8E24}"/>
              </a:ext>
            </a:extLst>
          </p:cNvPr>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B84F2005-6FE9-452F-9B18-E9972ED542AB}"/>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730982AB-43DB-49BA-9A27-3E843912D5EC}"/>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ABAB7C4-4DAB-4BA1-A2D1-D57F442D7AD5}"/>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76346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BF91C5-7256-47FA-A460-22ED82370446}"/>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objekt pre text 2">
            <a:extLst>
              <a:ext uri="{FF2B5EF4-FFF2-40B4-BE49-F238E27FC236}">
                <a16:creationId xmlns:a16="http://schemas.microsoft.com/office/drawing/2014/main" id="{D28AA490-A299-4ADF-920B-39B0686803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a:extLst>
              <a:ext uri="{FF2B5EF4-FFF2-40B4-BE49-F238E27FC236}">
                <a16:creationId xmlns:a16="http://schemas.microsoft.com/office/drawing/2014/main" id="{69BAA01E-075A-449E-BEED-2C806038FCE9}"/>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B2871713-871D-471B-8F32-220EA6A318DE}"/>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2E16A567-349E-4190-A1BC-3B6909A0D778}"/>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89443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0F2955-5AAD-4D21-AE1F-255792BDAD8D}"/>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B9A9D07D-4992-473C-B8E1-92314E33B1C9}"/>
              </a:ext>
            </a:extLst>
          </p:cNvPr>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0823F702-EF2B-4CD6-AACD-D8A58D2483E9}"/>
              </a:ext>
            </a:extLst>
          </p:cNvPr>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11332658-E113-456A-AAA4-527EAB750C96}"/>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6" name="Zástupný objekt pre pätu 5">
            <a:extLst>
              <a:ext uri="{FF2B5EF4-FFF2-40B4-BE49-F238E27FC236}">
                <a16:creationId xmlns:a16="http://schemas.microsoft.com/office/drawing/2014/main" id="{6DDE6E13-AE88-46ED-9EBA-E58C55D5213E}"/>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4ACFAD1A-5AB8-48AE-A60B-B8F7E125CAEE}"/>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15361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39AF9-C401-4FF2-AD17-6F6813DE091E}"/>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objekt pre text 2">
            <a:extLst>
              <a:ext uri="{FF2B5EF4-FFF2-40B4-BE49-F238E27FC236}">
                <a16:creationId xmlns:a16="http://schemas.microsoft.com/office/drawing/2014/main" id="{475CD9E2-0309-4659-80E5-F1DCAB115E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a:extLst>
              <a:ext uri="{FF2B5EF4-FFF2-40B4-BE49-F238E27FC236}">
                <a16:creationId xmlns:a16="http://schemas.microsoft.com/office/drawing/2014/main" id="{F5C58C50-2AFE-4C65-B0FF-78A5AA101EF0}"/>
              </a:ext>
            </a:extLst>
          </p:cNvPr>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a:extLst>
              <a:ext uri="{FF2B5EF4-FFF2-40B4-BE49-F238E27FC236}">
                <a16:creationId xmlns:a16="http://schemas.microsoft.com/office/drawing/2014/main" id="{3D9DDBAB-403B-4CCB-BED5-D07617D620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a:extLst>
              <a:ext uri="{FF2B5EF4-FFF2-40B4-BE49-F238E27FC236}">
                <a16:creationId xmlns:a16="http://schemas.microsoft.com/office/drawing/2014/main" id="{9305917B-8FAC-4EB1-82E5-87D1745BC7B4}"/>
              </a:ext>
            </a:extLst>
          </p:cNvPr>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CD183D7D-F532-4147-B640-F5FB3F4D2476}"/>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8" name="Zástupný objekt pre pätu 7">
            <a:extLst>
              <a:ext uri="{FF2B5EF4-FFF2-40B4-BE49-F238E27FC236}">
                <a16:creationId xmlns:a16="http://schemas.microsoft.com/office/drawing/2014/main" id="{01AD1405-520A-4437-8F99-5EF0E7137BF5}"/>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40DA6A28-E01D-458D-8242-39C3EB99864F}"/>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345507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398336-46B0-4CC5-A06A-52C583A79ADD}"/>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AB7B4BD6-D484-4883-A91D-3C72A42D44A4}"/>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4" name="Zástupný objekt pre pätu 3">
            <a:extLst>
              <a:ext uri="{FF2B5EF4-FFF2-40B4-BE49-F238E27FC236}">
                <a16:creationId xmlns:a16="http://schemas.microsoft.com/office/drawing/2014/main" id="{5DDA063A-DD88-422A-9FEA-473B0FD8A27A}"/>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F348A9F9-B71D-4BCE-AE31-F9A683F26952}"/>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365686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F021C3AF-D0A5-4B0E-B3C1-1A8BA722A068}"/>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3" name="Zástupný objekt pre pätu 2">
            <a:extLst>
              <a:ext uri="{FF2B5EF4-FFF2-40B4-BE49-F238E27FC236}">
                <a16:creationId xmlns:a16="http://schemas.microsoft.com/office/drawing/2014/main" id="{BFF8BE99-6773-46D7-8F61-E7CBF83FCE41}"/>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22B72A63-CFB4-4A46-A299-75A47CCA2D0E}"/>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387287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AAAE1-A077-4773-BA66-0B0B6B744BEE}"/>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8F41E3DD-15B3-45F5-8DFF-0754B31F92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a:extLst>
              <a:ext uri="{FF2B5EF4-FFF2-40B4-BE49-F238E27FC236}">
                <a16:creationId xmlns:a16="http://schemas.microsoft.com/office/drawing/2014/main" id="{79A33F0B-AD83-4FEB-9410-DC59F5F07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a:extLst>
              <a:ext uri="{FF2B5EF4-FFF2-40B4-BE49-F238E27FC236}">
                <a16:creationId xmlns:a16="http://schemas.microsoft.com/office/drawing/2014/main" id="{6FF42805-55D4-42D2-9B80-D8D83B4EEF52}"/>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6" name="Zástupný objekt pre pätu 5">
            <a:extLst>
              <a:ext uri="{FF2B5EF4-FFF2-40B4-BE49-F238E27FC236}">
                <a16:creationId xmlns:a16="http://schemas.microsoft.com/office/drawing/2014/main" id="{D1295244-5FA2-427B-8503-E5250D679D3D}"/>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D9DA205C-80F7-42E0-805E-920017311ED2}"/>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331846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298CF-B578-426B-8BD5-A3E178ABA7F0}"/>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E232F1FC-90C5-44D6-A5A5-381BAAB74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a:extLst>
              <a:ext uri="{FF2B5EF4-FFF2-40B4-BE49-F238E27FC236}">
                <a16:creationId xmlns:a16="http://schemas.microsoft.com/office/drawing/2014/main" id="{0D0F4618-3321-4D5B-BB12-7D2C3B874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a:extLst>
              <a:ext uri="{FF2B5EF4-FFF2-40B4-BE49-F238E27FC236}">
                <a16:creationId xmlns:a16="http://schemas.microsoft.com/office/drawing/2014/main" id="{A3A5C929-1CCC-4CA0-95DB-59BD705F0999}"/>
              </a:ext>
            </a:extLst>
          </p:cNvPr>
          <p:cNvSpPr>
            <a:spLocks noGrp="1"/>
          </p:cNvSpPr>
          <p:nvPr>
            <p:ph type="dt" sz="half" idx="10"/>
          </p:nvPr>
        </p:nvSpPr>
        <p:spPr/>
        <p:txBody>
          <a:bodyPr/>
          <a:lstStyle/>
          <a:p>
            <a:fld id="{296A2A43-A63E-4F72-A2C4-24E3B6F6DEEA}" type="datetimeFigureOut">
              <a:rPr lang="sk-SK" smtClean="0"/>
              <a:t>3.5.2018</a:t>
            </a:fld>
            <a:endParaRPr lang="sk-SK"/>
          </a:p>
        </p:txBody>
      </p:sp>
      <p:sp>
        <p:nvSpPr>
          <p:cNvPr id="6" name="Zástupný objekt pre pätu 5">
            <a:extLst>
              <a:ext uri="{FF2B5EF4-FFF2-40B4-BE49-F238E27FC236}">
                <a16:creationId xmlns:a16="http://schemas.microsoft.com/office/drawing/2014/main" id="{CA26FCC1-9ACC-4F2F-9F7B-01CF248D44B2}"/>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A7EC73BA-B0CF-40DF-AB25-27FC07CE6AFC}"/>
              </a:ext>
            </a:extLst>
          </p:cNvPr>
          <p:cNvSpPr>
            <a:spLocks noGrp="1"/>
          </p:cNvSpPr>
          <p:nvPr>
            <p:ph type="sldNum" sz="quarter" idx="12"/>
          </p:nvPr>
        </p:nvSpPr>
        <p:spPr/>
        <p:txBody>
          <a:bodyPr/>
          <a:lstStyle/>
          <a:p>
            <a:fld id="{0DC450C9-E231-42B0-815A-8B8711775E67}" type="slidenum">
              <a:rPr lang="sk-SK" smtClean="0"/>
              <a:t>‹#›</a:t>
            </a:fld>
            <a:endParaRPr lang="sk-SK"/>
          </a:p>
        </p:txBody>
      </p:sp>
    </p:spTree>
    <p:extLst>
      <p:ext uri="{BB962C8B-B14F-4D97-AF65-F5344CB8AC3E}">
        <p14:creationId xmlns:p14="http://schemas.microsoft.com/office/powerpoint/2010/main" val="421088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A4AB6FE4-55CE-4463-9CBA-C615E3AC9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objekt pre text 2">
            <a:extLst>
              <a:ext uri="{FF2B5EF4-FFF2-40B4-BE49-F238E27FC236}">
                <a16:creationId xmlns:a16="http://schemas.microsoft.com/office/drawing/2014/main" id="{08D82635-8825-4914-A694-8DAFCB60C2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286ED6AD-9B93-4B4D-8394-939F1DC107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A2A43-A63E-4F72-A2C4-24E3B6F6DEEA}" type="datetimeFigureOut">
              <a:rPr lang="sk-SK" smtClean="0"/>
              <a:t>3.5.2018</a:t>
            </a:fld>
            <a:endParaRPr lang="sk-SK"/>
          </a:p>
        </p:txBody>
      </p:sp>
      <p:sp>
        <p:nvSpPr>
          <p:cNvPr id="5" name="Zástupný objekt pre pätu 4">
            <a:extLst>
              <a:ext uri="{FF2B5EF4-FFF2-40B4-BE49-F238E27FC236}">
                <a16:creationId xmlns:a16="http://schemas.microsoft.com/office/drawing/2014/main" id="{324CA0BE-5C21-4AC9-9F2D-FC89C16A0A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6C154E42-8786-4C32-B53E-EB8283CADC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450C9-E231-42B0-815A-8B8711775E67}" type="slidenum">
              <a:rPr lang="sk-SK" smtClean="0"/>
              <a:t>‹#›</a:t>
            </a:fld>
            <a:endParaRPr lang="sk-SK"/>
          </a:p>
        </p:txBody>
      </p:sp>
    </p:spTree>
    <p:extLst>
      <p:ext uri="{BB962C8B-B14F-4D97-AF65-F5344CB8AC3E}">
        <p14:creationId xmlns:p14="http://schemas.microsoft.com/office/powerpoint/2010/main" val="111223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85160-08D7-4F13-91AE-BAB567512B65}"/>
              </a:ext>
            </a:extLst>
          </p:cNvPr>
          <p:cNvSpPr>
            <a:spLocks noGrp="1"/>
          </p:cNvSpPr>
          <p:nvPr>
            <p:ph type="ctrTitle"/>
          </p:nvPr>
        </p:nvSpPr>
        <p:spPr/>
        <p:txBody>
          <a:bodyPr>
            <a:normAutofit/>
          </a:bodyPr>
          <a:lstStyle/>
          <a:p>
            <a:r>
              <a:rPr lang="sk-SK" dirty="0"/>
              <a:t>Predikcia dodržiavania inštrukcií	</a:t>
            </a:r>
          </a:p>
        </p:txBody>
      </p:sp>
      <p:sp>
        <p:nvSpPr>
          <p:cNvPr id="3" name="Podnadpis 2">
            <a:extLst>
              <a:ext uri="{FF2B5EF4-FFF2-40B4-BE49-F238E27FC236}">
                <a16:creationId xmlns:a16="http://schemas.microsoft.com/office/drawing/2014/main" id="{81415755-DD1D-4459-B0F6-115643B91979}"/>
              </a:ext>
            </a:extLst>
          </p:cNvPr>
          <p:cNvSpPr>
            <a:spLocks noGrp="1"/>
          </p:cNvSpPr>
          <p:nvPr>
            <p:ph type="subTitle" idx="1"/>
          </p:nvPr>
        </p:nvSpPr>
        <p:spPr/>
        <p:txBody>
          <a:bodyPr/>
          <a:lstStyle/>
          <a:p>
            <a:r>
              <a:rPr lang="sk-SK" dirty="0"/>
              <a:t>Lukáš Rešutík</a:t>
            </a:r>
          </a:p>
          <a:p>
            <a:r>
              <a:rPr lang="sk-SK" dirty="0"/>
              <a:t>Ing. Jakub Šimko, PhD.</a:t>
            </a:r>
          </a:p>
        </p:txBody>
      </p:sp>
    </p:spTree>
    <p:extLst>
      <p:ext uri="{BB962C8B-B14F-4D97-AF65-F5344CB8AC3E}">
        <p14:creationId xmlns:p14="http://schemas.microsoft.com/office/powerpoint/2010/main" val="412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BF17D5-9CE8-4012-A0FB-B032D49E39B8}"/>
              </a:ext>
            </a:extLst>
          </p:cNvPr>
          <p:cNvSpPr>
            <a:spLocks noGrp="1"/>
          </p:cNvSpPr>
          <p:nvPr>
            <p:ph type="title"/>
          </p:nvPr>
        </p:nvSpPr>
        <p:spPr/>
        <p:txBody>
          <a:bodyPr/>
          <a:lstStyle/>
          <a:p>
            <a:r>
              <a:rPr lang="sk-SK" dirty="0"/>
              <a:t>Cieľ</a:t>
            </a:r>
          </a:p>
        </p:txBody>
      </p:sp>
      <p:sp>
        <p:nvSpPr>
          <p:cNvPr id="3" name="Zástupný objekt pre obsah 2">
            <a:extLst>
              <a:ext uri="{FF2B5EF4-FFF2-40B4-BE49-F238E27FC236}">
                <a16:creationId xmlns:a16="http://schemas.microsoft.com/office/drawing/2014/main" id="{26F2AECA-2520-4633-B132-0F4A0F135074}"/>
              </a:ext>
            </a:extLst>
          </p:cNvPr>
          <p:cNvSpPr>
            <a:spLocks noGrp="1"/>
          </p:cNvSpPr>
          <p:nvPr>
            <p:ph idx="1"/>
          </p:nvPr>
        </p:nvSpPr>
        <p:spPr>
          <a:xfrm>
            <a:off x="838200" y="2724122"/>
            <a:ext cx="10515600" cy="4351338"/>
          </a:xfrm>
        </p:spPr>
        <p:txBody>
          <a:bodyPr/>
          <a:lstStyle/>
          <a:p>
            <a:r>
              <a:rPr lang="sk-SK" dirty="0"/>
              <a:t>Vytvorenie predikčného modelu schopného predikovať čitateľove dodržanie inštrukcií</a:t>
            </a:r>
          </a:p>
        </p:txBody>
      </p:sp>
    </p:spTree>
    <p:extLst>
      <p:ext uri="{BB962C8B-B14F-4D97-AF65-F5344CB8AC3E}">
        <p14:creationId xmlns:p14="http://schemas.microsoft.com/office/powerpoint/2010/main" val="359249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2749AF-9DF7-4088-8A3A-7C165F798249}"/>
              </a:ext>
            </a:extLst>
          </p:cNvPr>
          <p:cNvSpPr>
            <a:spLocks noGrp="1"/>
          </p:cNvSpPr>
          <p:nvPr>
            <p:ph type="title"/>
          </p:nvPr>
        </p:nvSpPr>
        <p:spPr>
          <a:xfrm>
            <a:off x="838200" y="365125"/>
            <a:ext cx="10515600" cy="1325563"/>
          </a:xfrm>
        </p:spPr>
        <p:txBody>
          <a:bodyPr/>
          <a:lstStyle/>
          <a:p>
            <a:r>
              <a:rPr lang="sk-SK" dirty="0"/>
              <a:t>Problémy</a:t>
            </a:r>
          </a:p>
        </p:txBody>
      </p:sp>
      <p:sp>
        <p:nvSpPr>
          <p:cNvPr id="3" name="Zástupný objekt pre obsah 2">
            <a:extLst>
              <a:ext uri="{FF2B5EF4-FFF2-40B4-BE49-F238E27FC236}">
                <a16:creationId xmlns:a16="http://schemas.microsoft.com/office/drawing/2014/main" id="{F0AABA0B-252D-4E14-A550-4CECDCC168AC}"/>
              </a:ext>
            </a:extLst>
          </p:cNvPr>
          <p:cNvSpPr>
            <a:spLocks noGrp="1"/>
          </p:cNvSpPr>
          <p:nvPr>
            <p:ph idx="1"/>
          </p:nvPr>
        </p:nvSpPr>
        <p:spPr>
          <a:xfrm>
            <a:off x="838200" y="2506662"/>
            <a:ext cx="10515600" cy="4351338"/>
          </a:xfrm>
        </p:spPr>
        <p:txBody>
          <a:bodyPr/>
          <a:lstStyle/>
          <a:p>
            <a:r>
              <a:rPr lang="sk-SK" dirty="0"/>
              <a:t>Špeciálna doména v analýze správania používateľa pri čítaní</a:t>
            </a:r>
          </a:p>
          <a:p>
            <a:r>
              <a:rPr lang="sk-SK" dirty="0"/>
              <a:t>Identifikovanie kandidátnych metrík</a:t>
            </a:r>
          </a:p>
          <a:p>
            <a:r>
              <a:rPr lang="sk-SK" dirty="0"/>
              <a:t>Identifikovanie kognitívnych stavov čitateľa</a:t>
            </a:r>
          </a:p>
          <a:p>
            <a:endParaRPr lang="sk-SK" dirty="0"/>
          </a:p>
        </p:txBody>
      </p:sp>
    </p:spTree>
    <p:extLst>
      <p:ext uri="{BB962C8B-B14F-4D97-AF65-F5344CB8AC3E}">
        <p14:creationId xmlns:p14="http://schemas.microsoft.com/office/powerpoint/2010/main" val="18155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8BB3A-50E0-4517-9723-F41C5532C63F}"/>
              </a:ext>
            </a:extLst>
          </p:cNvPr>
          <p:cNvSpPr>
            <a:spLocks noGrp="1"/>
          </p:cNvSpPr>
          <p:nvPr>
            <p:ph type="title"/>
          </p:nvPr>
        </p:nvSpPr>
        <p:spPr/>
        <p:txBody>
          <a:bodyPr/>
          <a:lstStyle/>
          <a:p>
            <a:r>
              <a:rPr lang="sk-SK" dirty="0"/>
              <a:t>Metriky</a:t>
            </a:r>
          </a:p>
        </p:txBody>
      </p:sp>
      <p:sp>
        <p:nvSpPr>
          <p:cNvPr id="3" name="Zástupný objekt pre obsah 2">
            <a:extLst>
              <a:ext uri="{FF2B5EF4-FFF2-40B4-BE49-F238E27FC236}">
                <a16:creationId xmlns:a16="http://schemas.microsoft.com/office/drawing/2014/main" id="{951AD872-5CB4-48B5-8A7A-8E9C8C803072}"/>
              </a:ext>
            </a:extLst>
          </p:cNvPr>
          <p:cNvSpPr>
            <a:spLocks noGrp="1"/>
          </p:cNvSpPr>
          <p:nvPr>
            <p:ph idx="1"/>
          </p:nvPr>
        </p:nvSpPr>
        <p:spPr>
          <a:xfrm>
            <a:off x="838200" y="1825625"/>
            <a:ext cx="4673600" cy="4351338"/>
          </a:xfrm>
        </p:spPr>
        <p:txBody>
          <a:bodyPr/>
          <a:lstStyle/>
          <a:p>
            <a:endParaRPr lang="sk-SK" dirty="0"/>
          </a:p>
          <a:p>
            <a:r>
              <a:rPr lang="sk-SK" dirty="0"/>
              <a:t>celkový čas čítania	</a:t>
            </a:r>
          </a:p>
          <a:p>
            <a:r>
              <a:rPr lang="sk-SK" dirty="0"/>
              <a:t>celkový čas </a:t>
            </a:r>
            <a:r>
              <a:rPr lang="sk-SK" dirty="0" err="1"/>
              <a:t>ﬁxácií</a:t>
            </a:r>
            <a:r>
              <a:rPr lang="sk-SK" dirty="0"/>
              <a:t>  </a:t>
            </a:r>
          </a:p>
          <a:p>
            <a:r>
              <a:rPr lang="sk-SK" dirty="0"/>
              <a:t>počet </a:t>
            </a:r>
            <a:r>
              <a:rPr lang="sk-SK" dirty="0" err="1"/>
              <a:t>ﬁxácií</a:t>
            </a:r>
            <a:r>
              <a:rPr lang="sk-SK" dirty="0"/>
              <a:t> </a:t>
            </a:r>
          </a:p>
          <a:p>
            <a:r>
              <a:rPr lang="sk-SK" dirty="0"/>
              <a:t>celkový čas </a:t>
            </a:r>
            <a:r>
              <a:rPr lang="sk-SK" dirty="0" err="1"/>
              <a:t>sakád</a:t>
            </a:r>
            <a:r>
              <a:rPr lang="sk-SK" dirty="0"/>
              <a:t> </a:t>
            </a:r>
          </a:p>
          <a:p>
            <a:r>
              <a:rPr lang="sk-SK" dirty="0"/>
              <a:t>počet </a:t>
            </a:r>
            <a:r>
              <a:rPr lang="sk-SK" dirty="0" err="1"/>
              <a:t>sakád</a:t>
            </a:r>
            <a:endParaRPr lang="sk-SK" dirty="0"/>
          </a:p>
        </p:txBody>
      </p:sp>
      <p:sp>
        <p:nvSpPr>
          <p:cNvPr id="4" name="BlokTextu 3">
            <a:extLst>
              <a:ext uri="{FF2B5EF4-FFF2-40B4-BE49-F238E27FC236}">
                <a16:creationId xmlns:a16="http://schemas.microsoft.com/office/drawing/2014/main" id="{DF87FEA3-051C-4A5D-8B09-D69025C1BEAA}"/>
              </a:ext>
            </a:extLst>
          </p:cNvPr>
          <p:cNvSpPr txBox="1"/>
          <p:nvPr/>
        </p:nvSpPr>
        <p:spPr>
          <a:xfrm>
            <a:off x="5825067" y="2235200"/>
            <a:ext cx="4368800" cy="954107"/>
          </a:xfrm>
          <a:prstGeom prst="rect">
            <a:avLst/>
          </a:prstGeom>
          <a:noFill/>
        </p:spPr>
        <p:txBody>
          <a:bodyPr wrap="square" rtlCol="0">
            <a:spAutoFit/>
          </a:bodyPr>
          <a:lstStyle/>
          <a:p>
            <a:pPr marL="285750" indent="-285750">
              <a:buFont typeface="Arial" panose="020B0604020202020204" pitchFamily="34" charset="0"/>
              <a:buChar char="•"/>
            </a:pPr>
            <a:r>
              <a:rPr lang="sk-SK" sz="2800" dirty="0"/>
              <a:t>regresné </a:t>
            </a:r>
            <a:r>
              <a:rPr lang="sk-SK" sz="2800" dirty="0" err="1"/>
              <a:t>sakády</a:t>
            </a:r>
            <a:endParaRPr lang="en-US" sz="2800" dirty="0"/>
          </a:p>
          <a:p>
            <a:pPr marL="285750" indent="-285750">
              <a:buFont typeface="Arial" panose="020B0604020202020204" pitchFamily="34" charset="0"/>
              <a:buChar char="•"/>
            </a:pPr>
            <a:r>
              <a:rPr lang="sk-SK" sz="2800" dirty="0"/>
              <a:t>d</a:t>
            </a:r>
            <a:r>
              <a:rPr lang="en-US" sz="2800" dirty="0" err="1"/>
              <a:t>ilat</a:t>
            </a:r>
            <a:r>
              <a:rPr lang="sk-SK" sz="2800" dirty="0" err="1"/>
              <a:t>ácia</a:t>
            </a:r>
            <a:r>
              <a:rPr lang="sk-SK" sz="2800" dirty="0"/>
              <a:t> zreničky</a:t>
            </a:r>
          </a:p>
        </p:txBody>
      </p:sp>
    </p:spTree>
    <p:extLst>
      <p:ext uri="{BB962C8B-B14F-4D97-AF65-F5344CB8AC3E}">
        <p14:creationId xmlns:p14="http://schemas.microsoft.com/office/powerpoint/2010/main" val="354190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D805A9-5573-4181-BCA8-CE19A6D0CECC}"/>
              </a:ext>
            </a:extLst>
          </p:cNvPr>
          <p:cNvSpPr>
            <a:spLocks noGrp="1"/>
          </p:cNvSpPr>
          <p:nvPr>
            <p:ph type="title"/>
          </p:nvPr>
        </p:nvSpPr>
        <p:spPr>
          <a:xfrm>
            <a:off x="838200" y="365125"/>
            <a:ext cx="10515600" cy="1325563"/>
          </a:xfrm>
        </p:spPr>
        <p:txBody>
          <a:bodyPr/>
          <a:lstStyle/>
          <a:p>
            <a:r>
              <a:rPr lang="sk-SK" dirty="0"/>
              <a:t>Identifikovanie stavov používateľa</a:t>
            </a:r>
          </a:p>
        </p:txBody>
      </p:sp>
      <p:sp>
        <p:nvSpPr>
          <p:cNvPr id="3" name="Zástupný objekt pre obsah 2">
            <a:extLst>
              <a:ext uri="{FF2B5EF4-FFF2-40B4-BE49-F238E27FC236}">
                <a16:creationId xmlns:a16="http://schemas.microsoft.com/office/drawing/2014/main" id="{BCA43CF8-2327-4C25-80A8-4664B6823CCF}"/>
              </a:ext>
            </a:extLst>
          </p:cNvPr>
          <p:cNvSpPr>
            <a:spLocks noGrp="1"/>
          </p:cNvSpPr>
          <p:nvPr>
            <p:ph idx="1"/>
          </p:nvPr>
        </p:nvSpPr>
        <p:spPr>
          <a:xfrm>
            <a:off x="838200" y="2629959"/>
            <a:ext cx="10515600" cy="4351338"/>
          </a:xfrm>
        </p:spPr>
        <p:txBody>
          <a:bodyPr/>
          <a:lstStyle/>
          <a:p>
            <a:r>
              <a:rPr lang="sk-SK" dirty="0"/>
              <a:t>Bezmyšlienkovité čítanie</a:t>
            </a:r>
          </a:p>
          <a:p>
            <a:r>
              <a:rPr lang="sk-SK" dirty="0"/>
              <a:t>Zmätenie</a:t>
            </a:r>
          </a:p>
          <a:p>
            <a:r>
              <a:rPr lang="sk-SK" dirty="0"/>
              <a:t>Vyššia úroveň sústredenosti</a:t>
            </a:r>
          </a:p>
        </p:txBody>
      </p:sp>
    </p:spTree>
    <p:extLst>
      <p:ext uri="{BB962C8B-B14F-4D97-AF65-F5344CB8AC3E}">
        <p14:creationId xmlns:p14="http://schemas.microsoft.com/office/powerpoint/2010/main" val="245540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001781-CC61-435A-AA13-48F249BC0108}"/>
              </a:ext>
            </a:extLst>
          </p:cNvPr>
          <p:cNvSpPr>
            <a:spLocks noGrp="1"/>
          </p:cNvSpPr>
          <p:nvPr>
            <p:ph type="title"/>
          </p:nvPr>
        </p:nvSpPr>
        <p:spPr/>
        <p:txBody>
          <a:bodyPr/>
          <a:lstStyle/>
          <a:p>
            <a:r>
              <a:rPr lang="sk-SK" dirty="0"/>
              <a:t>Modely</a:t>
            </a:r>
          </a:p>
        </p:txBody>
      </p:sp>
      <p:sp>
        <p:nvSpPr>
          <p:cNvPr id="3" name="Zástupný objekt pre obsah 2">
            <a:extLst>
              <a:ext uri="{FF2B5EF4-FFF2-40B4-BE49-F238E27FC236}">
                <a16:creationId xmlns:a16="http://schemas.microsoft.com/office/drawing/2014/main" id="{693091AC-1612-4D68-BB3D-70082904D84E}"/>
              </a:ext>
            </a:extLst>
          </p:cNvPr>
          <p:cNvSpPr>
            <a:spLocks noGrp="1"/>
          </p:cNvSpPr>
          <p:nvPr>
            <p:ph idx="1"/>
          </p:nvPr>
        </p:nvSpPr>
        <p:spPr>
          <a:xfrm>
            <a:off x="838200" y="2506662"/>
            <a:ext cx="10515600" cy="4351338"/>
          </a:xfrm>
        </p:spPr>
        <p:txBody>
          <a:bodyPr/>
          <a:lstStyle/>
          <a:p>
            <a:r>
              <a:rPr lang="sk-SK" dirty="0"/>
              <a:t>3 – modely </a:t>
            </a:r>
          </a:p>
          <a:p>
            <a:r>
              <a:rPr lang="sk-SK" dirty="0"/>
              <a:t>Ak čitateľ začal čítať inštrukcie a dostal sa až na koniec </a:t>
            </a:r>
            <a:r>
              <a:rPr lang="en-US" dirty="0"/>
              <a:t>(</a:t>
            </a:r>
            <a:r>
              <a:rPr lang="sk-SK" dirty="0"/>
              <a:t>prečítal celý text) má dobrý predpoklad dodržať inštrukcie (69</a:t>
            </a:r>
            <a:r>
              <a:rPr lang="en-US" dirty="0"/>
              <a:t>%</a:t>
            </a:r>
            <a:r>
              <a:rPr lang="sk-SK" dirty="0"/>
              <a:t>)</a:t>
            </a:r>
          </a:p>
          <a:p>
            <a:r>
              <a:rPr lang="sk-SK" dirty="0"/>
              <a:t>Nie sú všeobecné</a:t>
            </a:r>
            <a:endParaRPr lang="en-US" dirty="0"/>
          </a:p>
          <a:p>
            <a:endParaRPr lang="sk-SK" dirty="0"/>
          </a:p>
        </p:txBody>
      </p:sp>
    </p:spTree>
    <p:extLst>
      <p:ext uri="{BB962C8B-B14F-4D97-AF65-F5344CB8AC3E}">
        <p14:creationId xmlns:p14="http://schemas.microsoft.com/office/powerpoint/2010/main" val="172702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0474AC-86EF-4070-8511-84ADB4B2FA33}"/>
              </a:ext>
            </a:extLst>
          </p:cNvPr>
          <p:cNvSpPr>
            <a:spLocks noGrp="1"/>
          </p:cNvSpPr>
          <p:nvPr>
            <p:ph type="title"/>
          </p:nvPr>
        </p:nvSpPr>
        <p:spPr/>
        <p:txBody>
          <a:bodyPr/>
          <a:lstStyle/>
          <a:p>
            <a:r>
              <a:rPr lang="sk-SK" dirty="0"/>
              <a:t>Hrubý návrh riešenia</a:t>
            </a:r>
          </a:p>
        </p:txBody>
      </p:sp>
      <p:sp>
        <p:nvSpPr>
          <p:cNvPr id="3" name="Zástupný objekt pre obsah 2">
            <a:extLst>
              <a:ext uri="{FF2B5EF4-FFF2-40B4-BE49-F238E27FC236}">
                <a16:creationId xmlns:a16="http://schemas.microsoft.com/office/drawing/2014/main" id="{402E4D3A-C1D2-4AEE-8BB5-CFBB72D66226}"/>
              </a:ext>
            </a:extLst>
          </p:cNvPr>
          <p:cNvSpPr>
            <a:spLocks noGrp="1"/>
          </p:cNvSpPr>
          <p:nvPr>
            <p:ph idx="1"/>
          </p:nvPr>
        </p:nvSpPr>
        <p:spPr>
          <a:xfrm>
            <a:off x="838200" y="2638425"/>
            <a:ext cx="10515600" cy="4351338"/>
          </a:xfrm>
        </p:spPr>
        <p:txBody>
          <a:bodyPr/>
          <a:lstStyle/>
          <a:p>
            <a:r>
              <a:rPr lang="sk-SK" dirty="0"/>
              <a:t>Pridanie ďalších kandidátnych metrík (regresné </a:t>
            </a:r>
            <a:r>
              <a:rPr lang="sk-SK" dirty="0" err="1"/>
              <a:t>sakády</a:t>
            </a:r>
            <a:r>
              <a:rPr lang="sk-SK" dirty="0"/>
              <a:t>)</a:t>
            </a:r>
          </a:p>
          <a:p>
            <a:r>
              <a:rPr lang="sk-SK" dirty="0"/>
              <a:t>Branie do úvahy kognitívnych stavov používateľa</a:t>
            </a:r>
          </a:p>
          <a:p>
            <a:r>
              <a:rPr lang="sk-SK" dirty="0"/>
              <a:t>Overenie porovnanie nášho modelu s L. modelom na nami vytvorenom </a:t>
            </a:r>
            <a:r>
              <a:rPr lang="sk-SK" dirty="0" err="1"/>
              <a:t>datasete</a:t>
            </a:r>
            <a:r>
              <a:rPr lang="sk-SK" dirty="0"/>
              <a:t> </a:t>
            </a:r>
            <a:r>
              <a:rPr lang="sk-SK"/>
              <a:t>z experimentu</a:t>
            </a:r>
            <a:endParaRPr lang="sk-SK" dirty="0"/>
          </a:p>
          <a:p>
            <a:endParaRPr lang="sk-SK" dirty="0"/>
          </a:p>
          <a:p>
            <a:endParaRPr lang="sk-SK" dirty="0"/>
          </a:p>
        </p:txBody>
      </p:sp>
    </p:spTree>
    <p:extLst>
      <p:ext uri="{BB962C8B-B14F-4D97-AF65-F5344CB8AC3E}">
        <p14:creationId xmlns:p14="http://schemas.microsoft.com/office/powerpoint/2010/main" val="340447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3E8986-BB36-467B-B925-B8C1CFBA0805}"/>
              </a:ext>
            </a:extLst>
          </p:cNvPr>
          <p:cNvSpPr>
            <a:spLocks noGrp="1"/>
          </p:cNvSpPr>
          <p:nvPr>
            <p:ph type="title"/>
          </p:nvPr>
        </p:nvSpPr>
        <p:spPr/>
        <p:txBody>
          <a:bodyPr/>
          <a:lstStyle/>
          <a:p>
            <a:r>
              <a:rPr lang="sk-SK" dirty="0"/>
              <a:t>Diskusia</a:t>
            </a:r>
          </a:p>
        </p:txBody>
      </p:sp>
      <p:sp>
        <p:nvSpPr>
          <p:cNvPr id="3" name="Zástupný objekt pre obsah 2">
            <a:extLst>
              <a:ext uri="{FF2B5EF4-FFF2-40B4-BE49-F238E27FC236}">
                <a16:creationId xmlns:a16="http://schemas.microsoft.com/office/drawing/2014/main" id="{68FB5214-2592-4B52-9B91-C6FCE311F238}"/>
              </a:ext>
            </a:extLst>
          </p:cNvPr>
          <p:cNvSpPr>
            <a:spLocks noGrp="1"/>
          </p:cNvSpPr>
          <p:nvPr>
            <p:ph idx="1"/>
          </p:nvPr>
        </p:nvSpPr>
        <p:spPr>
          <a:xfrm>
            <a:off x="838200" y="2748492"/>
            <a:ext cx="10515600" cy="4351338"/>
          </a:xfrm>
        </p:spPr>
        <p:txBody>
          <a:bodyPr/>
          <a:lstStyle/>
          <a:p>
            <a:r>
              <a:rPr lang="sk-SK" dirty="0"/>
              <a:t>Ďalšie zaujímavé kandidátne metriky?</a:t>
            </a:r>
          </a:p>
          <a:p>
            <a:r>
              <a:rPr lang="sk-SK" dirty="0"/>
              <a:t>Ako by ste pripravili experiment?</a:t>
            </a:r>
          </a:p>
          <a:p>
            <a:endParaRPr lang="sk-SK" dirty="0"/>
          </a:p>
          <a:p>
            <a:endParaRPr lang="sk-SK" dirty="0"/>
          </a:p>
        </p:txBody>
      </p:sp>
    </p:spTree>
    <p:extLst>
      <p:ext uri="{BB962C8B-B14F-4D97-AF65-F5344CB8AC3E}">
        <p14:creationId xmlns:p14="http://schemas.microsoft.com/office/powerpoint/2010/main" val="20946869"/>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472</Words>
  <Application>Microsoft Office PowerPoint</Application>
  <PresentationFormat>Širokouhlá</PresentationFormat>
  <Paragraphs>45</Paragraphs>
  <Slides>8</Slides>
  <Notes>6</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8</vt:i4>
      </vt:variant>
    </vt:vector>
  </HeadingPairs>
  <TitlesOfParts>
    <vt:vector size="12" baseType="lpstr">
      <vt:lpstr>Arial</vt:lpstr>
      <vt:lpstr>Calibri</vt:lpstr>
      <vt:lpstr>Calibri Light</vt:lpstr>
      <vt:lpstr>Motív balíka Office</vt:lpstr>
      <vt:lpstr>Predikcia dodržiavania inštrukcií </vt:lpstr>
      <vt:lpstr>Cieľ</vt:lpstr>
      <vt:lpstr>Problémy</vt:lpstr>
      <vt:lpstr>Metriky</vt:lpstr>
      <vt:lpstr>Identifikovanie stavov používateľa</vt:lpstr>
      <vt:lpstr>Modely</vt:lpstr>
      <vt:lpstr>Hrubý návrh riešenia</vt:lpstr>
      <vt:lpstr>Diskusia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Predikcia dodržiavania inštrukcií </dc:title>
  <dc:creator>Lukáš Rešutík</dc:creator>
  <cp:lastModifiedBy>Lukáš Rešutík</cp:lastModifiedBy>
  <cp:revision>11</cp:revision>
  <dcterms:created xsi:type="dcterms:W3CDTF">2018-05-02T16:31:17Z</dcterms:created>
  <dcterms:modified xsi:type="dcterms:W3CDTF">2018-05-03T07:52:12Z</dcterms:modified>
</cp:coreProperties>
</file>