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863A-790C-4B57-9DDF-B516907FB73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1F87-7648-4EF0-A2B5-B5CB10F5E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148064" y="6165304"/>
            <a:ext cx="3995936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9405" r="4121" b="15099"/>
          <a:stretch/>
        </p:blipFill>
        <p:spPr>
          <a:xfrm>
            <a:off x="5508104" y="6019808"/>
            <a:ext cx="3492430" cy="62364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3FD3252-F672-4DA3-A329-E6A287CDE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41"/>
          <a:stretch/>
        </p:blipFill>
        <p:spPr>
          <a:xfrm>
            <a:off x="107504" y="5720599"/>
            <a:ext cx="2604102" cy="10527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31" y="5889929"/>
            <a:ext cx="2463491" cy="8834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242" r="66949" b="24101"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74402"/>
            <a:ext cx="1224136" cy="43897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74211B1-BAE8-4460-B61F-5165224A3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41"/>
          <a:stretch/>
        </p:blipFill>
        <p:spPr>
          <a:xfrm>
            <a:off x="5243807" y="6331991"/>
            <a:ext cx="1149283" cy="46461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888940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/>
              <a:t>Mis-information reading: an eye-tracking study proposal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Jakub Šimko</a:t>
            </a:r>
            <a:r>
              <a:rPr lang="en-US" dirty="0"/>
              <a:t>, Martina Han</a:t>
            </a:r>
            <a:r>
              <a:rPr lang="sk-SK" dirty="0" err="1"/>
              <a:t>áková</a:t>
            </a:r>
            <a:r>
              <a:rPr lang="sk-SK" dirty="0"/>
              <a:t>, Patrik </a:t>
            </a:r>
            <a:r>
              <a:rPr lang="sk-SK" dirty="0" err="1"/>
              <a:t>Racsko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sk-SK" dirty="0" err="1"/>
              <a:t>Context</a:t>
            </a:r>
            <a:r>
              <a:rPr lang="sk-SK" dirty="0"/>
              <a:t>: </a:t>
            </a:r>
            <a:r>
              <a:rPr lang="sk-SK" dirty="0" err="1"/>
              <a:t>the</a:t>
            </a:r>
            <a:r>
              <a:rPr lang="sk-SK" dirty="0"/>
              <a:t> REBELION </a:t>
            </a:r>
            <a:r>
              <a:rPr lang="sk-SK" dirty="0" err="1"/>
              <a:t>project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10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rgbClr val="0070C0"/>
                </a:solidFill>
              </a:rPr>
              <a:t>Primary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goal</a:t>
            </a:r>
            <a:r>
              <a:rPr lang="sk-SK" dirty="0"/>
              <a:t>: </a:t>
            </a:r>
            <a:r>
              <a:rPr lang="sk-SK" dirty="0" err="1"/>
              <a:t>learn</a:t>
            </a:r>
            <a:r>
              <a:rPr lang="sk-SK" dirty="0"/>
              <a:t> </a:t>
            </a:r>
            <a:r>
              <a:rPr lang="sk-SK" dirty="0" err="1"/>
              <a:t>how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fake</a:t>
            </a:r>
            <a:r>
              <a:rPr lang="sk-SK" dirty="0"/>
              <a:t> </a:t>
            </a:r>
            <a:r>
              <a:rPr lang="sk-SK" dirty="0" err="1"/>
              <a:t>news</a:t>
            </a:r>
            <a:r>
              <a:rPr lang="sk-SK" dirty="0"/>
              <a:t> and </a:t>
            </a:r>
            <a:r>
              <a:rPr lang="sk-SK" dirty="0" err="1"/>
              <a:t>misinformation</a:t>
            </a:r>
            <a:r>
              <a:rPr lang="sk-SK" dirty="0"/>
              <a:t> are </a:t>
            </a:r>
            <a:r>
              <a:rPr lang="sk-SK" dirty="0" err="1"/>
              <a:t>consumed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In </a:t>
            </a:r>
            <a:r>
              <a:rPr lang="sk-SK" dirty="0" err="1">
                <a:solidFill>
                  <a:srgbClr val="0070C0"/>
                </a:solidFill>
              </a:rPr>
              <a:t>particular</a:t>
            </a:r>
            <a:r>
              <a:rPr lang="sk-SK" dirty="0"/>
              <a:t>: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wish</a:t>
            </a:r>
            <a:r>
              <a:rPr lang="sk-SK" dirty="0"/>
              <a:t> to </a:t>
            </a:r>
            <a:r>
              <a:rPr lang="sk-SK" dirty="0" err="1"/>
              <a:t>learn</a:t>
            </a:r>
            <a:r>
              <a:rPr lang="sk-SK" dirty="0"/>
              <a:t>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/>
              <a:t>content</a:t>
            </a:r>
            <a:r>
              <a:rPr lang="sk-SK" dirty="0"/>
              <a:t> </a:t>
            </a:r>
            <a:r>
              <a:rPr lang="sk-SK" dirty="0" err="1">
                <a:solidFill>
                  <a:srgbClr val="00B050"/>
                </a:solidFill>
              </a:rPr>
              <a:t>features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/>
              <a:t>worth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>
                <a:solidFill>
                  <a:srgbClr val="00B050"/>
                </a:solidFill>
              </a:rPr>
              <a:t>for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automated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fake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news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detection</a:t>
            </a:r>
            <a:endParaRPr lang="sk-SK" dirty="0">
              <a:solidFill>
                <a:srgbClr val="00B050"/>
              </a:solidFill>
            </a:endParaRPr>
          </a:p>
          <a:p>
            <a:endParaRPr lang="sk-SK" dirty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5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EE11-8920-4722-87A5-A84EF7A3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General experiment </a:t>
            </a:r>
            <a:r>
              <a:rPr lang="sk-SK" dirty="0" err="1"/>
              <a:t>environment</a:t>
            </a:r>
            <a:r>
              <a:rPr lang="sk-SK" dirty="0"/>
              <a:t>: </a:t>
            </a:r>
            <a:br>
              <a:rPr lang="sk-SK" dirty="0"/>
            </a:br>
            <a:r>
              <a:rPr lang="sk-SK" dirty="0">
                <a:solidFill>
                  <a:srgbClr val="0070C0"/>
                </a:solidFill>
              </a:rPr>
              <a:t>a </a:t>
            </a:r>
            <a:r>
              <a:rPr lang="sk-SK" dirty="0" err="1">
                <a:solidFill>
                  <a:srgbClr val="0070C0"/>
                </a:solidFill>
              </a:rPr>
              <a:t>social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network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feed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A1A10-EDDB-49EB-8EF8-B4604CB5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36712"/>
          </a:xfrm>
        </p:spPr>
        <p:txBody>
          <a:bodyPr/>
          <a:lstStyle/>
          <a:p>
            <a:r>
              <a:rPr lang="en-US" dirty="0"/>
              <a:t>Several </a:t>
            </a:r>
            <a:r>
              <a:rPr lang="en-US" dirty="0">
                <a:solidFill>
                  <a:srgbClr val="FF0000"/>
                </a:solidFill>
              </a:rPr>
              <a:t>polarizing topics</a:t>
            </a:r>
          </a:p>
          <a:p>
            <a:r>
              <a:rPr lang="en-US" dirty="0">
                <a:solidFill>
                  <a:srgbClr val="FF0000"/>
                </a:solidFill>
              </a:rPr>
              <a:t>True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 (fake news) </a:t>
            </a:r>
            <a:r>
              <a:rPr lang="en-US" dirty="0">
                <a:solidFill>
                  <a:srgbClr val="FF0000"/>
                </a:solidFill>
              </a:rPr>
              <a:t>articles</a:t>
            </a:r>
            <a:r>
              <a:rPr lang="en-US" dirty="0"/>
              <a:t> from both sides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64221-0ACB-4D2C-A271-31565A73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13BB5-8F60-4357-A572-C1158E61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94773"/>
            <a:ext cx="7200800" cy="40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C46D-4C5A-456C-8A75-56885C5D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2"/>
            <a:ext cx="8229600" cy="831140"/>
          </a:xfrm>
        </p:spPr>
        <p:txBody>
          <a:bodyPr/>
          <a:lstStyle/>
          <a:p>
            <a:r>
              <a:rPr lang="sk-SK" dirty="0" err="1"/>
              <a:t>Participants</a:t>
            </a:r>
            <a:r>
              <a:rPr lang="sk-SK" dirty="0"/>
              <a:t>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allowed</a:t>
            </a:r>
            <a:r>
              <a:rPr lang="sk-SK" dirty="0"/>
              <a:t> to </a:t>
            </a:r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article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A3F5-7512-4593-8D1A-534D7164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181BC-1570-47F1-9B39-87D156840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80" y="633905"/>
            <a:ext cx="8280920" cy="57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03CB-8975-4390-8018-E243DF6F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each</a:t>
            </a:r>
            <a:r>
              <a:rPr lang="sk-SK" dirty="0"/>
              <a:t> post,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4 </a:t>
            </a:r>
            <a:r>
              <a:rPr lang="sk-SK" dirty="0" err="1">
                <a:solidFill>
                  <a:srgbClr val="FF0000"/>
                </a:solidFill>
              </a:rPr>
              <a:t>optional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actions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/>
              <a:t>available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D261-5441-44A4-9749-3B4FC320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/>
          <a:lstStyle/>
          <a:p>
            <a:r>
              <a:rPr lang="en-US" dirty="0"/>
              <a:t>Like it</a:t>
            </a:r>
          </a:p>
          <a:p>
            <a:endParaRPr lang="en-US" dirty="0"/>
          </a:p>
          <a:p>
            <a:r>
              <a:rPr lang="en-US" dirty="0"/>
              <a:t>Dislike it</a:t>
            </a:r>
          </a:p>
          <a:p>
            <a:endParaRPr lang="en-US" dirty="0"/>
          </a:p>
          <a:p>
            <a:r>
              <a:rPr lang="en-US" dirty="0"/>
              <a:t>Share it</a:t>
            </a:r>
          </a:p>
          <a:p>
            <a:endParaRPr lang="en-US" dirty="0"/>
          </a:p>
          <a:p>
            <a:r>
              <a:rPr lang="en-US" dirty="0"/>
              <a:t>Report it</a:t>
            </a:r>
          </a:p>
          <a:p>
            <a:endParaRPr lang="en-US" dirty="0"/>
          </a:p>
          <a:p>
            <a:r>
              <a:rPr lang="en-US" dirty="0"/>
              <a:t>(do nothing)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E616F-A547-4B05-BC29-DD097F17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D3B1-5541-407A-B9FA-4FC98A58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task</a:t>
            </a:r>
            <a:r>
              <a:rPr lang="sk-SK" dirty="0"/>
              <a:t> </a:t>
            </a:r>
            <a:r>
              <a:rPr lang="sk-SK" dirty="0" err="1"/>
              <a:t>would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formulated</a:t>
            </a:r>
            <a:r>
              <a:rPr lang="sk-SK" dirty="0"/>
              <a:t> as </a:t>
            </a:r>
            <a:r>
              <a:rPr lang="sk-SK" dirty="0" err="1"/>
              <a:t>follows</a:t>
            </a:r>
            <a:r>
              <a:rPr lang="sk-SK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36E-E6C9-4D99-AA48-BD5637543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Casually scroll through this feed for the next XX minutes, relax and read what picks up your interest.</a:t>
            </a:r>
          </a:p>
          <a:p>
            <a:endParaRPr lang="en-US" i="1" dirty="0"/>
          </a:p>
          <a:p>
            <a:r>
              <a:rPr lang="en-US" i="1" dirty="0"/>
              <a:t>You can open the full article, if you wish.</a:t>
            </a:r>
          </a:p>
          <a:p>
            <a:endParaRPr lang="en-US" i="1" dirty="0"/>
          </a:p>
          <a:p>
            <a:r>
              <a:rPr lang="en-US" i="1" dirty="0"/>
              <a:t>If you feel, you’d have responded with a like or dislike, do it.</a:t>
            </a:r>
          </a:p>
          <a:p>
            <a:endParaRPr lang="en-US" i="1" dirty="0"/>
          </a:p>
          <a:p>
            <a:r>
              <a:rPr lang="en-US" i="1" dirty="0"/>
              <a:t>If you feel, that you’d share the post, do it.</a:t>
            </a:r>
          </a:p>
          <a:p>
            <a:endParaRPr lang="en-US" i="1" dirty="0"/>
          </a:p>
          <a:p>
            <a:r>
              <a:rPr lang="en-US" i="1" dirty="0"/>
              <a:t>If you feel, that you’d report the post, do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01AB3-E59C-4C53-927E-84CB7DF6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8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22B5-A91D-40A9-9EE7-7B8FDECE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reading, we will issue several </a:t>
            </a:r>
            <a:r>
              <a:rPr lang="en-US" dirty="0">
                <a:solidFill>
                  <a:srgbClr val="00B050"/>
                </a:solidFill>
              </a:rPr>
              <a:t>questionnaires</a:t>
            </a:r>
            <a:r>
              <a:rPr lang="en-US" dirty="0"/>
              <a:t> asking/testing for: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348E-4802-424B-A048-6693A09F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Opinion stances on given article topics</a:t>
            </a:r>
          </a:p>
          <a:p>
            <a:r>
              <a:rPr lang="en-US" dirty="0"/>
              <a:t>Degree of interest on given article topics</a:t>
            </a:r>
          </a:p>
          <a:p>
            <a:r>
              <a:rPr lang="en-US" dirty="0"/>
              <a:t>Level of critical thinking</a:t>
            </a:r>
          </a:p>
          <a:p>
            <a:r>
              <a:rPr lang="en-US" dirty="0"/>
              <a:t>Demographics</a:t>
            </a:r>
          </a:p>
          <a:p>
            <a:r>
              <a:rPr lang="en-US" dirty="0"/>
              <a:t>... ?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4F70B-48E6-4D02-9982-7A813240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17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6D63-2838-4C8E-A461-06FB6B3E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We</a:t>
            </a:r>
            <a:r>
              <a:rPr lang="sk-SK" dirty="0"/>
              <a:t> do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any</a:t>
            </a:r>
            <a:r>
              <a:rPr lang="sk-SK" dirty="0"/>
              <a:t> </a:t>
            </a:r>
            <a:r>
              <a:rPr lang="sk-SK" dirty="0" err="1">
                <a:solidFill>
                  <a:srgbClr val="FF0000"/>
                </a:solidFill>
              </a:rPr>
              <a:t>hypotheses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/>
              <a:t>yet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>
                <a:solidFill>
                  <a:srgbClr val="0070C0"/>
                </a:solidFill>
              </a:rPr>
              <a:t>high</a:t>
            </a:r>
            <a:r>
              <a:rPr lang="sk-SK" dirty="0">
                <a:solidFill>
                  <a:srgbClr val="0070C0"/>
                </a:solidFill>
              </a:rPr>
              <a:t>-level</a:t>
            </a:r>
            <a:r>
              <a:rPr lang="sk-SK" dirty="0"/>
              <a:t> </a:t>
            </a:r>
            <a:r>
              <a:rPr lang="sk-SK" dirty="0" err="1">
                <a:solidFill>
                  <a:srgbClr val="0070C0"/>
                </a:solidFill>
              </a:rPr>
              <a:t>research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questions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A19B-1318-4E3E-A01F-FD58698B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Q1: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effect</a:t>
            </a:r>
            <a:r>
              <a:rPr lang="sk-SK" dirty="0"/>
              <a:t> on </a:t>
            </a:r>
            <a:r>
              <a:rPr lang="sk-SK" dirty="0" err="1"/>
              <a:t>behavior</a:t>
            </a:r>
            <a:r>
              <a:rPr lang="sk-SK" dirty="0"/>
              <a:t> </a:t>
            </a:r>
            <a:r>
              <a:rPr lang="sk-SK" dirty="0" err="1"/>
              <a:t>induced</a:t>
            </a:r>
            <a:r>
              <a:rPr lang="sk-SK" dirty="0"/>
              <a:t> by </a:t>
            </a:r>
            <a:r>
              <a:rPr lang="sk-SK" dirty="0" err="1">
                <a:solidFill>
                  <a:srgbClr val="0070C0"/>
                </a:solidFill>
              </a:rPr>
              <a:t>false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nature</a:t>
            </a:r>
            <a:r>
              <a:rPr lang="sk-SK" dirty="0">
                <a:solidFill>
                  <a:srgbClr val="0070C0"/>
                </a:solidFill>
              </a:rPr>
              <a:t> of </a:t>
            </a:r>
            <a:r>
              <a:rPr lang="sk-SK" dirty="0" err="1">
                <a:solidFill>
                  <a:srgbClr val="0070C0"/>
                </a:solidFill>
              </a:rPr>
              <a:t>the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content</a:t>
            </a:r>
            <a:r>
              <a:rPr lang="sk-SK" dirty="0"/>
              <a:t>?</a:t>
            </a:r>
          </a:p>
          <a:p>
            <a:r>
              <a:rPr lang="sk-SK" dirty="0"/>
              <a:t>	Q1a: </a:t>
            </a:r>
            <a:r>
              <a:rPr lang="sk-SK" dirty="0" err="1"/>
              <a:t>Effects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>
                <a:solidFill>
                  <a:srgbClr val="0070C0"/>
                </a:solidFill>
              </a:rPr>
              <a:t>explicit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behavior</a:t>
            </a:r>
            <a:r>
              <a:rPr lang="sk-SK" dirty="0"/>
              <a:t>?</a:t>
            </a:r>
          </a:p>
          <a:p>
            <a:endParaRPr lang="sk-SK" dirty="0"/>
          </a:p>
          <a:p>
            <a:r>
              <a:rPr lang="sk-SK" dirty="0"/>
              <a:t>Q2: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effect</a:t>
            </a:r>
            <a:r>
              <a:rPr lang="sk-SK" dirty="0"/>
              <a:t> on </a:t>
            </a:r>
            <a:r>
              <a:rPr lang="sk-SK" dirty="0" err="1"/>
              <a:t>behavior</a:t>
            </a:r>
            <a:r>
              <a:rPr lang="sk-SK" dirty="0"/>
              <a:t> </a:t>
            </a:r>
            <a:r>
              <a:rPr lang="sk-SK" dirty="0" err="1"/>
              <a:t>induced</a:t>
            </a:r>
            <a:r>
              <a:rPr lang="sk-SK" dirty="0"/>
              <a:t> by </a:t>
            </a:r>
            <a:r>
              <a:rPr lang="sk-SK" dirty="0" err="1">
                <a:solidFill>
                  <a:srgbClr val="0070C0"/>
                </a:solidFill>
              </a:rPr>
              <a:t>previous</a:t>
            </a:r>
            <a:r>
              <a:rPr lang="sk-SK" dirty="0">
                <a:solidFill>
                  <a:srgbClr val="0070C0"/>
                </a:solidFill>
              </a:rPr>
              <a:t> user </a:t>
            </a:r>
            <a:r>
              <a:rPr lang="sk-SK" dirty="0" err="1">
                <a:solidFill>
                  <a:srgbClr val="0070C0"/>
                </a:solidFill>
              </a:rPr>
              <a:t>opinion</a:t>
            </a:r>
            <a:r>
              <a:rPr lang="sk-SK" dirty="0">
                <a:solidFill>
                  <a:srgbClr val="0070C0"/>
                </a:solidFill>
              </a:rPr>
              <a:t> on </a:t>
            </a:r>
            <a:r>
              <a:rPr lang="sk-SK" dirty="0" err="1">
                <a:solidFill>
                  <a:srgbClr val="0070C0"/>
                </a:solidFill>
              </a:rPr>
              <a:t>given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topics</a:t>
            </a:r>
            <a:r>
              <a:rPr lang="sk-SK" dirty="0"/>
              <a:t>?</a:t>
            </a:r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6181A-F1DA-4B48-B936-8254BA6A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F8958-6982-4480-A66F-37D27B3A2C78}"/>
              </a:ext>
            </a:extLst>
          </p:cNvPr>
          <p:cNvSpPr/>
          <p:nvPr/>
        </p:nvSpPr>
        <p:spPr>
          <a:xfrm>
            <a:off x="611560" y="4653136"/>
            <a:ext cx="8075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Every feedback is appreciated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3644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IT_basic_template" id="{93ED54B8-88A3-48C5-A344-0538870932A7}" vid="{EDF93AC5-DCAC-47F3-A229-D6AC38CF2E2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252</Words>
  <Application>Microsoft Office PowerPoint</Application>
  <PresentationFormat>On-screen Show (4:3)</PresentationFormat>
  <Paragraphs>51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FIIT_basic_template</vt:lpstr>
      <vt:lpstr>Mis-information reading: an eye-tracking study proposal</vt:lpstr>
      <vt:lpstr>Context: the REBELION project</vt:lpstr>
      <vt:lpstr>Primary goal: learn how the fake news and misinformation are consumed</vt:lpstr>
      <vt:lpstr>General experiment environment:  a social network feed</vt:lpstr>
      <vt:lpstr>Participants will be allowed to open an article</vt:lpstr>
      <vt:lpstr>With each post, there will be 4 optional actions available</vt:lpstr>
      <vt:lpstr>The task would be formulated as follows:</vt:lpstr>
      <vt:lpstr>After the reading, we will issue several questionnaires asking/testing for:</vt:lpstr>
      <vt:lpstr>We do not have any hypotheses yet,  but we have some high-level research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21</cp:revision>
  <dcterms:created xsi:type="dcterms:W3CDTF">2014-09-15T13:35:51Z</dcterms:created>
  <dcterms:modified xsi:type="dcterms:W3CDTF">2018-10-24T09:43:13Z</dcterms:modified>
</cp:coreProperties>
</file>