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64" r:id="rId5"/>
    <p:sldId id="265" r:id="rId6"/>
    <p:sldId id="277" r:id="rId7"/>
    <p:sldId id="268" r:id="rId8"/>
    <p:sldId id="285" r:id="rId9"/>
    <p:sldId id="286" r:id="rId10"/>
    <p:sldId id="266" r:id="rId11"/>
    <p:sldId id="259" r:id="rId12"/>
    <p:sldId id="261" r:id="rId13"/>
    <p:sldId id="262" r:id="rId14"/>
    <p:sldId id="263" r:id="rId15"/>
    <p:sldId id="267" r:id="rId16"/>
    <p:sldId id="273" r:id="rId17"/>
    <p:sldId id="271" r:id="rId18"/>
    <p:sldId id="270" r:id="rId19"/>
    <p:sldId id="278" r:id="rId20"/>
    <p:sldId id="269" r:id="rId21"/>
    <p:sldId id="272" r:id="rId22"/>
    <p:sldId id="275" r:id="rId23"/>
    <p:sldId id="283" r:id="rId24"/>
    <p:sldId id="276" r:id="rId25"/>
    <p:sldId id="274" r:id="rId26"/>
    <p:sldId id="284" r:id="rId27"/>
    <p:sldId id="280" r:id="rId28"/>
    <p:sldId id="279" r:id="rId29"/>
    <p:sldId id="281" r:id="rId3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100" d="100"/>
          <a:sy n="100" d="100"/>
        </p:scale>
        <p:origin x="99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AE1D4-E390-4DD8-B55E-1EFE4E671DBF}" type="datetimeFigureOut">
              <a:rPr lang="sk-SK" smtClean="0"/>
              <a:t>13. 3. 2019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8E67D-4E11-43F2-AF3C-0A12E01139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3974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ED3A-9F17-4559-9629-DB5A0B0CAC90}" type="datetime1">
              <a:rPr lang="sk-SK" smtClean="0"/>
              <a:t>13. 3. 2019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903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AFF5-786E-4752-9C6C-24FEE08B1619}" type="datetime1">
              <a:rPr lang="sk-SK" smtClean="0"/>
              <a:t>13. 3. 2019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03702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1CE06-7692-4A95-BD54-DB6A6B48ADE9}" type="datetime1">
              <a:rPr lang="sk-SK" smtClean="0"/>
              <a:t>13. 3. 2019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3542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A93F1-AD42-471C-B79C-0A7180E9BDE1}" type="datetime1">
              <a:rPr lang="sk-SK" smtClean="0"/>
              <a:t>13. 3. 2019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77549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56E3-A18C-4A96-99D6-BDD73118E017}" type="datetime1">
              <a:rPr lang="sk-SK" smtClean="0"/>
              <a:t>13. 3. 2019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870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AA72-1D33-4ED6-8C82-1EAD53AC20FD}" type="datetime1">
              <a:rPr lang="sk-SK" smtClean="0"/>
              <a:t>13. 3. 2019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141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02B74-64E6-4643-8A8A-E41DF9E70812}" type="datetime1">
              <a:rPr lang="sk-SK" smtClean="0"/>
              <a:t>13. 3. 2019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207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5DB91-714F-47EC-82EE-C4A31B67CF90}" type="datetime1">
              <a:rPr lang="sk-SK" smtClean="0"/>
              <a:t>13. 3. 2019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187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A708-94DB-45AC-AA4C-E772F2A1EE57}" type="datetime1">
              <a:rPr lang="sk-SK" smtClean="0"/>
              <a:t>13. 3. 2019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8210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7D98-30FE-480E-AB5C-6664D084528A}" type="datetime1">
              <a:rPr lang="sk-SK" smtClean="0"/>
              <a:t>13. 3. 2019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524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AB76-EFC7-4305-9F6A-F0C52F8EE234}" type="datetime1">
              <a:rPr lang="sk-SK" smtClean="0"/>
              <a:t>13. 3. 2019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7293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B51E7-16D1-4EBE-A01F-CCC203121647}" type="datetime1">
              <a:rPr lang="sk-SK" smtClean="0"/>
              <a:t>13. 3. 2019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7A17E-44B3-4A9F-9208-AD85128B68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413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Relationship Id="rId9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Experimentálne meranie navigačnej zručnosti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Patrik Hlaváč</a:t>
            </a:r>
          </a:p>
          <a:p>
            <a:endParaRPr lang="sk-SK" dirty="0"/>
          </a:p>
        </p:txBody>
      </p:sp>
      <p:pic>
        <p:nvPicPr>
          <p:cNvPr id="1026" name="Picture 2" descr="VÃ½sledok vyhÄ¾adÃ¡vania obrÃ¡zkov pre dopyt uxi pewe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49" y="5402408"/>
            <a:ext cx="2116280" cy="105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Ãºvisiaci obrÃ¡z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99" y="5402407"/>
            <a:ext cx="2221344" cy="105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0245970" y="6083711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12.3.2019</a:t>
            </a:r>
          </a:p>
        </p:txBody>
      </p:sp>
    </p:spTree>
    <p:extLst>
      <p:ext uri="{BB962C8B-B14F-4D97-AF65-F5344CB8AC3E}">
        <p14:creationId xmlns:p14="http://schemas.microsoft.com/office/powerpoint/2010/main" val="4161071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0000"/>
                </a:solidFill>
              </a:rPr>
              <a:t>... na akých dátach to budeme analyzovať? </a:t>
            </a:r>
            <a:endParaRPr lang="sk-SK" dirty="0"/>
          </a:p>
        </p:txBody>
      </p:sp>
      <p:sp>
        <p:nvSpPr>
          <p:cNvPr id="4" name="Zástupný objekt pre obsah 3"/>
          <p:cNvSpPr>
            <a:spLocks noGrp="1"/>
          </p:cNvSpPr>
          <p:nvPr>
            <p:ph idx="1"/>
          </p:nvPr>
        </p:nvSpPr>
        <p:spPr>
          <a:xfrm>
            <a:off x="334111" y="1649775"/>
            <a:ext cx="5679831" cy="513788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sk-SK" sz="7200" dirty="0"/>
              <a:t>4x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sk-SK" dirty="0"/>
              <a:t>SINGLEPAGE WEBY</a:t>
            </a:r>
          </a:p>
          <a:p>
            <a:pPr marL="0" indent="0" algn="ctr">
              <a:buNone/>
            </a:pPr>
            <a:endParaRPr lang="sk-SK" dirty="0"/>
          </a:p>
          <a:p>
            <a:pPr marL="0" indent="0" algn="ctr">
              <a:buNone/>
            </a:pPr>
            <a:endParaRPr lang="sk-SK" b="1" dirty="0"/>
          </a:p>
          <a:p>
            <a:pPr marL="0" indent="0" algn="ctr">
              <a:buNone/>
            </a:pPr>
            <a:endParaRPr lang="sk-SK" b="1" dirty="0"/>
          </a:p>
          <a:p>
            <a:pPr marL="0" indent="0" algn="ctr">
              <a:buNone/>
            </a:pPr>
            <a:r>
              <a:rPr lang="sk-SK" b="1" dirty="0"/>
              <a:t>Rôzne úlohy: </a:t>
            </a:r>
            <a:br>
              <a:rPr lang="sk-SK" dirty="0"/>
            </a:br>
            <a:r>
              <a:rPr lang="sk-SK" dirty="0"/>
              <a:t>objednajte si stoličku</a:t>
            </a:r>
          </a:p>
          <a:p>
            <a:pPr marL="0" indent="0" algn="ctr">
              <a:buNone/>
            </a:pPr>
            <a:r>
              <a:rPr lang="sk-SK" dirty="0"/>
              <a:t>zistite počet ocenení firmy</a:t>
            </a:r>
          </a:p>
        </p:txBody>
      </p:sp>
      <p:sp>
        <p:nvSpPr>
          <p:cNvPr id="5" name="Zástupný objekt pre obsah 3"/>
          <p:cNvSpPr txBox="1">
            <a:spLocks/>
          </p:cNvSpPr>
          <p:nvPr/>
        </p:nvSpPr>
        <p:spPr>
          <a:xfrm>
            <a:off x="7092461" y="1646598"/>
            <a:ext cx="3810001" cy="47334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sk-SK" sz="7200" dirty="0"/>
              <a:t>32x</a:t>
            </a: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sk-SK" dirty="0"/>
              <a:t>WEB SCREENSHOTY</a:t>
            </a:r>
            <a:br>
              <a:rPr lang="sk-SK" dirty="0"/>
            </a:br>
            <a:endParaRPr lang="sk-SK" dirty="0"/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sk-SK" sz="2400" dirty="0"/>
              <a:t>s možnosťou </a:t>
            </a:r>
            <a:r>
              <a:rPr lang="sk-SK" sz="2400" dirty="0" err="1"/>
              <a:t>scrollovania</a:t>
            </a:r>
            <a:endParaRPr lang="sk-SK" sz="2400" dirty="0"/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sk-SK" sz="2400" dirty="0"/>
              <a:t>zobrazené iba 7 sekúnd</a:t>
            </a:r>
          </a:p>
          <a:p>
            <a:pPr marL="0" indent="0" algn="ctr">
              <a:buNone/>
            </a:pPr>
            <a:endParaRPr lang="sk-SK" b="1" dirty="0"/>
          </a:p>
          <a:p>
            <a:pPr marL="0" indent="0" algn="ctr">
              <a:buNone/>
            </a:pPr>
            <a:r>
              <a:rPr lang="sk-SK" b="1" dirty="0"/>
              <a:t>Rovnaká úloha: </a:t>
            </a:r>
            <a:br>
              <a:rPr lang="sk-SK" dirty="0"/>
            </a:br>
            <a:r>
              <a:rPr lang="sk-SK" dirty="0"/>
              <a:t>Zistite o čom je daná stránka, a čo ponúka.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sk-SK" dirty="0"/>
          </a:p>
        </p:txBody>
      </p:sp>
      <p:cxnSp>
        <p:nvCxnSpPr>
          <p:cNvPr id="9" name="Rovná spojnica 8"/>
          <p:cNvCxnSpPr/>
          <p:nvPr/>
        </p:nvCxnSpPr>
        <p:spPr>
          <a:xfrm>
            <a:off x="6013942" y="1646598"/>
            <a:ext cx="0" cy="4733438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Zástupný objekt pre číslo snímky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8012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049216" y="791306"/>
            <a:ext cx="9448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/>
              <a:t>Objavila sa </a:t>
            </a:r>
            <a:r>
              <a:rPr lang="sk-SK" b="1" dirty="0"/>
              <a:t>príležitosť</a:t>
            </a:r>
            <a:r>
              <a:rPr lang="sk-SK" dirty="0"/>
              <a:t>:</a:t>
            </a:r>
          </a:p>
          <a:p>
            <a:r>
              <a:rPr lang="sk-SK" b="1" dirty="0"/>
              <a:t>získať participantov, </a:t>
            </a:r>
            <a:r>
              <a:rPr lang="sk-SK" dirty="0"/>
              <a:t>v rámci iného projektu.</a:t>
            </a:r>
            <a:endParaRPr lang="sk-SK" sz="4800" b="1" dirty="0"/>
          </a:p>
        </p:txBody>
      </p:sp>
      <p:grpSp>
        <p:nvGrpSpPr>
          <p:cNvPr id="22" name="Skupina 21"/>
          <p:cNvGrpSpPr/>
          <p:nvPr/>
        </p:nvGrpSpPr>
        <p:grpSpPr>
          <a:xfrm>
            <a:off x="580291" y="2927838"/>
            <a:ext cx="11060724" cy="3123349"/>
            <a:chOff x="580291" y="2927838"/>
            <a:chExt cx="11060724" cy="3123349"/>
          </a:xfrm>
        </p:grpSpPr>
        <p:sp>
          <p:nvSpPr>
            <p:cNvPr id="20" name="Zaoblený obdĺžnik 19"/>
            <p:cNvSpPr/>
            <p:nvPr/>
          </p:nvSpPr>
          <p:spPr>
            <a:xfrm>
              <a:off x="580291" y="2963008"/>
              <a:ext cx="11060724" cy="3033346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9" name="Obrázok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198" y="4237892"/>
              <a:ext cx="714904" cy="668216"/>
            </a:xfrm>
            <a:prstGeom prst="rect">
              <a:avLst/>
            </a:prstGeom>
          </p:spPr>
        </p:pic>
        <p:pic>
          <p:nvPicPr>
            <p:cNvPr id="10" name="Obrázok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405" y="4237892"/>
              <a:ext cx="714904" cy="668216"/>
            </a:xfrm>
            <a:prstGeom prst="rect">
              <a:avLst/>
            </a:prstGeom>
          </p:spPr>
        </p:pic>
        <p:pic>
          <p:nvPicPr>
            <p:cNvPr id="11" name="Obrázok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1432" y="4237892"/>
              <a:ext cx="714904" cy="668216"/>
            </a:xfrm>
            <a:prstGeom prst="rect">
              <a:avLst/>
            </a:prstGeom>
          </p:spPr>
        </p:pic>
        <p:pic>
          <p:nvPicPr>
            <p:cNvPr id="12" name="Obrázok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4465" y="4237892"/>
              <a:ext cx="714904" cy="668216"/>
            </a:xfrm>
            <a:prstGeom prst="rect">
              <a:avLst/>
            </a:prstGeom>
          </p:spPr>
        </p:pic>
        <p:sp>
          <p:nvSpPr>
            <p:cNvPr id="17" name="Nadpis 1"/>
            <p:cNvSpPr txBox="1">
              <a:spLocks/>
            </p:cNvSpPr>
            <p:nvPr/>
          </p:nvSpPr>
          <p:spPr>
            <a:xfrm>
              <a:off x="1049216" y="2927838"/>
              <a:ext cx="944880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k-SK" sz="3200" b="1" dirty="0"/>
                <a:t>Scenár </a:t>
              </a:r>
              <a:r>
                <a:rPr lang="sk-SK" sz="3200" b="1" dirty="0" err="1"/>
                <a:t>pedagog</a:t>
              </a:r>
              <a:r>
                <a:rPr lang="sk-SK" sz="3200" b="1" dirty="0"/>
                <a:t>. experimentu:</a:t>
              </a:r>
            </a:p>
          </p:txBody>
        </p:sp>
        <p:pic>
          <p:nvPicPr>
            <p:cNvPr id="3074" name="Picture 2" descr="SÃºvisiaci obrÃ¡zo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453" y="4218476"/>
              <a:ext cx="780105" cy="709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Ľavá zložená zátvorka 20"/>
            <p:cNvSpPr/>
            <p:nvPr/>
          </p:nvSpPr>
          <p:spPr>
            <a:xfrm rot="16200000">
              <a:off x="3051597" y="3078890"/>
              <a:ext cx="302628" cy="4132916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3" name="Nadpis 1"/>
            <p:cNvSpPr txBox="1">
              <a:spLocks/>
            </p:cNvSpPr>
            <p:nvPr/>
          </p:nvSpPr>
          <p:spPr>
            <a:xfrm>
              <a:off x="2607991" y="5329429"/>
              <a:ext cx="1395732" cy="72175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k-SK" sz="3200" b="1" dirty="0"/>
                <a:t>20 min</a:t>
              </a:r>
            </a:p>
          </p:txBody>
        </p:sp>
      </p:grpSp>
      <p:sp>
        <p:nvSpPr>
          <p:cNvPr id="24" name="Zástupný objekt pre číslo snímky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143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ok vyhÄ¾adÃ¡vania obrÃ¡zkov pre dopyt pokem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5" y="53851"/>
            <a:ext cx="12033738" cy="676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263769" y="298938"/>
            <a:ext cx="54314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000" dirty="0">
                <a:solidFill>
                  <a:schemeClr val="bg1"/>
                </a:solidFill>
              </a:rPr>
              <a:t>A WILD OPPORTUNITY APPEARED</a:t>
            </a:r>
          </a:p>
        </p:txBody>
      </p:sp>
      <p:sp>
        <p:nvSpPr>
          <p:cNvPr id="8" name="Zástupný objekt pre číslo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0137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aoblený obdĺžnik 19"/>
          <p:cNvSpPr/>
          <p:nvPr/>
        </p:nvSpPr>
        <p:spPr>
          <a:xfrm>
            <a:off x="580291" y="2963008"/>
            <a:ext cx="11060724" cy="303334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049216" y="791306"/>
            <a:ext cx="9448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/>
              <a:t>Objavila sa </a:t>
            </a:r>
            <a:r>
              <a:rPr lang="sk-SK" b="1" dirty="0"/>
              <a:t>príležitosť</a:t>
            </a:r>
            <a:r>
              <a:rPr lang="sk-SK" dirty="0"/>
              <a:t>:</a:t>
            </a:r>
          </a:p>
          <a:p>
            <a:r>
              <a:rPr lang="sk-SK" b="1" dirty="0"/>
              <a:t>získať participantov, </a:t>
            </a:r>
            <a:r>
              <a:rPr lang="sk-SK" dirty="0"/>
              <a:t>v rámci iného projektu.</a:t>
            </a:r>
            <a:endParaRPr lang="sk-SK" sz="4800" b="1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98" y="4237892"/>
            <a:ext cx="714904" cy="668216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05" y="4237892"/>
            <a:ext cx="714904" cy="668216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432" y="4237892"/>
            <a:ext cx="714904" cy="668216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5" y="4237892"/>
            <a:ext cx="714904" cy="668216"/>
          </a:xfrm>
          <a:prstGeom prst="rect">
            <a:avLst/>
          </a:prstGeom>
        </p:spPr>
      </p:pic>
      <p:sp>
        <p:nvSpPr>
          <p:cNvPr id="17" name="Nadpis 1"/>
          <p:cNvSpPr txBox="1">
            <a:spLocks/>
          </p:cNvSpPr>
          <p:nvPr/>
        </p:nvSpPr>
        <p:spPr>
          <a:xfrm>
            <a:off x="1049216" y="2927838"/>
            <a:ext cx="9448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b="1" dirty="0"/>
              <a:t>Scenár </a:t>
            </a:r>
            <a:r>
              <a:rPr lang="sk-SK" sz="3200" b="1" dirty="0" err="1"/>
              <a:t>pedagog</a:t>
            </a:r>
            <a:r>
              <a:rPr lang="sk-SK" sz="3200" b="1" dirty="0"/>
              <a:t>. + nášho experimentu:</a:t>
            </a:r>
          </a:p>
        </p:txBody>
      </p:sp>
      <p:pic>
        <p:nvPicPr>
          <p:cNvPr id="3074" name="Picture 2" descr="SÃºvisiaci obrÃ¡z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53" y="4218476"/>
            <a:ext cx="780105" cy="70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Ľavá zložená zátvorka 20"/>
          <p:cNvSpPr/>
          <p:nvPr/>
        </p:nvSpPr>
        <p:spPr>
          <a:xfrm rot="16200000">
            <a:off x="3051597" y="3078890"/>
            <a:ext cx="302628" cy="413291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Nadpis 1"/>
          <p:cNvSpPr txBox="1">
            <a:spLocks/>
          </p:cNvSpPr>
          <p:nvPr/>
        </p:nvSpPr>
        <p:spPr>
          <a:xfrm>
            <a:off x="2590407" y="5326565"/>
            <a:ext cx="1395732" cy="721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b="1" dirty="0"/>
              <a:t>20 min</a:t>
            </a:r>
          </a:p>
        </p:txBody>
      </p:sp>
      <p:sp>
        <p:nvSpPr>
          <p:cNvPr id="13" name="Ľavá zložená zátvorka 12"/>
          <p:cNvSpPr/>
          <p:nvPr/>
        </p:nvSpPr>
        <p:spPr>
          <a:xfrm rot="16200000">
            <a:off x="8261846" y="2452366"/>
            <a:ext cx="257212" cy="534054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7877514" y="5303215"/>
            <a:ext cx="1395732" cy="721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b="1" dirty="0"/>
              <a:t>30 min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8" y="4038068"/>
            <a:ext cx="1065952" cy="1065952"/>
          </a:xfrm>
          <a:prstGeom prst="rect">
            <a:avLst/>
          </a:prstGeom>
        </p:spPr>
      </p:pic>
      <p:pic>
        <p:nvPicPr>
          <p:cNvPr id="5122" name="Picture 2" descr="VÃ½sledok vyhÄ¾adÃ¡vania obrÃ¡zkov pre dopyt website screensho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7851">
            <a:off x="7603922" y="4108195"/>
            <a:ext cx="1318043" cy="86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Ã½sledok vyhÄ¾adÃ¡vania obrÃ¡zkov pre dopyt website screensho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22" y="4183061"/>
            <a:ext cx="1348100" cy="71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VÃ½sledok vyhÄ¾adÃ¡vania obrÃ¡zkov pre dopyt website screensho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7851">
            <a:off x="8483604" y="4177745"/>
            <a:ext cx="1318043" cy="86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6249368" y="3691420"/>
            <a:ext cx="53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4x</a:t>
            </a:r>
          </a:p>
        </p:txBody>
      </p:sp>
      <p:sp>
        <p:nvSpPr>
          <p:cNvPr id="19" name="BlokTextu 18"/>
          <p:cNvSpPr txBox="1"/>
          <p:nvPr/>
        </p:nvSpPr>
        <p:spPr>
          <a:xfrm>
            <a:off x="8300906" y="3703143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32x</a:t>
            </a:r>
          </a:p>
        </p:txBody>
      </p:sp>
      <p:sp>
        <p:nvSpPr>
          <p:cNvPr id="22" name="BlokTextu 21"/>
          <p:cNvSpPr txBox="1"/>
          <p:nvPr/>
        </p:nvSpPr>
        <p:spPr>
          <a:xfrm>
            <a:off x="9860078" y="3714866"/>
            <a:ext cx="1465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dotazník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5104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ok vyhÄ¾adÃ¡vania obrÃ¡zkov pre dopyt pokem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5" y="53851"/>
            <a:ext cx="12033738" cy="676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1371598" y="1213339"/>
            <a:ext cx="9694985" cy="4800600"/>
            <a:chOff x="1371598" y="1213339"/>
            <a:chExt cx="9694985" cy="4800600"/>
          </a:xfrm>
        </p:grpSpPr>
        <p:sp>
          <p:nvSpPr>
            <p:cNvPr id="4" name="Obdĺžnik 3"/>
            <p:cNvSpPr/>
            <p:nvPr/>
          </p:nvSpPr>
          <p:spPr>
            <a:xfrm>
              <a:off x="1371598" y="1213339"/>
              <a:ext cx="9694985" cy="48006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5" name="BlokTextu 4"/>
            <p:cNvSpPr txBox="1"/>
            <p:nvPr/>
          </p:nvSpPr>
          <p:spPr>
            <a:xfrm>
              <a:off x="2324097" y="2582587"/>
              <a:ext cx="778998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3200" dirty="0"/>
                <a:t>Tip:</a:t>
              </a:r>
            </a:p>
            <a:p>
              <a:r>
                <a:rPr lang="sk-SK" sz="3200" dirty="0"/>
                <a:t>Snažte sa na experimenty spojiť s ostatnými kolegami a využiť všetok čas, ktorý je participant ochotný obetovať</a:t>
              </a:r>
            </a:p>
          </p:txBody>
        </p:sp>
      </p:grpSp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7117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Priebeh ostrých experimentov: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1. sedenie = 18 účastníkov (</a:t>
            </a:r>
            <a:r>
              <a:rPr lang="sk-SK" dirty="0" err="1"/>
              <a:t>pedagog</a:t>
            </a:r>
            <a:r>
              <a:rPr lang="sk-SK" dirty="0"/>
              <a:t>. študenti BC/MGR)</a:t>
            </a:r>
          </a:p>
          <a:p>
            <a:r>
              <a:rPr lang="sk-SK" dirty="0"/>
              <a:t>2. sedenie = 18 účastníkov (</a:t>
            </a:r>
            <a:r>
              <a:rPr lang="sk-SK" dirty="0" err="1"/>
              <a:t>pedagog</a:t>
            </a:r>
            <a:r>
              <a:rPr lang="sk-SK" dirty="0"/>
              <a:t>. študenti BC/MGR)</a:t>
            </a:r>
          </a:p>
          <a:p>
            <a:r>
              <a:rPr lang="sk-SK" dirty="0"/>
              <a:t>3. sedenie = 18 účastníkov (</a:t>
            </a:r>
            <a:r>
              <a:rPr lang="sk-SK" dirty="0" err="1"/>
              <a:t>pedagog</a:t>
            </a:r>
            <a:r>
              <a:rPr lang="sk-SK" dirty="0"/>
              <a:t>. študenti BC/MGR)</a:t>
            </a:r>
          </a:p>
          <a:p>
            <a:r>
              <a:rPr lang="sk-SK" dirty="0"/>
              <a:t>4. sedenie = 18 účastníkov (</a:t>
            </a:r>
            <a:r>
              <a:rPr lang="sk-SK" dirty="0" err="1"/>
              <a:t>pedagog</a:t>
            </a:r>
            <a:r>
              <a:rPr lang="sk-SK" dirty="0"/>
              <a:t>. študenti BC/MGR)</a:t>
            </a:r>
          </a:p>
          <a:p>
            <a:r>
              <a:rPr lang="sk-SK" dirty="0"/>
              <a:t>5. sedenie = 15 účastníkov (učitelia ZŠ/SŠ)</a:t>
            </a:r>
          </a:p>
          <a:p>
            <a:r>
              <a:rPr lang="sk-SK" dirty="0"/>
              <a:t>6. sedenie = 10 účastníkov (učitelia ZŠ/SŠ)</a:t>
            </a:r>
          </a:p>
          <a:p>
            <a:r>
              <a:rPr lang="sk-SK" dirty="0"/>
              <a:t>7. sedenie = 3 účastníci (učitelia neštandard. škôl)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464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1" y="0"/>
            <a:ext cx="11351173" cy="6858000"/>
          </a:xfrm>
          <a:prstGeom prst="rect">
            <a:avLst/>
          </a:prstGeom>
        </p:spPr>
      </p:pic>
      <p:sp>
        <p:nvSpPr>
          <p:cNvPr id="8" name="Zástupný objekt pre číslo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9885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32183" y="0"/>
            <a:ext cx="7149947" cy="1194928"/>
          </a:xfrm>
        </p:spPr>
        <p:txBody>
          <a:bodyPr/>
          <a:lstStyle/>
          <a:p>
            <a:r>
              <a:rPr lang="sk-SK" dirty="0"/>
              <a:t>Distribúcia skóre z dotazníka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27" y="1051709"/>
            <a:ext cx="9370764" cy="5394208"/>
          </a:xfrm>
          <a:prstGeom prst="rect">
            <a:avLst/>
          </a:prstGeom>
        </p:spPr>
      </p:pic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789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12" y="1214094"/>
            <a:ext cx="10987603" cy="4867217"/>
          </a:xfrm>
          <a:prstGeom prst="rect">
            <a:avLst/>
          </a:prstGeom>
        </p:spPr>
      </p:pic>
      <p:sp>
        <p:nvSpPr>
          <p:cNvPr id="10" name="Zástupný objekt pre číslo snímky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0229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16" y="1380723"/>
            <a:ext cx="9639300" cy="528637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16" y="1380723"/>
            <a:ext cx="9639300" cy="5286375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641981" y="253388"/>
            <a:ext cx="9251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/>
              <a:t>Porovnanie úspešnosti v úlohách na základe skóre účastníkov</a:t>
            </a:r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21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42645" y="703385"/>
            <a:ext cx="10152185" cy="5714999"/>
          </a:xfrm>
        </p:spPr>
        <p:txBody>
          <a:bodyPr>
            <a:normAutofit/>
          </a:bodyPr>
          <a:lstStyle/>
          <a:p>
            <a:r>
              <a:rPr lang="sk-SK" sz="4000" dirty="0"/>
              <a:t>Oblasť výskumu:</a:t>
            </a:r>
            <a:br>
              <a:rPr lang="sk-SK" sz="4000" b="1" dirty="0"/>
            </a:br>
            <a:r>
              <a:rPr lang="sk-SK" sz="3200" b="1" dirty="0"/>
              <a:t>meranie zručnosti vo webovej navigácii</a:t>
            </a:r>
            <a:br>
              <a:rPr lang="sk-SK" sz="4000" b="1" dirty="0"/>
            </a:br>
            <a:br>
              <a:rPr lang="sk-SK" sz="4000" b="1" dirty="0"/>
            </a:br>
            <a:br>
              <a:rPr lang="sk-SK" sz="4000" b="1" dirty="0"/>
            </a:br>
            <a:r>
              <a:rPr lang="sk-SK" sz="4000" dirty="0" err="1"/>
              <a:t>Keywords</a:t>
            </a:r>
            <a:r>
              <a:rPr lang="sk-SK" sz="4000" dirty="0"/>
              <a:t>:</a:t>
            </a:r>
            <a:br>
              <a:rPr lang="sk-SK" sz="4000" b="1" dirty="0"/>
            </a:br>
            <a:r>
              <a:rPr lang="sk-SK" sz="2800" b="1" dirty="0"/>
              <a:t>Webová gramotnosť,</a:t>
            </a:r>
            <a:br>
              <a:rPr lang="sk-SK" sz="2800" b="1" dirty="0"/>
            </a:br>
            <a:r>
              <a:rPr lang="sk-SK" sz="2800" b="1" dirty="0"/>
              <a:t>orientácia na úvodnej stránke,</a:t>
            </a:r>
            <a:br>
              <a:rPr lang="sk-SK" sz="2800" b="1" dirty="0"/>
            </a:br>
            <a:r>
              <a:rPr lang="sk-SK" sz="2800" b="1" dirty="0"/>
              <a:t>porovnávanie zručnosti účastníkov,</a:t>
            </a:r>
            <a:br>
              <a:rPr lang="sk-SK" sz="2800" b="1" dirty="0"/>
            </a:br>
            <a:r>
              <a:rPr lang="sk-SK" sz="2800" b="1" dirty="0"/>
              <a:t>detekcia kľúčových elementov webstránky</a:t>
            </a:r>
          </a:p>
        </p:txBody>
      </p:sp>
      <p:sp>
        <p:nvSpPr>
          <p:cNvPr id="10" name="Zástupný objekt pre číslo snímky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252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Priebeh ostrých experimentov: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1. sedenie = 18 účastníkov (</a:t>
            </a:r>
            <a:r>
              <a:rPr lang="sk-SK" dirty="0" err="1"/>
              <a:t>pedagog</a:t>
            </a:r>
            <a:r>
              <a:rPr lang="sk-SK" dirty="0"/>
              <a:t>. študenti BC/MGR)</a:t>
            </a:r>
          </a:p>
          <a:p>
            <a:r>
              <a:rPr lang="sk-SK" dirty="0"/>
              <a:t>2. sedenie = 18 účastníkov (</a:t>
            </a:r>
            <a:r>
              <a:rPr lang="sk-SK" dirty="0" err="1"/>
              <a:t>pedagog</a:t>
            </a:r>
            <a:r>
              <a:rPr lang="sk-SK" dirty="0"/>
              <a:t>. študenti BC/MGR)</a:t>
            </a:r>
          </a:p>
          <a:p>
            <a:r>
              <a:rPr lang="sk-SK" dirty="0"/>
              <a:t>3. sedenie = 18 účastníkov (</a:t>
            </a:r>
            <a:r>
              <a:rPr lang="sk-SK" dirty="0" err="1"/>
              <a:t>pedagog</a:t>
            </a:r>
            <a:r>
              <a:rPr lang="sk-SK" dirty="0"/>
              <a:t>. študenti BC/MGR)</a:t>
            </a:r>
          </a:p>
          <a:p>
            <a:r>
              <a:rPr lang="sk-SK" dirty="0"/>
              <a:t>4. sedenie = 18 účastníkov (</a:t>
            </a:r>
            <a:r>
              <a:rPr lang="sk-SK" dirty="0" err="1"/>
              <a:t>pedagog</a:t>
            </a:r>
            <a:r>
              <a:rPr lang="sk-SK" dirty="0"/>
              <a:t>. študenti BC/MGR)</a:t>
            </a:r>
          </a:p>
          <a:p>
            <a:r>
              <a:rPr lang="sk-SK" dirty="0"/>
              <a:t>5. sedenie = 15 účastníkov (učitelia ZŠ/SŠ)</a:t>
            </a:r>
          </a:p>
          <a:p>
            <a:r>
              <a:rPr lang="sk-SK" dirty="0"/>
              <a:t>6. sedenie = 10 účastníkov (učitelia ZŠ/SŠ)</a:t>
            </a:r>
          </a:p>
          <a:p>
            <a:r>
              <a:rPr lang="sk-SK" dirty="0"/>
              <a:t>7. sedenie = 3   účastníci (učitelia neštandard. škôl)</a:t>
            </a:r>
          </a:p>
          <a:p>
            <a:r>
              <a:rPr lang="sk-SK" b="1" dirty="0"/>
              <a:t>8. sedenie = 13 účastníkov (FIIT </a:t>
            </a:r>
            <a:r>
              <a:rPr lang="sk-SK" b="1" dirty="0" err="1"/>
              <a:t>doctoral</a:t>
            </a:r>
            <a:r>
              <a:rPr lang="sk-SK" b="1" dirty="0"/>
              <a:t> </a:t>
            </a:r>
            <a:r>
              <a:rPr lang="sk-SK" b="1" dirty="0" err="1"/>
              <a:t>stuff</a:t>
            </a:r>
            <a:r>
              <a:rPr lang="sk-SK" b="1" dirty="0"/>
              <a:t>)</a:t>
            </a:r>
          </a:p>
          <a:p>
            <a:endParaRPr lang="sk-SK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3192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9" y="0"/>
            <a:ext cx="11383421" cy="6858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7528191" y="550845"/>
            <a:ext cx="3986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/>
              <a:t>Červenou sú označení FIIT účastníci 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58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7"/>
          <a:stretch/>
        </p:blipFill>
        <p:spPr>
          <a:xfrm>
            <a:off x="99152" y="38352"/>
            <a:ext cx="10748790" cy="6858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7213438" y="528454"/>
            <a:ext cx="4637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/>
              <a:t>Kontrola nazbieraných dát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7213437" y="2774854"/>
            <a:ext cx="4637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/>
              <a:t>(Dĺžka zaznamenaného pohľadu nad každou stránkou pre každého používateľa)</a:t>
            </a:r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8135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24" y="1396750"/>
            <a:ext cx="9092187" cy="533363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23" y="1396750"/>
            <a:ext cx="9092187" cy="533363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23" y="1396749"/>
            <a:ext cx="9092187" cy="533363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4520" y="-187287"/>
            <a:ext cx="10839679" cy="2111295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Základné porovnanie </a:t>
            </a:r>
            <a:r>
              <a:rPr lang="sk-SK" dirty="0" err="1"/>
              <a:t>raw</a:t>
            </a:r>
            <a:r>
              <a:rPr lang="sk-SK" dirty="0"/>
              <a:t> dát:</a:t>
            </a:r>
            <a:br>
              <a:rPr lang="sk-SK" dirty="0"/>
            </a:br>
            <a:r>
              <a:rPr lang="sk-SK" dirty="0"/>
              <a:t>hľadanie vzorov v postupnosti pohľadu</a:t>
            </a:r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374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4520" y="-187287"/>
            <a:ext cx="10839679" cy="2111295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Základná metrika na porovnanie:</a:t>
            </a:r>
            <a:br>
              <a:rPr lang="sk-SK" dirty="0"/>
            </a:br>
            <a:r>
              <a:rPr lang="sk-SK" dirty="0"/>
              <a:t>počet fixácií na stránke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47" y="1509311"/>
            <a:ext cx="5340952" cy="5045724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8" y="1545874"/>
            <a:ext cx="5385229" cy="5152380"/>
          </a:xfrm>
          <a:prstGeom prst="rect">
            <a:avLst/>
          </a:prstGeom>
        </p:spPr>
      </p:pic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4479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60" y="1107427"/>
            <a:ext cx="5277080" cy="561659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04" y="1107427"/>
            <a:ext cx="4798345" cy="5599912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1577248" y="172561"/>
            <a:ext cx="9494704" cy="791646"/>
          </a:xfrm>
        </p:spPr>
        <p:txBody>
          <a:bodyPr>
            <a:normAutofit fontScale="90000"/>
          </a:bodyPr>
          <a:lstStyle/>
          <a:p>
            <a:r>
              <a:rPr lang="sk-SK" b="1" dirty="0"/>
              <a:t>Definovanie AOI nad každou stránkou (32x)</a:t>
            </a:r>
          </a:p>
        </p:txBody>
      </p:sp>
      <p:sp>
        <p:nvSpPr>
          <p:cNvPr id="10" name="Zástupný objekt pre číslo snímky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5781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838703" y="173093"/>
            <a:ext cx="7788008" cy="4351338"/>
          </a:xfrm>
        </p:spPr>
        <p:txBody>
          <a:bodyPr/>
          <a:lstStyle/>
          <a:p>
            <a:pPr marL="0" indent="0">
              <a:buNone/>
            </a:pPr>
            <a:r>
              <a:rPr lang="sk-SK" dirty="0"/>
              <a:t>Rozdiely v trvaní fixácií na jednotlivé AOI na stránke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309" y="899870"/>
            <a:ext cx="8446797" cy="5699233"/>
          </a:xfrm>
          <a:prstGeom prst="rect">
            <a:avLst/>
          </a:prstGeom>
        </p:spPr>
      </p:pic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2948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69553" y="195127"/>
            <a:ext cx="10674427" cy="4351338"/>
          </a:xfrm>
        </p:spPr>
        <p:txBody>
          <a:bodyPr/>
          <a:lstStyle/>
          <a:p>
            <a:pPr marL="0" indent="0">
              <a:buNone/>
            </a:pPr>
            <a:r>
              <a:rPr lang="sk-SK" dirty="0"/>
              <a:t>Dĺžka trvania pohľadu na vrchné menu na piatich rôznych stránkach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62" y="684882"/>
            <a:ext cx="10391775" cy="6096000"/>
          </a:xfrm>
          <a:prstGeom prst="rect">
            <a:avLst/>
          </a:prstGeom>
        </p:spPr>
      </p:pic>
      <p:sp>
        <p:nvSpPr>
          <p:cNvPr id="5" name="Zástupný objekt pre obsah 2"/>
          <p:cNvSpPr txBox="1">
            <a:spLocks/>
          </p:cNvSpPr>
          <p:nvPr/>
        </p:nvSpPr>
        <p:spPr>
          <a:xfrm rot="16200000">
            <a:off x="-1279180" y="2594759"/>
            <a:ext cx="5663589" cy="1084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sz="1600" dirty="0"/>
              <a:t>web1              web2             web3            web4               web5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4015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20"/>
          <a:stretch/>
        </p:blipFill>
        <p:spPr>
          <a:xfrm>
            <a:off x="8670419" y="3571781"/>
            <a:ext cx="3481186" cy="3172969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21"/>
          <a:stretch/>
        </p:blipFill>
        <p:spPr>
          <a:xfrm>
            <a:off x="8463348" y="227884"/>
            <a:ext cx="3688257" cy="334389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44"/>
          <a:stretch/>
        </p:blipFill>
        <p:spPr>
          <a:xfrm>
            <a:off x="4693189" y="174158"/>
            <a:ext cx="3680224" cy="334389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137"/>
          <a:stretch/>
        </p:blipFill>
        <p:spPr>
          <a:xfrm>
            <a:off x="4725323" y="3486316"/>
            <a:ext cx="3648090" cy="3343898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4875437" cy="2346592"/>
          </a:xfrm>
        </p:spPr>
        <p:txBody>
          <a:bodyPr>
            <a:normAutofit/>
          </a:bodyPr>
          <a:lstStyle/>
          <a:p>
            <a:r>
              <a:rPr lang="sk-SK" b="1" dirty="0"/>
              <a:t>Prechodové matice</a:t>
            </a:r>
            <a:br>
              <a:rPr lang="sk-SK" dirty="0"/>
            </a:br>
            <a:r>
              <a:rPr lang="sk-SK" sz="3200" dirty="0"/>
              <a:t>prechody fixácií medzi AOI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0" y="2344760"/>
            <a:ext cx="4693189" cy="2346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Tx/>
              <a:buChar char="-"/>
            </a:pPr>
            <a:r>
              <a:rPr lang="sk-SK" sz="2400" b="1" dirty="0"/>
              <a:t>vzniknú pomerne riedke matice</a:t>
            </a:r>
          </a:p>
          <a:p>
            <a:pPr marL="457200" indent="-457200">
              <a:buFontTx/>
              <a:buChar char="-"/>
            </a:pPr>
            <a:r>
              <a:rPr lang="sk-SK" sz="2400" b="1" dirty="0"/>
              <a:t>vektorová reprezentácia vhodná na klasifikáciu</a:t>
            </a:r>
            <a:endParaRPr lang="sk-SK" sz="2400" dirty="0"/>
          </a:p>
        </p:txBody>
      </p:sp>
      <p:sp>
        <p:nvSpPr>
          <p:cNvPr id="11" name="Zástupný objekt pre číslo snímky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6604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Zhrnutie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/>
              <a:t>Dotazník:</a:t>
            </a:r>
          </a:p>
          <a:p>
            <a:pPr marL="342900" lvl="1" indent="-342900">
              <a:spcBef>
                <a:spcPts val="1000"/>
              </a:spcBef>
            </a:pPr>
            <a:r>
              <a:rPr lang="sk-SK" dirty="0"/>
              <a:t>Korelácia otázok</a:t>
            </a:r>
          </a:p>
          <a:p>
            <a:pPr marL="342900" lvl="1" indent="-342900">
              <a:spcBef>
                <a:spcPts val="1000"/>
              </a:spcBef>
            </a:pPr>
            <a:r>
              <a:rPr lang="sk-SK" dirty="0"/>
              <a:t>Kontrola distribúcie</a:t>
            </a:r>
          </a:p>
          <a:p>
            <a:pPr marL="342900" lvl="1" indent="-342900">
              <a:spcBef>
                <a:spcPts val="1000"/>
              </a:spcBef>
            </a:pPr>
            <a:r>
              <a:rPr lang="sk-SK" dirty="0"/>
              <a:t>Pozretie extrémov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Prieskumná analýza:</a:t>
            </a:r>
          </a:p>
          <a:p>
            <a:pPr lvl="1"/>
            <a:r>
              <a:rPr lang="sk-SK" dirty="0" err="1"/>
              <a:t>Raw</a:t>
            </a:r>
            <a:r>
              <a:rPr lang="sk-SK" dirty="0"/>
              <a:t> </a:t>
            </a:r>
            <a:r>
              <a:rPr lang="sk-SK" dirty="0" err="1"/>
              <a:t>data</a:t>
            </a:r>
            <a:r>
              <a:rPr lang="sk-SK" dirty="0"/>
              <a:t> (vzory, postupnosti)</a:t>
            </a:r>
          </a:p>
          <a:p>
            <a:pPr lvl="1"/>
            <a:r>
              <a:rPr lang="sk-SK" dirty="0"/>
              <a:t>Základné metriky (dĺžka trvania, počet fixácií)</a:t>
            </a:r>
          </a:p>
          <a:p>
            <a:pPr lvl="1"/>
            <a:r>
              <a:rPr lang="sk-SK" dirty="0"/>
              <a:t>Pokročilé a odvodené metriky (prechodová matica)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601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33350"/>
            <a:ext cx="10287000" cy="65913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33350"/>
            <a:ext cx="10287000" cy="6591300"/>
          </a:xfrm>
          <a:prstGeom prst="rect">
            <a:avLst/>
          </a:prstGeom>
        </p:spPr>
      </p:pic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575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Hlavný cieľ je automaticky rozlíšiť používateľov s vysokou a nízkou navigačnou zručnosťou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0" y="2497015"/>
            <a:ext cx="10515600" cy="3679948"/>
          </a:xfrm>
        </p:spPr>
        <p:txBody>
          <a:bodyPr>
            <a:normAutofit/>
          </a:bodyPr>
          <a:lstStyle/>
          <a:p>
            <a:r>
              <a:rPr lang="sk-SK" sz="3600" dirty="0">
                <a:solidFill>
                  <a:srgbClr val="FF0000"/>
                </a:solidFill>
              </a:rPr>
              <a:t>ako určiť zručnosť používateľa? </a:t>
            </a:r>
          </a:p>
          <a:p>
            <a:r>
              <a:rPr lang="sk-SK" sz="3600" dirty="0">
                <a:solidFill>
                  <a:srgbClr val="FF0000"/>
                </a:solidFill>
              </a:rPr>
              <a:t>na akých dátach to budeme rozlišovať?</a:t>
            </a:r>
          </a:p>
          <a:p>
            <a:endParaRPr lang="sk-SK" sz="3600" dirty="0">
              <a:solidFill>
                <a:srgbClr val="FF0000"/>
              </a:solidFill>
            </a:endParaRPr>
          </a:p>
          <a:p>
            <a:endParaRPr lang="sk-SK" sz="3600" dirty="0">
              <a:solidFill>
                <a:srgbClr val="FF0000"/>
              </a:solidFill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364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0000"/>
                </a:solidFill>
              </a:rPr>
              <a:t>... ako určiť zručnosť používateľa? 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sk-SK" dirty="0"/>
              <a:t>expertný posudok?</a:t>
            </a:r>
          </a:p>
          <a:p>
            <a:pPr>
              <a:buFontTx/>
              <a:buChar char="-"/>
            </a:pPr>
            <a:r>
              <a:rPr lang="sk-SK" dirty="0"/>
              <a:t>heuristika podľa známych definícií?</a:t>
            </a:r>
          </a:p>
          <a:p>
            <a:pPr>
              <a:buFontTx/>
              <a:buChar char="-"/>
            </a:pPr>
            <a:endParaRPr lang="sk-SK" dirty="0"/>
          </a:p>
          <a:p>
            <a:pPr marL="0" indent="0">
              <a:buNone/>
            </a:pPr>
            <a:r>
              <a:rPr lang="sk-SK" sz="3200" b="1" dirty="0"/>
              <a:t>Zvolili sme Dotazník s podporou </a:t>
            </a:r>
            <a:r>
              <a:rPr lang="sk-SK" sz="3200" b="1" dirty="0" err="1"/>
              <a:t>exploratívnej</a:t>
            </a:r>
            <a:r>
              <a:rPr lang="sk-SK" sz="3200" b="1" dirty="0"/>
              <a:t> analýzy dát z interakcie na Webe.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sz="3200" b="1" dirty="0"/>
              <a:t>19 otázok </a:t>
            </a:r>
            <a:r>
              <a:rPr lang="sk-SK" sz="3200" dirty="0"/>
              <a:t>(inšpirácia existujúcim dotazníkom z inej oblasti)</a:t>
            </a:r>
            <a:br>
              <a:rPr lang="sk-SK" sz="3200" dirty="0"/>
            </a:br>
            <a:r>
              <a:rPr lang="sk-SK" sz="3200" b="1" dirty="0"/>
              <a:t>Odpovede na </a:t>
            </a:r>
            <a:r>
              <a:rPr lang="sk-SK" sz="3200" b="1" dirty="0" err="1"/>
              <a:t>Likertovej</a:t>
            </a:r>
            <a:r>
              <a:rPr lang="sk-SK" sz="3200" b="1" dirty="0"/>
              <a:t> škále </a:t>
            </a:r>
            <a:r>
              <a:rPr lang="sk-SK" sz="3200" dirty="0"/>
              <a:t>1 – 5 (súhlasím, nesúhlasím)</a:t>
            </a:r>
          </a:p>
          <a:p>
            <a:endParaRPr lang="sk-SK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79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38" y="569542"/>
            <a:ext cx="9366421" cy="6000510"/>
          </a:xfrm>
          <a:prstGeom prst="rect">
            <a:avLst/>
          </a:prstGeom>
        </p:spPr>
      </p:pic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4232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0000"/>
                </a:solidFill>
              </a:rPr>
              <a:t>... na akých dátach to budeme analyzovať? </a:t>
            </a:r>
            <a:endParaRPr lang="sk-SK" dirty="0"/>
          </a:p>
        </p:txBody>
      </p:sp>
      <p:sp>
        <p:nvSpPr>
          <p:cNvPr id="4" name="Zástupný objekt pre obsah 3"/>
          <p:cNvSpPr>
            <a:spLocks noGrp="1"/>
          </p:cNvSpPr>
          <p:nvPr>
            <p:ph idx="1"/>
          </p:nvPr>
        </p:nvSpPr>
        <p:spPr>
          <a:xfrm>
            <a:off x="838199" y="1649776"/>
            <a:ext cx="10802815" cy="47686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dirty="0"/>
              <a:t>Budeme sledovať interakciu na rôznych stránkach (vybrali sme 4, kde treba splniť úlohu). </a:t>
            </a:r>
          </a:p>
          <a:p>
            <a:pPr marL="0" indent="0">
              <a:buNone/>
            </a:pPr>
            <a:r>
              <a:rPr lang="sk-SK" b="1" dirty="0">
                <a:solidFill>
                  <a:schemeClr val="accent6">
                    <a:lumMod val="75000"/>
                  </a:schemeClr>
                </a:solidFill>
              </a:rPr>
              <a:t>- splnenie overíme kliknutím na správny </a:t>
            </a:r>
            <a:r>
              <a:rPr lang="sk-SK" b="1" dirty="0" err="1">
                <a:solidFill>
                  <a:schemeClr val="accent6">
                    <a:lumMod val="75000"/>
                  </a:schemeClr>
                </a:solidFill>
              </a:rPr>
              <a:t>link</a:t>
            </a:r>
            <a:r>
              <a:rPr lang="sk-SK" b="1" dirty="0">
                <a:solidFill>
                  <a:schemeClr val="accent6">
                    <a:lumMod val="75000"/>
                  </a:schemeClr>
                </a:solidFill>
              </a:rPr>
              <a:t> na stránke</a:t>
            </a:r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r>
              <a:rPr lang="sk-SK" b="1" dirty="0"/>
              <a:t>Budeme sledovať špecifické správanie po príchode na stránku v prvých pár sekundách (vybrali sme 32, kde stačí zistiť o čom je stránka). </a:t>
            </a:r>
          </a:p>
          <a:p>
            <a:pPr marL="0" indent="0">
              <a:buNone/>
            </a:pPr>
            <a:r>
              <a:rPr lang="sk-SK" b="1" dirty="0">
                <a:solidFill>
                  <a:schemeClr val="accent6">
                    <a:lumMod val="75000"/>
                  </a:schemeClr>
                </a:solidFill>
              </a:rPr>
              <a:t>- splnenie overíme textovou odpoveďou po každom </a:t>
            </a:r>
            <a:r>
              <a:rPr lang="sk-SK" b="1" dirty="0" err="1">
                <a:solidFill>
                  <a:schemeClr val="accent6">
                    <a:lumMod val="75000"/>
                  </a:schemeClr>
                </a:solidFill>
              </a:rPr>
              <a:t>screenshote</a:t>
            </a:r>
            <a:endParaRPr lang="sk-SK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endParaRPr lang="sk-SK" b="1" dirty="0"/>
          </a:p>
        </p:txBody>
      </p:sp>
      <p:sp>
        <p:nvSpPr>
          <p:cNvPr id="8" name="Zástupný objekt pre číslo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6827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A7C6A5C-1A8B-46AF-811C-CE5DC0D2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8</a:t>
            </a:fld>
            <a:endParaRPr lang="sk-SK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C45B61-2A1B-428B-959F-73094DE7A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" y="924252"/>
            <a:ext cx="7520041" cy="500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831E13E-ADB9-40E0-8F78-594412590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854" y="249382"/>
            <a:ext cx="3451946" cy="635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861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FD623DD-70DA-42B8-AC9C-4104A7EE0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A17E-44B3-4A9F-9208-AD85128B6802}" type="slidenum">
              <a:rPr lang="sk-SK" smtClean="0"/>
              <a:t>9</a:t>
            </a:fld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99C256D-EA0D-499F-AE5C-F22386CC6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824" y="3018745"/>
            <a:ext cx="361542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1F200B95-80D9-48EF-B7C9-C6DE8852A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6" y="261258"/>
            <a:ext cx="2590167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223B00D4-9FA7-4B15-B1AF-461EE6CE5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171" y="163514"/>
            <a:ext cx="3493484" cy="5514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228FBA20-3BD6-48C4-8B8A-622D5CE86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367" y="136525"/>
            <a:ext cx="3761167" cy="3943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E59B491A-6E10-4BCC-9462-599912243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619" y="3429000"/>
            <a:ext cx="3002767" cy="3026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17E2F135-178A-4835-86C7-F268A4DF5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6" y="2921001"/>
            <a:ext cx="3523376" cy="3800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CCE9EE77-5FB5-480D-8201-E73DA3205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63" y="529092"/>
            <a:ext cx="3360096" cy="2632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DB87B595-4FF1-49FF-A846-4027F17471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20" y="607107"/>
            <a:ext cx="4242485" cy="4251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286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574</Words>
  <Application>Microsoft Office PowerPoint</Application>
  <PresentationFormat>Širokouhlá</PresentationFormat>
  <Paragraphs>117</Paragraphs>
  <Slides>29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Motív balíka Office</vt:lpstr>
      <vt:lpstr>Experimentálne meranie navigačnej zručnosti</vt:lpstr>
      <vt:lpstr>Oblasť výskumu: meranie zručnosti vo webovej navigácii   Keywords: Webová gramotnosť, orientácia na úvodnej stránke, porovnávanie zručnosti účastníkov, detekcia kľúčových elementov webstránky</vt:lpstr>
      <vt:lpstr>Prezentácia programu PowerPoint</vt:lpstr>
      <vt:lpstr>Hlavný cieľ je automaticky rozlíšiť používateľov s vysokou a nízkou navigačnou zručnosťou</vt:lpstr>
      <vt:lpstr>... ako určiť zručnosť používateľa? </vt:lpstr>
      <vt:lpstr>Prezentácia programu PowerPoint</vt:lpstr>
      <vt:lpstr>... na akých dátach to budeme analyzovať? </vt:lpstr>
      <vt:lpstr>Prezentácia programu PowerPoint</vt:lpstr>
      <vt:lpstr>Prezentácia programu PowerPoint</vt:lpstr>
      <vt:lpstr>... na akých dátach to budeme analyzovať? </vt:lpstr>
      <vt:lpstr>Prezentácia programu PowerPoint</vt:lpstr>
      <vt:lpstr>Prezentácia programu PowerPoint</vt:lpstr>
      <vt:lpstr>Prezentácia programu PowerPoint</vt:lpstr>
      <vt:lpstr>Prezentácia programu PowerPoint</vt:lpstr>
      <vt:lpstr>Priebeh ostrých experimentov:</vt:lpstr>
      <vt:lpstr>Prezentácia programu PowerPoint</vt:lpstr>
      <vt:lpstr>Distribúcia skóre z dotazníka</vt:lpstr>
      <vt:lpstr>Prezentácia programu PowerPoint</vt:lpstr>
      <vt:lpstr>Prezentácia programu PowerPoint</vt:lpstr>
      <vt:lpstr>Priebeh ostrých experimentov:</vt:lpstr>
      <vt:lpstr>Prezentácia programu PowerPoint</vt:lpstr>
      <vt:lpstr>Prezentácia programu PowerPoint</vt:lpstr>
      <vt:lpstr>Základné porovnanie raw dát: hľadanie vzorov v postupnosti pohľadu</vt:lpstr>
      <vt:lpstr>Základná metrika na porovnanie: počet fixácií na stránke</vt:lpstr>
      <vt:lpstr>Definovanie AOI nad každou stránkou (32x)</vt:lpstr>
      <vt:lpstr>Prezentácia programu PowerPoint</vt:lpstr>
      <vt:lpstr>Prezentácia programu PowerPoint</vt:lpstr>
      <vt:lpstr>Prechodové matice prechody fixácií medzi AOI</vt:lpstr>
      <vt:lpstr>Zhrnutie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Patrik Hlaváč</dc:creator>
  <cp:lastModifiedBy>Patrik Hlaváč</cp:lastModifiedBy>
  <cp:revision>52</cp:revision>
  <dcterms:created xsi:type="dcterms:W3CDTF">2019-03-12T19:07:44Z</dcterms:created>
  <dcterms:modified xsi:type="dcterms:W3CDTF">2019-03-13T12:28:18Z</dcterms:modified>
</cp:coreProperties>
</file>