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98" r:id="rId3"/>
    <p:sldId id="300" r:id="rId4"/>
    <p:sldId id="296" r:id="rId5"/>
    <p:sldId id="295" r:id="rId6"/>
    <p:sldId id="304" r:id="rId7"/>
    <p:sldId id="303" r:id="rId8"/>
    <p:sldId id="268" r:id="rId9"/>
    <p:sldId id="269" r:id="rId10"/>
    <p:sldId id="301" r:id="rId11"/>
    <p:sldId id="257" r:id="rId12"/>
    <p:sldId id="270" r:id="rId13"/>
    <p:sldId id="271" r:id="rId14"/>
    <p:sldId id="305" r:id="rId15"/>
    <p:sldId id="306" r:id="rId16"/>
    <p:sldId id="307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1" autoAdjust="0"/>
    <p:restoredTop sz="70461" autoAdjust="0"/>
  </p:normalViewPr>
  <p:slideViewPr>
    <p:cSldViewPr>
      <p:cViewPr varScale="1">
        <p:scale>
          <a:sx n="75" d="100"/>
          <a:sy n="75" d="100"/>
        </p:scale>
        <p:origin x="77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A863A-790C-4B57-9DDF-B516907FB736}" type="datetimeFigureOut">
              <a:rPr lang="en-US" smtClean="0"/>
              <a:t>26-Sep-16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B1F87-7648-4EF0-A2B5-B5CB10F5E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8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107A0-9C2F-4598-BAED-62C0068D19B6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205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9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1F87-7648-4EF0-A2B5-B5CB10F5EA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9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1F87-7648-4EF0-A2B5-B5CB10F5EA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ziskanie</a:t>
            </a:r>
            <a:r>
              <a:rPr lang="sk-SK" dirty="0" smtClean="0"/>
              <a:t> </a:t>
            </a:r>
            <a:r>
              <a:rPr lang="sk-SK" dirty="0" err="1" smtClean="0"/>
              <a:t>dodatocnych</a:t>
            </a:r>
            <a:r>
              <a:rPr lang="sk-SK" dirty="0" smtClean="0"/>
              <a:t> </a:t>
            </a:r>
            <a:r>
              <a:rPr lang="sk-SK" dirty="0" err="1" smtClean="0"/>
              <a:t>informacii</a:t>
            </a:r>
            <a:r>
              <a:rPr lang="sk-SK" dirty="0" smtClean="0"/>
              <a:t> o </a:t>
            </a:r>
            <a:r>
              <a:rPr lang="sk-SK" dirty="0" err="1" smtClean="0"/>
              <a:t>pouzivateloch</a:t>
            </a:r>
            <a:endParaRPr lang="sk-SK" dirty="0" smtClean="0"/>
          </a:p>
          <a:p>
            <a:r>
              <a:rPr lang="sk-SK" dirty="0" err="1" smtClean="0"/>
              <a:t>indentifikacia</a:t>
            </a:r>
            <a:r>
              <a:rPr lang="sk-SK" dirty="0" smtClean="0"/>
              <a:t> </a:t>
            </a:r>
            <a:r>
              <a:rPr lang="sk-SK" dirty="0" err="1" smtClean="0"/>
              <a:t>individualnych</a:t>
            </a:r>
            <a:r>
              <a:rPr lang="sk-SK" dirty="0" smtClean="0"/>
              <a:t> rozdielov</a:t>
            </a:r>
          </a:p>
          <a:p>
            <a:r>
              <a:rPr lang="sk-SK" dirty="0" err="1" smtClean="0"/>
              <a:t>interpretacia</a:t>
            </a:r>
            <a:r>
              <a:rPr lang="sk-SK" dirty="0" smtClean="0"/>
              <a:t> </a:t>
            </a:r>
            <a:r>
              <a:rPr lang="sk-SK" dirty="0" err="1" smtClean="0"/>
              <a:t>vysledkov</a:t>
            </a:r>
            <a:r>
              <a:rPr lang="sk-SK" dirty="0" smtClean="0"/>
              <a:t> so </a:t>
            </a:r>
            <a:r>
              <a:rPr lang="sk-SK" dirty="0" err="1" smtClean="0"/>
              <a:t>zohladnenim</a:t>
            </a:r>
            <a:r>
              <a:rPr lang="sk-SK" dirty="0" smtClean="0"/>
              <a:t> rozdielov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4D4AD-1D47-47D7-BFE2-DD2C662A434C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924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424936" cy="936103"/>
          </a:xfr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7376864" cy="12016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56176" y="6165304"/>
            <a:ext cx="298782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9405" r="4121" b="15099"/>
          <a:stretch/>
        </p:blipFill>
        <p:spPr>
          <a:xfrm>
            <a:off x="4644008" y="5877272"/>
            <a:ext cx="4032448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57200" y="63618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B1B5-D958-4A91-AE1D-A2AAAB5B3981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16242" r="66949" b="24101"/>
          <a:stretch/>
        </p:blipFill>
        <p:spPr>
          <a:xfrm>
            <a:off x="7740352" y="6371109"/>
            <a:ext cx="1008112" cy="4422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9" Type="http://schemas.openxmlformats.org/officeDocument/2006/relationships/image" Target="../media/image43.jpe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jpeg"/><Relationship Id="rId47" Type="http://schemas.openxmlformats.org/officeDocument/2006/relationships/image" Target="../media/image51.png"/><Relationship Id="rId50" Type="http://schemas.openxmlformats.org/officeDocument/2006/relationships/image" Target="../media/image54.jpeg"/><Relationship Id="rId55" Type="http://schemas.openxmlformats.org/officeDocument/2006/relationships/image" Target="../media/image5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9" Type="http://schemas.openxmlformats.org/officeDocument/2006/relationships/image" Target="../media/image33.jpeg"/><Relationship Id="rId11" Type="http://schemas.openxmlformats.org/officeDocument/2006/relationships/image" Target="../media/image15.pn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37" Type="http://schemas.openxmlformats.org/officeDocument/2006/relationships/image" Target="../media/image41.png"/><Relationship Id="rId40" Type="http://schemas.openxmlformats.org/officeDocument/2006/relationships/image" Target="../media/image44.jpeg"/><Relationship Id="rId45" Type="http://schemas.openxmlformats.org/officeDocument/2006/relationships/image" Target="../media/image49.jpeg"/><Relationship Id="rId53" Type="http://schemas.openxmlformats.org/officeDocument/2006/relationships/image" Target="../media/image57.jpeg"/><Relationship Id="rId58" Type="http://schemas.openxmlformats.org/officeDocument/2006/relationships/image" Target="../media/image62.jpeg"/><Relationship Id="rId5" Type="http://schemas.openxmlformats.org/officeDocument/2006/relationships/image" Target="../media/image9.jpeg"/><Relationship Id="rId61" Type="http://schemas.openxmlformats.org/officeDocument/2006/relationships/image" Target="../media/image65.jpeg"/><Relationship Id="rId19" Type="http://schemas.openxmlformats.org/officeDocument/2006/relationships/image" Target="../media/image2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Relationship Id="rId35" Type="http://schemas.openxmlformats.org/officeDocument/2006/relationships/image" Target="../media/image39.jpeg"/><Relationship Id="rId43" Type="http://schemas.openxmlformats.org/officeDocument/2006/relationships/image" Target="../media/image47.jpeg"/><Relationship Id="rId48" Type="http://schemas.openxmlformats.org/officeDocument/2006/relationships/image" Target="../media/image52.jpeg"/><Relationship Id="rId56" Type="http://schemas.openxmlformats.org/officeDocument/2006/relationships/image" Target="../media/image60.jpeg"/><Relationship Id="rId8" Type="http://schemas.openxmlformats.org/officeDocument/2006/relationships/image" Target="../media/image12.jpeg"/><Relationship Id="rId51" Type="http://schemas.openxmlformats.org/officeDocument/2006/relationships/image" Target="../media/image55.jpeg"/><Relationship Id="rId3" Type="http://schemas.openxmlformats.org/officeDocument/2006/relationships/image" Target="../media/image7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38" Type="http://schemas.openxmlformats.org/officeDocument/2006/relationships/image" Target="../media/image42.jpeg"/><Relationship Id="rId46" Type="http://schemas.openxmlformats.org/officeDocument/2006/relationships/image" Target="../media/image50.jpeg"/><Relationship Id="rId59" Type="http://schemas.openxmlformats.org/officeDocument/2006/relationships/image" Target="../media/image63.jpeg"/><Relationship Id="rId20" Type="http://schemas.openxmlformats.org/officeDocument/2006/relationships/image" Target="../media/image24.jpeg"/><Relationship Id="rId41" Type="http://schemas.openxmlformats.org/officeDocument/2006/relationships/image" Target="../media/image45.jpeg"/><Relationship Id="rId54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36" Type="http://schemas.openxmlformats.org/officeDocument/2006/relationships/image" Target="../media/image40.gif"/><Relationship Id="rId49" Type="http://schemas.openxmlformats.org/officeDocument/2006/relationships/image" Target="../media/image53.png"/><Relationship Id="rId57" Type="http://schemas.openxmlformats.org/officeDocument/2006/relationships/image" Target="../media/image61.jpeg"/><Relationship Id="rId10" Type="http://schemas.openxmlformats.org/officeDocument/2006/relationships/image" Target="../media/image14.jpeg"/><Relationship Id="rId31" Type="http://schemas.openxmlformats.org/officeDocument/2006/relationships/image" Target="../media/image35.png"/><Relationship Id="rId44" Type="http://schemas.openxmlformats.org/officeDocument/2006/relationships/image" Target="../media/image48.jpeg"/><Relationship Id="rId52" Type="http://schemas.openxmlformats.org/officeDocument/2006/relationships/image" Target="../media/image56.jpeg"/><Relationship Id="rId60" Type="http://schemas.openxmlformats.org/officeDocument/2006/relationships/image" Target="../media/image6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gif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2304255"/>
          </a:xfrm>
        </p:spPr>
        <p:txBody>
          <a:bodyPr>
            <a:noAutofit/>
          </a:bodyPr>
          <a:lstStyle/>
          <a:p>
            <a:r>
              <a:rPr lang="en-GB" sz="3800" dirty="0"/>
              <a:t>Data Analysis and Machine Learning: </a:t>
            </a:r>
            <a:r>
              <a:rPr lang="en-GB" sz="3400" b="0" dirty="0"/>
              <a:t>From Clicks, Gaze, Face to Evaluation of User </a:t>
            </a:r>
            <a:r>
              <a:rPr lang="en-GB" sz="3400" b="0" dirty="0" err="1"/>
              <a:t>eXperience</a:t>
            </a:r>
            <a:endParaRPr lang="sk-SK" sz="3400" b="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16078"/>
            <a:ext cx="5184576" cy="3429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18301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sk-SK" sz="2800" b="1" dirty="0" smtClean="0"/>
              <a:t>ária Bieliková</a:t>
            </a:r>
            <a:endParaRPr lang="sk-SK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2"/>
    </mc:Choice>
    <mc:Fallback>
      <p:transition spd="slow" advTm="32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Analy</a:t>
            </a:r>
            <a:r>
              <a:rPr lang="sk-SK" dirty="0" err="1"/>
              <a:t>sis</a:t>
            </a:r>
            <a:r>
              <a:rPr lang="sk-SK" dirty="0"/>
              <a:t> of user </a:t>
            </a:r>
            <a:r>
              <a:rPr lang="sk-SK" dirty="0" smtClean="0"/>
              <a:t>feedback </a:t>
            </a:r>
            <a:r>
              <a:rPr lang="sk-SK" dirty="0"/>
              <a:t>in</a:t>
            </a:r>
            <a:r>
              <a:rPr lang="en-GB" dirty="0"/>
              <a:t> mobile </a:t>
            </a:r>
            <a:br>
              <a:rPr lang="en-GB" dirty="0"/>
            </a:br>
            <a:r>
              <a:rPr lang="en-GB" dirty="0" smtClean="0"/>
              <a:t>applications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330325"/>
            <a:ext cx="4374486" cy="324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http://www.tobii.com/ImageVaultFiles/id_2723/cf_60/Eye_Tracking_System_Tobii_Image_Tobii_X2_Eye_Trac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2319964"/>
            <a:ext cx="1620180" cy="10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815916" y="4833156"/>
            <a:ext cx="1134126" cy="594066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Arc 8"/>
          <p:cNvSpPr/>
          <p:nvPr/>
        </p:nvSpPr>
        <p:spPr>
          <a:xfrm flipV="1">
            <a:off x="2978823" y="2549835"/>
            <a:ext cx="4158462" cy="2565285"/>
          </a:xfrm>
          <a:prstGeom prst="arc">
            <a:avLst>
              <a:gd name="adj1" fmla="val 16908767"/>
              <a:gd name="adj2" fmla="val 1007125"/>
            </a:avLst>
          </a:prstGeom>
          <a:ln w="825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7218294" y="4302241"/>
            <a:ext cx="1151277" cy="553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1500" b="1" dirty="0"/>
              <a:t>60Hz</a:t>
            </a:r>
          </a:p>
          <a:p>
            <a:r>
              <a:rPr lang="sk-SK" sz="1500" b="1" dirty="0" err="1"/>
              <a:t>eyetracker</a:t>
            </a:r>
            <a:endParaRPr lang="en-US" sz="1500" b="1" dirty="0"/>
          </a:p>
        </p:txBody>
      </p:sp>
      <p:sp>
        <p:nvSpPr>
          <p:cNvPr id="16" name="Oval 15"/>
          <p:cNvSpPr/>
          <p:nvPr/>
        </p:nvSpPr>
        <p:spPr>
          <a:xfrm>
            <a:off x="3815916" y="2869237"/>
            <a:ext cx="756084" cy="451751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01970" y="3212976"/>
            <a:ext cx="162018" cy="8100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977934" y="3212976"/>
            <a:ext cx="162018" cy="6195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42785" y="2402886"/>
            <a:ext cx="1192955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1500" b="1" dirty="0"/>
              <a:t>HD </a:t>
            </a:r>
            <a:r>
              <a:rPr lang="en-US" sz="1500" b="1" dirty="0"/>
              <a:t>c</a:t>
            </a:r>
            <a:r>
              <a:rPr lang="sk-SK" sz="1500" b="1" dirty="0" err="1"/>
              <a:t>amera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99750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77"/>
    </mc:Choice>
    <mc:Fallback>
      <p:transition spd="slow" advTm="3237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20 eye-trackers in one room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(UXI Labs @ Slovak University of Technology) </a:t>
            </a:r>
            <a:endParaRPr lang="en-US" dirty="0"/>
          </a:p>
        </p:txBody>
      </p:sp>
      <p:sp>
        <p:nvSpPr>
          <p:cNvPr id="13" name="Zástupný symbol obsahu 12"/>
          <p:cNvSpPr>
            <a:spLocks noGrp="1"/>
          </p:cNvSpPr>
          <p:nvPr>
            <p:ph idx="1"/>
          </p:nvPr>
        </p:nvSpPr>
        <p:spPr>
          <a:xfrm>
            <a:off x="539552" y="1795744"/>
            <a:ext cx="3538736" cy="4297552"/>
          </a:xfrm>
        </p:spPr>
        <p:txBody>
          <a:bodyPr>
            <a:normAutofit/>
          </a:bodyPr>
          <a:lstStyle/>
          <a:p>
            <a:r>
              <a:rPr lang="en-US" dirty="0" smtClean="0"/>
              <a:t>20x </a:t>
            </a:r>
            <a:r>
              <a:rPr lang="en-US" dirty="0" err="1" smtClean="0"/>
              <a:t>Tobii</a:t>
            </a:r>
            <a:r>
              <a:rPr lang="en-US" dirty="0" smtClean="0"/>
              <a:t> X2-60 eye trackers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Screen</a:t>
            </a:r>
            <a:r>
              <a:rPr lang="en-US" dirty="0" smtClean="0"/>
              <a:t> recording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Face</a:t>
            </a:r>
            <a:r>
              <a:rPr lang="en-US" dirty="0" smtClean="0"/>
              <a:t> recording</a:t>
            </a:r>
          </a:p>
          <a:p>
            <a:r>
              <a:rPr lang="en-US" dirty="0" smtClean="0"/>
              <a:t>+</a:t>
            </a:r>
            <a:endParaRPr lang="en-US" dirty="0"/>
          </a:p>
          <a:p>
            <a:r>
              <a:rPr lang="en-US" dirty="0" smtClean="0"/>
              <a:t>Infrastructure for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ransferring</a:t>
            </a:r>
            <a:r>
              <a:rPr lang="en-US" dirty="0" smtClean="0"/>
              <a:t> all the </a:t>
            </a:r>
            <a:r>
              <a:rPr lang="en-US" dirty="0" smtClean="0">
                <a:solidFill>
                  <a:srgbClr val="0070C0"/>
                </a:solidFill>
              </a:rPr>
              <a:t>data</a:t>
            </a:r>
            <a:r>
              <a:rPr lang="en-US" dirty="0" smtClean="0"/>
              <a:t> to the central server</a:t>
            </a:r>
          </a:p>
          <a:p>
            <a:endParaRPr lang="en-US" sz="26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11</a:t>
            </a:fld>
            <a:endParaRPr lang="sk-SK" dirty="0"/>
          </a:p>
        </p:txBody>
      </p:sp>
      <p:grpSp>
        <p:nvGrpSpPr>
          <p:cNvPr id="2" name="Group 1"/>
          <p:cNvGrpSpPr/>
          <p:nvPr/>
        </p:nvGrpSpPr>
        <p:grpSpPr>
          <a:xfrm>
            <a:off x="4283968" y="1844824"/>
            <a:ext cx="4320480" cy="2785542"/>
            <a:chOff x="4283968" y="1844824"/>
            <a:chExt cx="4320480" cy="27855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1844824"/>
              <a:ext cx="4320480" cy="2785542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 rot="4048306">
              <a:off x="5959416" y="3121221"/>
              <a:ext cx="530478" cy="1105239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0254817">
              <a:off x="5698428" y="2063237"/>
              <a:ext cx="727857" cy="45195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062355" y="2494608"/>
              <a:ext cx="1587568" cy="349384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328075" y="2669300"/>
              <a:ext cx="1321849" cy="1003157"/>
            </a:xfrm>
            <a:prstGeom prst="straightConnector1">
              <a:avLst/>
            </a:prstGeom>
            <a:ln w="698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076056" y="4771565"/>
            <a:ext cx="1558440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1600" b="1" dirty="0" smtClean="0"/>
              <a:t>3D </a:t>
            </a:r>
            <a:r>
              <a:rPr lang="en-US" sz="1600" b="1" dirty="0" smtClean="0"/>
              <a:t>depth camera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70703" y="4765518"/>
            <a:ext cx="1558440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2000" b="1" dirty="0" smtClean="0"/>
              <a:t>60Hz</a:t>
            </a:r>
          </a:p>
          <a:p>
            <a:r>
              <a:rPr lang="sk-SK" sz="2000" b="1" dirty="0" err="1" smtClean="0"/>
              <a:t>eyetracker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102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08"/>
    </mc:Choice>
    <mc:Fallback>
      <p:transition spd="slow" advTm="2200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Mass data collection </a:t>
            </a:r>
            <a:r>
              <a:rPr lang="en-US" sz="3600" dirty="0" smtClean="0"/>
              <a:t>is excellent for summative studies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400" dirty="0" smtClean="0"/>
              <a:t>Same conditions for every participant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400" dirty="0" smtClean="0"/>
              <a:t>Saving staff time</a:t>
            </a:r>
          </a:p>
          <a:p>
            <a:endParaRPr lang="en-US" sz="5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965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541"/>
    </mc:Choice>
    <mc:Fallback>
      <p:transition spd="slow" advTm="7254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Our UX Group Research Software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F0"/>
                </a:solidFill>
              </a:rPr>
              <a:t>Data collection </a:t>
            </a:r>
            <a:r>
              <a:rPr lang="en-US" sz="2600" dirty="0" smtClean="0"/>
              <a:t>from all UX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Lifecycle </a:t>
            </a:r>
            <a:r>
              <a:rPr lang="en-US" sz="2600" dirty="0">
                <a:solidFill>
                  <a:srgbClr val="00B0F0"/>
                </a:solidFill>
              </a:rPr>
              <a:t>management </a:t>
            </a:r>
            <a:r>
              <a:rPr lang="en-US" sz="2600" dirty="0"/>
              <a:t>of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 smtClean="0"/>
              <a:t>user studies</a:t>
            </a:r>
            <a:r>
              <a:rPr lang="en-US" sz="2600" dirty="0" smtClean="0">
                <a:solidFill>
                  <a:srgbClr val="00B0F0"/>
                </a:solidFill>
              </a:rPr>
              <a:t> </a:t>
            </a:r>
            <a:r>
              <a:rPr lang="en-US" sz="2600" dirty="0">
                <a:solidFill>
                  <a:srgbClr val="00B0F0"/>
                </a:solidFill>
              </a:rPr>
              <a:t>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</a:rPr>
              <a:t>Processing</a:t>
            </a:r>
            <a:r>
              <a:rPr lang="en-US" sz="2600" dirty="0"/>
              <a:t> of </a:t>
            </a:r>
            <a:r>
              <a:rPr lang="en-US" sz="2600" dirty="0" smtClean="0"/>
              <a:t>gathered data</a:t>
            </a:r>
            <a:endParaRPr lang="en-US" sz="2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Annotations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Cleaning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Archivation</a:t>
            </a:r>
            <a:endParaRPr lang="en-US" sz="2400" dirty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719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32"/>
    </mc:Choice>
    <mc:Fallback>
      <p:transition spd="slow" advTm="2163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People have different abilities and personal traits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8387-DCC0-468C-92BD-8EED41AC8463}" type="slidenum">
              <a:rPr lang="sk-SK" smtClean="0"/>
              <a:pPr/>
              <a:t>14</a:t>
            </a:fld>
            <a:endParaRPr lang="sk-SK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15868"/>
            <a:ext cx="1080688" cy="1269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12" y="4955804"/>
            <a:ext cx="1406039" cy="1406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4959" y="2016364"/>
            <a:ext cx="35631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en-US" sz="2600" dirty="0" smtClean="0"/>
              <a:t>cognitive</a:t>
            </a:r>
            <a:r>
              <a:rPr lang="sk-SK" sz="2600" dirty="0" smtClean="0"/>
              <a:t> </a:t>
            </a:r>
            <a:r>
              <a:rPr lang="en-US" sz="2600" dirty="0" smtClean="0"/>
              <a:t>abilities</a:t>
            </a:r>
            <a:r>
              <a:rPr lang="sk-SK" sz="2600" dirty="0" smtClean="0"/>
              <a:t> </a:t>
            </a:r>
            <a:r>
              <a:rPr lang="en-US" sz="2600" dirty="0" smtClean="0"/>
              <a:t>(</a:t>
            </a:r>
            <a:r>
              <a:rPr lang="sk-SK" sz="2600" dirty="0" err="1" smtClean="0"/>
              <a:t>velocity</a:t>
            </a:r>
            <a:r>
              <a:rPr lang="sk-SK" sz="2600" dirty="0" smtClean="0"/>
              <a:t> of </a:t>
            </a:r>
            <a:r>
              <a:rPr lang="sk-SK" sz="2600" dirty="0" err="1" smtClean="0"/>
              <a:t>perception</a:t>
            </a:r>
            <a:r>
              <a:rPr lang="en-US" sz="2600" dirty="0" smtClean="0"/>
              <a:t>, working memory, </a:t>
            </a:r>
            <a:r>
              <a:rPr lang="en-US" sz="2600" dirty="0"/>
              <a:t>…)</a:t>
            </a:r>
            <a:endParaRPr lang="sk-SK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3674138" y="5483390"/>
            <a:ext cx="2554046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sk-SK" sz="2600" dirty="0" smtClean="0"/>
              <a:t>HCI </a:t>
            </a:r>
            <a:r>
              <a:rPr lang="sk-SK" sz="2600" dirty="0" err="1" smtClean="0"/>
              <a:t>literacy</a:t>
            </a:r>
            <a:endParaRPr lang="sk-SK" sz="2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71" y="3414884"/>
            <a:ext cx="1736691" cy="1166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3675123"/>
            <a:ext cx="22813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600" dirty="0" err="1" smtClean="0"/>
              <a:t>personal</a:t>
            </a:r>
            <a:r>
              <a:rPr lang="sk-SK" sz="2600" dirty="0" smtClean="0"/>
              <a:t> </a:t>
            </a:r>
            <a:r>
              <a:rPr lang="sk-SK" sz="2600" dirty="0" err="1" smtClean="0"/>
              <a:t>traits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7237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19"/>
    </mc:Choice>
    <mc:Fallback>
      <p:transition spd="slow" advTm="2911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91" y="581804"/>
            <a:ext cx="8102009" cy="994172"/>
          </a:xfrm>
        </p:spPr>
        <p:txBody>
          <a:bodyPr/>
          <a:lstStyle/>
          <a:p>
            <a:r>
              <a:rPr lang="sk-SK" sz="3600" dirty="0" err="1" smtClean="0"/>
              <a:t>How</a:t>
            </a:r>
            <a:r>
              <a:rPr lang="sk-SK" sz="3600" dirty="0" smtClean="0"/>
              <a:t> </a:t>
            </a:r>
            <a:r>
              <a:rPr lang="sk-SK" sz="3600" dirty="0" err="1" smtClean="0"/>
              <a:t>much</a:t>
            </a:r>
            <a:r>
              <a:rPr lang="sk-SK" sz="3600" dirty="0" smtClean="0"/>
              <a:t> </a:t>
            </a:r>
            <a:r>
              <a:rPr lang="sk-SK" sz="3600" dirty="0" err="1" smtClean="0"/>
              <a:t>is</a:t>
            </a:r>
            <a:r>
              <a:rPr lang="sk-SK" sz="3600" dirty="0" smtClean="0"/>
              <a:t> </a:t>
            </a:r>
            <a:r>
              <a:rPr lang="sk-SK" sz="3600" dirty="0" err="1" smtClean="0"/>
              <a:t>this</a:t>
            </a:r>
            <a:r>
              <a:rPr lang="sk-SK" sz="3600" dirty="0" smtClean="0"/>
              <a:t> </a:t>
            </a:r>
            <a:r>
              <a:rPr lang="sk-SK" sz="3600" dirty="0" err="1" smtClean="0"/>
              <a:t>app</a:t>
            </a:r>
            <a:r>
              <a:rPr lang="sk-SK" sz="3600" dirty="0" smtClean="0"/>
              <a:t> </a:t>
            </a:r>
            <a:r>
              <a:rPr lang="sk-SK" sz="3600" dirty="0" err="1" smtClean="0"/>
              <a:t>frustrating</a:t>
            </a:r>
            <a:r>
              <a:rPr lang="sk-SK" sz="3600" dirty="0" smtClean="0"/>
              <a:t>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700" dirty="0" err="1" smtClean="0"/>
              <a:t>Cognitive</a:t>
            </a:r>
            <a:r>
              <a:rPr lang="sk-SK" sz="2700" dirty="0" smtClean="0"/>
              <a:t> </a:t>
            </a:r>
            <a:r>
              <a:rPr lang="sk-SK" sz="2700" dirty="0" err="1" smtClean="0"/>
              <a:t>load</a:t>
            </a:r>
            <a:r>
              <a:rPr lang="sk-SK" sz="2700" dirty="0" smtClean="0"/>
              <a:t> </a:t>
            </a:r>
            <a:r>
              <a:rPr lang="sk-SK" sz="2700" dirty="0" err="1" smtClean="0"/>
              <a:t>is</a:t>
            </a:r>
            <a:r>
              <a:rPr lang="sk-SK" sz="2700" dirty="0" smtClean="0"/>
              <a:t> </a:t>
            </a:r>
            <a:r>
              <a:rPr lang="sk-SK" sz="2700" dirty="0" err="1" smtClean="0"/>
              <a:t>characterized</a:t>
            </a:r>
            <a:r>
              <a:rPr lang="sk-SK" sz="2700" dirty="0" smtClean="0"/>
              <a:t> by </a:t>
            </a:r>
            <a:r>
              <a:rPr lang="sk-SK" sz="2700" dirty="0" err="1" smtClean="0"/>
              <a:t>pupil</a:t>
            </a:r>
            <a:r>
              <a:rPr lang="sk-SK" sz="2700" dirty="0" smtClean="0"/>
              <a:t> </a:t>
            </a:r>
            <a:r>
              <a:rPr lang="sk-SK" sz="2700" dirty="0" err="1" smtClean="0"/>
              <a:t>dilation</a:t>
            </a:r>
            <a:endParaRPr lang="sk-SK" sz="2700" dirty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>
              <a:spcBef>
                <a:spcPts val="2250"/>
              </a:spcBef>
            </a:pPr>
            <a:r>
              <a:rPr lang="sk-SK" sz="2700" dirty="0" err="1" smtClean="0"/>
              <a:t>Pupil</a:t>
            </a:r>
            <a:r>
              <a:rPr lang="sk-SK" sz="2700" dirty="0" smtClean="0"/>
              <a:t> </a:t>
            </a:r>
            <a:r>
              <a:rPr lang="sk-SK" sz="2700" dirty="0" err="1" smtClean="0"/>
              <a:t>changes</a:t>
            </a:r>
            <a:r>
              <a:rPr lang="sk-SK" sz="2700" dirty="0" smtClean="0"/>
              <a:t> </a:t>
            </a:r>
            <a:r>
              <a:rPr lang="sk-SK" sz="2700" dirty="0" err="1" smtClean="0"/>
              <a:t>also</a:t>
            </a:r>
            <a:r>
              <a:rPr lang="sk-SK" sz="2700" dirty="0" smtClean="0"/>
              <a:t> </a:t>
            </a:r>
            <a:r>
              <a:rPr lang="sk-SK" sz="2700" dirty="0" err="1" smtClean="0"/>
              <a:t>with</a:t>
            </a:r>
            <a:r>
              <a:rPr lang="sk-SK" sz="2700" dirty="0" smtClean="0"/>
              <a:t> </a:t>
            </a:r>
            <a:r>
              <a:rPr lang="sk-SK" sz="2700" dirty="0" err="1" smtClean="0"/>
              <a:t>color</a:t>
            </a:r>
            <a:r>
              <a:rPr lang="sk-SK" sz="2700" dirty="0" smtClean="0"/>
              <a:t> </a:t>
            </a:r>
            <a:r>
              <a:rPr lang="sk-SK" sz="2700" dirty="0" err="1" smtClean="0"/>
              <a:t>changes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8387-DCC0-468C-92BD-8EED41AC8463}" type="slidenum">
              <a:rPr lang="sk-SK" smtClean="0"/>
              <a:t>15</a:t>
            </a:fld>
            <a:endParaRPr lang="sk-SK"/>
          </a:p>
        </p:txBody>
      </p:sp>
      <p:grpSp>
        <p:nvGrpSpPr>
          <p:cNvPr id="13" name="Group 12"/>
          <p:cNvGrpSpPr/>
          <p:nvPr/>
        </p:nvGrpSpPr>
        <p:grpSpPr>
          <a:xfrm>
            <a:off x="1827038" y="2379005"/>
            <a:ext cx="5345916" cy="1118167"/>
            <a:chOff x="1860618" y="2809235"/>
            <a:chExt cx="5345916" cy="11181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618" y="2809235"/>
              <a:ext cx="1992134" cy="11181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3" y="2809237"/>
              <a:ext cx="1986461" cy="1118165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4131367" y="3113170"/>
              <a:ext cx="810090" cy="382823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35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392617" y="4596140"/>
            <a:ext cx="972108" cy="5872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9" name="Rectangle 8"/>
          <p:cNvSpPr/>
          <p:nvPr/>
        </p:nvSpPr>
        <p:spPr>
          <a:xfrm>
            <a:off x="4013942" y="4596140"/>
            <a:ext cx="972108" cy="5872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0" name="Rectangle 9"/>
          <p:cNvSpPr/>
          <p:nvPr/>
        </p:nvSpPr>
        <p:spPr>
          <a:xfrm>
            <a:off x="5590674" y="4579373"/>
            <a:ext cx="972108" cy="5872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1" name="Right Arrow 10"/>
          <p:cNvSpPr/>
          <p:nvPr/>
        </p:nvSpPr>
        <p:spPr>
          <a:xfrm>
            <a:off x="3529035" y="4762615"/>
            <a:ext cx="359342" cy="26458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2" name="Right Arrow 11"/>
          <p:cNvSpPr/>
          <p:nvPr/>
        </p:nvSpPr>
        <p:spPr>
          <a:xfrm>
            <a:off x="5108692" y="4762615"/>
            <a:ext cx="359342" cy="26458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3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00"/>
    </mc:Choice>
    <mc:Fallback>
      <p:transition spd="slow" advTm="67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28651" y="1503343"/>
            <a:ext cx="7222136" cy="3005777"/>
            <a:chOff x="395536" y="1700808"/>
            <a:chExt cx="7948364" cy="3308020"/>
          </a:xfrm>
        </p:grpSpPr>
        <p:pic>
          <p:nvPicPr>
            <p:cNvPr id="5" name="Picture 2" descr="https://scontent.xx.fbcdn.net/hphotos-xpf1/v/t1.0-9/12208381_984495068260902_9143793052300796542_n.jpg?oh=a4be6cf849b5dc532ff0d5710d646f22&amp;oe=56F661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8840"/>
              <a:ext cx="7886700" cy="3000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7200" y="1700808"/>
              <a:ext cx="788670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5536" y="4288748"/>
              <a:ext cx="794836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4182511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/>
              <a:t>http://www.uxi.sk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8387-DCC0-468C-92BD-8EED41AC8463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854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4"/>
    </mc:Choice>
    <mc:Fallback>
      <p:transition spd="slow" advTm="504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Faculty of Informatics and Information Technologies</a:t>
            </a:r>
            <a:br>
              <a:rPr lang="en-US" dirty="0" smtClean="0"/>
            </a:br>
            <a:r>
              <a:rPr lang="en-US" dirty="0" smtClean="0"/>
              <a:t>Slovak University of Technology in Bratislava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2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638"/>
            <a:ext cx="5652120" cy="3783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28" y="1700808"/>
            <a:ext cx="30045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8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46"/>
    </mc:Choice>
    <mc:Fallback>
      <p:transition spd="slow" advTm="2014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Research</a:t>
            </a:r>
            <a:r>
              <a:rPr lang="sk-SK" dirty="0" smtClean="0"/>
              <a:t> at FIIT STU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4592" y="160469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Internet of Everything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data analysis and machine learning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prediction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anomaly detection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classification and clustering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text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user experience and personalization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computer graphics and computer 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security evaluation, secure access control in MANET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computer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(real-time) embedded systems</a:t>
            </a:r>
          </a:p>
          <a:p>
            <a:r>
              <a:rPr lang="en-US" dirty="0" smtClean="0"/>
              <a:t>Bioinformatics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6" name="TextBox 5"/>
          <p:cNvSpPr txBox="1"/>
          <p:nvPr/>
        </p:nvSpPr>
        <p:spPr>
          <a:xfrm rot="20289685">
            <a:off x="2763357" y="4879504"/>
            <a:ext cx="597666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Prediction of power load consumption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 rot="931605">
            <a:off x="460542" y="2510240"/>
            <a:ext cx="283537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Web log analysis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 rot="911296">
            <a:off x="3569076" y="2129947"/>
            <a:ext cx="407123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Education data mining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 rot="21240460">
            <a:off x="4767035" y="793302"/>
            <a:ext cx="332480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E-shop recommender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 rot="21240460">
            <a:off x="1915094" y="3336221"/>
            <a:ext cx="634018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Media and TV program recommendation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 rot="21240460">
            <a:off x="825150" y="4535534"/>
            <a:ext cx="332480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Sentiment analysis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74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06"/>
    </mc:Choice>
    <mc:Fallback>
      <p:transition spd="slow" advTm="58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179388" y="3660775"/>
            <a:ext cx="8637587" cy="2701068"/>
          </a:xfrm>
        </p:spPr>
        <p:txBody>
          <a:bodyPr>
            <a:normAutofit/>
          </a:bodyPr>
          <a:lstStyle/>
          <a:p>
            <a:r>
              <a:rPr lang="en-GB" altLang="en-US" sz="3000" b="0" i="1" dirty="0" smtClean="0"/>
              <a:t>“The factory of the future will have only two employees, a man and a dog. The</a:t>
            </a:r>
            <a:r>
              <a:rPr lang="sk-SK" altLang="en-US" sz="3000" b="0" i="1" dirty="0" smtClean="0"/>
              <a:t> </a:t>
            </a:r>
            <a:r>
              <a:rPr lang="en-GB" altLang="en-US" sz="3000" b="0" i="1" dirty="0" smtClean="0"/>
              <a:t>man will be there to feed the dog. The dog will be there to keep the man from touching the </a:t>
            </a:r>
            <a:r>
              <a:rPr lang="en-GB" altLang="en-US" sz="3000" b="0" i="1" dirty="0" smtClean="0"/>
              <a:t>equipment</a:t>
            </a:r>
            <a:r>
              <a:rPr lang="sk-SK" altLang="en-US" sz="3000" b="0" i="1" dirty="0" smtClean="0"/>
              <a:t>.</a:t>
            </a:r>
            <a:r>
              <a:rPr lang="en-GB" altLang="en-US" sz="3000" b="0" i="1" dirty="0" smtClean="0"/>
              <a:t>”</a:t>
            </a:r>
            <a:r>
              <a:rPr lang="en-GB" altLang="en-US" sz="3000" b="0" i="1" dirty="0" smtClean="0"/>
              <a:t> </a:t>
            </a:r>
            <a:r>
              <a:rPr lang="sk-SK" altLang="en-US" sz="3000" b="0" i="1" dirty="0" smtClean="0"/>
              <a:t/>
            </a:r>
            <a:br>
              <a:rPr lang="sk-SK" altLang="en-US" sz="3000" b="0" i="1" dirty="0" smtClean="0"/>
            </a:br>
            <a:r>
              <a:rPr lang="sk-SK" altLang="en-US" sz="3000" b="0" i="1" dirty="0" smtClean="0"/>
              <a:t>                                  </a:t>
            </a:r>
            <a:r>
              <a:rPr lang="en-GB" altLang="en-US" b="0" dirty="0" smtClean="0"/>
              <a:t>—</a:t>
            </a:r>
            <a:r>
              <a:rPr lang="en-GB" altLang="en-US" b="0" dirty="0" smtClean="0"/>
              <a:t>Autodesk CEO Carl Bass.</a:t>
            </a:r>
            <a:endParaRPr lang="en-US" altLang="en-US" b="0" dirty="0" smtClean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548D12-DA0A-459C-B875-028431889D24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pic>
        <p:nvPicPr>
          <p:cNvPr id="11269" name="Picture 2" descr="Industrie 4.0 Roboter Ethik Robotereth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5263"/>
            <a:ext cx="6145212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83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57"/>
    </mc:Choice>
    <mc:Fallback>
      <p:transition spd="slow" advTm="6105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uman-computer-inter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9" y="2305624"/>
            <a:ext cx="8518061" cy="40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We should help people </a:t>
            </a:r>
            <a:br>
              <a:rPr lang="en-US" sz="4400" dirty="0" smtClean="0"/>
            </a:br>
            <a:r>
              <a:rPr lang="en-US" sz="4400" dirty="0" smtClean="0"/>
              <a:t>to communicate </a:t>
            </a:r>
            <a:br>
              <a:rPr lang="en-US" sz="4400" dirty="0" smtClean="0"/>
            </a:br>
            <a:r>
              <a:rPr lang="en-US" sz="4400" dirty="0" smtClean="0"/>
              <a:t>with computers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39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67"/>
    </mc:Choice>
    <mc:Fallback>
      <p:transition spd="slow" advTm="2946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Researching </a:t>
            </a:r>
            <a:r>
              <a:rPr lang="en-GB" sz="2800" dirty="0">
                <a:solidFill>
                  <a:srgbClr val="00B0F0"/>
                </a:solidFill>
              </a:rPr>
              <a:t>models of </a:t>
            </a:r>
            <a:r>
              <a:rPr lang="en-GB" sz="2800" dirty="0" err="1">
                <a:solidFill>
                  <a:srgbClr val="00B0F0"/>
                </a:solidFill>
              </a:rPr>
              <a:t>behavior</a:t>
            </a:r>
            <a:r>
              <a:rPr lang="en-GB" sz="2800" dirty="0">
                <a:solidFill>
                  <a:srgbClr val="00B0F0"/>
                </a:solidFill>
              </a:rPr>
              <a:t> </a:t>
            </a:r>
            <a:r>
              <a:rPr lang="en-GB" dirty="0"/>
              <a:t>of users and groups based on monitoring of view, face, emotions, interactions with the keyboard and </a:t>
            </a:r>
            <a:r>
              <a:rPr lang="en-GB" dirty="0" smtClean="0"/>
              <a:t>mouse</a:t>
            </a:r>
            <a:endParaRPr lang="en-GB" dirty="0"/>
          </a:p>
          <a:p>
            <a:r>
              <a:rPr lang="en-GB" dirty="0"/>
              <a:t>Examining the </a:t>
            </a:r>
            <a:r>
              <a:rPr lang="en-GB" sz="2800" dirty="0">
                <a:solidFill>
                  <a:srgbClr val="00B0F0"/>
                </a:solidFill>
              </a:rPr>
              <a:t>user </a:t>
            </a:r>
            <a:r>
              <a:rPr lang="en-GB" sz="2800" dirty="0" err="1">
                <a:solidFill>
                  <a:srgbClr val="00B0F0"/>
                </a:solidFill>
              </a:rPr>
              <a:t>behavior</a:t>
            </a:r>
            <a:r>
              <a:rPr lang="en-GB" sz="2800" dirty="0">
                <a:solidFill>
                  <a:srgbClr val="00B0F0"/>
                </a:solidFill>
              </a:rPr>
              <a:t> and user experience</a:t>
            </a:r>
            <a:r>
              <a:rPr lang="en-GB" dirty="0"/>
              <a:t> during the use of </a:t>
            </a:r>
            <a:r>
              <a:rPr lang="en-GB" dirty="0" smtClean="0"/>
              <a:t>applications</a:t>
            </a:r>
            <a:r>
              <a:rPr lang="en-GB" dirty="0"/>
              <a:t>, </a:t>
            </a:r>
            <a:r>
              <a:rPr lang="en-GB" dirty="0" smtClean="0"/>
              <a:t>including mobile and </a:t>
            </a:r>
            <a:r>
              <a:rPr lang="en-GB" dirty="0"/>
              <a:t>multimedia using qualitative and quantitative study based on research in machine learning and data mining </a:t>
            </a:r>
          </a:p>
          <a:p>
            <a:r>
              <a:rPr lang="en-GB" dirty="0"/>
              <a:t>Design of </a:t>
            </a:r>
            <a:r>
              <a:rPr lang="en-GB" sz="2800" dirty="0">
                <a:solidFill>
                  <a:srgbClr val="00B0F0"/>
                </a:solidFill>
              </a:rPr>
              <a:t>adaptive, personalized and interactive </a:t>
            </a:r>
            <a:r>
              <a:rPr lang="en-GB" dirty="0"/>
              <a:t>software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679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94"/>
    </mc:Choice>
    <mc:Fallback>
      <p:transition spd="slow" advTm="6129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182" y="549757"/>
            <a:ext cx="6172200" cy="1296671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sk-SK" sz="4950" dirty="0">
                <a:solidFill>
                  <a:srgbClr val="00B0F0"/>
                </a:solidFill>
                <a:latin typeface="Gill Sans MT" pitchFamily="34" charset="-18"/>
                <a:ea typeface="+mn-ea"/>
                <a:cs typeface="+mn-cs"/>
              </a:rPr>
              <a:t>90</a:t>
            </a:r>
            <a:r>
              <a:rPr lang="en-US" sz="4950" dirty="0">
                <a:solidFill>
                  <a:srgbClr val="00B0F0"/>
                </a:solidFill>
              </a:rPr>
              <a:t>%</a:t>
            </a:r>
            <a:r>
              <a:rPr lang="en-US" dirty="0" smtClean="0"/>
              <a:t> </a:t>
            </a:r>
            <a:r>
              <a:rPr lang="en-US" dirty="0" smtClean="0"/>
              <a:t>of information in our brain </a:t>
            </a:r>
            <a:r>
              <a:rPr lang="sk-SK" dirty="0" err="1" smtClean="0"/>
              <a:t>comes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en-US" dirty="0" smtClean="0"/>
              <a:t>visual stimuli</a:t>
            </a:r>
            <a:endParaRPr lang="sk-SK" b="1" dirty="0">
              <a:solidFill>
                <a:schemeClr val="tx1"/>
              </a:solidFill>
              <a:latin typeface="Gill Sans MT" pitchFamily="34" charset="-18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8387-DCC0-468C-92BD-8EED41AC8463}" type="slidenum">
              <a:rPr lang="sk-SK" smtClean="0"/>
              <a:pPr/>
              <a:t>7</a:t>
            </a:fld>
            <a:endParaRPr lang="sk-SK" dirty="0"/>
          </a:p>
        </p:txBody>
      </p:sp>
      <p:grpSp>
        <p:nvGrpSpPr>
          <p:cNvPr id="4" name="Skupina 3"/>
          <p:cNvGrpSpPr/>
          <p:nvPr/>
        </p:nvGrpSpPr>
        <p:grpSpPr>
          <a:xfrm>
            <a:off x="486439" y="2340490"/>
            <a:ext cx="7894675" cy="3022304"/>
            <a:chOff x="395536" y="1412776"/>
            <a:chExt cx="8280920" cy="2829298"/>
          </a:xfrm>
        </p:grpSpPr>
        <p:pic>
          <p:nvPicPr>
            <p:cNvPr id="5" name="Picture 4" descr="http://www.asleyetracking.com/Site/Portals/0/Jackie%20reading%205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95536" y="1412776"/>
              <a:ext cx="1527997" cy="1368151"/>
            </a:xfrm>
            <a:prstGeom prst="rect">
              <a:avLst/>
            </a:prstGeom>
            <a:noFill/>
          </p:spPr>
        </p:pic>
        <p:pic>
          <p:nvPicPr>
            <p:cNvPr id="6" name="Picture 5" descr="http://thinkeyetracking.com/cms/wp-content/uploads/2010/01/Non-invasive-head-mounted-Eye-Tracker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946616" y="1412776"/>
              <a:ext cx="1590099" cy="1368151"/>
            </a:xfrm>
            <a:prstGeom prst="rect">
              <a:avLst/>
            </a:prstGeom>
            <a:noFill/>
          </p:spPr>
        </p:pic>
        <p:pic>
          <p:nvPicPr>
            <p:cNvPr id="7" name="Picture 6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562487" y="1412777"/>
              <a:ext cx="1853157" cy="1368151"/>
            </a:xfrm>
            <a:prstGeom prst="rect">
              <a:avLst/>
            </a:prstGeom>
            <a:noFill/>
          </p:spPr>
        </p:pic>
        <p:pic>
          <p:nvPicPr>
            <p:cNvPr id="8" name="Picture 7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456955" y="1412776"/>
              <a:ext cx="1057190" cy="1368151"/>
            </a:xfrm>
            <a:prstGeom prst="rect">
              <a:avLst/>
            </a:prstGeom>
            <a:noFill/>
          </p:spPr>
        </p:pic>
        <p:pic>
          <p:nvPicPr>
            <p:cNvPr id="9" name="Picture 8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6518220" y="1412777"/>
              <a:ext cx="1084174" cy="1368151"/>
            </a:xfrm>
            <a:prstGeom prst="rect">
              <a:avLst/>
            </a:prstGeom>
            <a:noFill/>
          </p:spPr>
        </p:pic>
        <p:pic>
          <p:nvPicPr>
            <p:cNvPr id="10" name="Picture 9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628081" y="1412777"/>
              <a:ext cx="1048375" cy="1381223"/>
            </a:xfrm>
            <a:prstGeom prst="rect">
              <a:avLst/>
            </a:prstGeom>
            <a:noFill/>
          </p:spPr>
        </p:pic>
        <p:pic>
          <p:nvPicPr>
            <p:cNvPr id="11" name="Picture 10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95537" y="2807413"/>
              <a:ext cx="830999" cy="768572"/>
            </a:xfrm>
            <a:prstGeom prst="rect">
              <a:avLst/>
            </a:prstGeom>
            <a:noFill/>
          </p:spPr>
        </p:pic>
        <p:pic>
          <p:nvPicPr>
            <p:cNvPr id="12" name="Picture 11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1259632" y="2806737"/>
              <a:ext cx="700965" cy="768007"/>
            </a:xfrm>
            <a:prstGeom prst="rect">
              <a:avLst/>
            </a:prstGeom>
            <a:noFill/>
          </p:spPr>
        </p:pic>
        <p:pic>
          <p:nvPicPr>
            <p:cNvPr id="13" name="Picture 12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1979712" y="2807114"/>
              <a:ext cx="799751" cy="768373"/>
            </a:xfrm>
            <a:prstGeom prst="rect">
              <a:avLst/>
            </a:prstGeom>
            <a:noFill/>
          </p:spPr>
        </p:pic>
        <p:pic>
          <p:nvPicPr>
            <p:cNvPr id="14" name="Picture 13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2800376" y="2808870"/>
              <a:ext cx="837996" cy="765572"/>
            </a:xfrm>
            <a:prstGeom prst="rect">
              <a:avLst/>
            </a:prstGeom>
            <a:noFill/>
          </p:spPr>
        </p:pic>
        <p:pic>
          <p:nvPicPr>
            <p:cNvPr id="15" name="Picture 14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3664472" y="2810382"/>
              <a:ext cx="769048" cy="770717"/>
            </a:xfrm>
            <a:prstGeom prst="rect">
              <a:avLst/>
            </a:prstGeom>
            <a:noFill/>
          </p:spPr>
        </p:pic>
        <p:pic>
          <p:nvPicPr>
            <p:cNvPr id="16" name="Picture 15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4464272" y="2811884"/>
              <a:ext cx="662748" cy="763485"/>
            </a:xfrm>
            <a:prstGeom prst="rect">
              <a:avLst/>
            </a:prstGeom>
            <a:noFill/>
          </p:spPr>
        </p:pic>
        <p:pic>
          <p:nvPicPr>
            <p:cNvPr id="17" name="Picture 16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5148064" y="2807692"/>
              <a:ext cx="519259" cy="772851"/>
            </a:xfrm>
            <a:prstGeom prst="rect">
              <a:avLst/>
            </a:prstGeom>
            <a:noFill/>
          </p:spPr>
        </p:pic>
        <p:pic>
          <p:nvPicPr>
            <p:cNvPr id="18" name="Picture 17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5683835" y="2811884"/>
              <a:ext cx="559602" cy="767174"/>
            </a:xfrm>
            <a:prstGeom prst="rect">
              <a:avLst/>
            </a:prstGeom>
            <a:noFill/>
          </p:spPr>
        </p:pic>
        <p:pic>
          <p:nvPicPr>
            <p:cNvPr id="19" name="Picture 18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6258039" y="2814638"/>
              <a:ext cx="749081" cy="767342"/>
            </a:xfrm>
            <a:prstGeom prst="rect">
              <a:avLst/>
            </a:prstGeom>
            <a:noFill/>
          </p:spPr>
        </p:pic>
        <p:pic>
          <p:nvPicPr>
            <p:cNvPr id="20" name="Picture 19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 flipH="1">
              <a:off x="398742" y="3597138"/>
              <a:ext cx="430248" cy="431182"/>
            </a:xfrm>
            <a:prstGeom prst="rect">
              <a:avLst/>
            </a:prstGeom>
            <a:noFill/>
          </p:spPr>
        </p:pic>
        <p:pic>
          <p:nvPicPr>
            <p:cNvPr id="21" name="Picture 20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 flipH="1">
              <a:off x="863872" y="3598641"/>
              <a:ext cx="370778" cy="427136"/>
            </a:xfrm>
            <a:prstGeom prst="rect">
              <a:avLst/>
            </a:prstGeom>
            <a:noFill/>
          </p:spPr>
        </p:pic>
        <p:pic>
          <p:nvPicPr>
            <p:cNvPr id="22" name="Picture 21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 flipH="1">
              <a:off x="1274488" y="3594448"/>
              <a:ext cx="290502" cy="432376"/>
            </a:xfrm>
            <a:prstGeom prst="rect">
              <a:avLst/>
            </a:prstGeom>
            <a:noFill/>
          </p:spPr>
        </p:pic>
        <p:pic>
          <p:nvPicPr>
            <p:cNvPr id="23" name="Picture 22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 flipH="1">
              <a:off x="1598808" y="3598640"/>
              <a:ext cx="313073" cy="429200"/>
            </a:xfrm>
            <a:prstGeom prst="rect">
              <a:avLst/>
            </a:prstGeom>
            <a:noFill/>
          </p:spPr>
        </p:pic>
        <p:pic>
          <p:nvPicPr>
            <p:cNvPr id="24" name="Picture 23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22" cstate="screen"/>
            <a:srcRect/>
            <a:stretch>
              <a:fillRect/>
            </a:stretch>
          </p:blipFill>
          <p:spPr bwMode="auto">
            <a:xfrm flipH="1">
              <a:off x="1937416" y="3601394"/>
              <a:ext cx="419078" cy="429294"/>
            </a:xfrm>
            <a:prstGeom prst="rect">
              <a:avLst/>
            </a:prstGeom>
            <a:noFill/>
          </p:spPr>
        </p:pic>
        <p:pic>
          <p:nvPicPr>
            <p:cNvPr id="25" name="Picture 24" descr="http://www.asleyetracking.com/Site/Portals/0/Jackie%20reading%205.JPG"/>
            <p:cNvPicPr>
              <a:picLocks noChangeAspect="1" noChangeArrowheads="1"/>
            </p:cNvPicPr>
            <p:nvPr/>
          </p:nvPicPr>
          <p:blipFill>
            <a:blip r:embed="rId23" cstate="screen"/>
            <a:srcRect/>
            <a:stretch>
              <a:fillRect/>
            </a:stretch>
          </p:blipFill>
          <p:spPr bwMode="auto">
            <a:xfrm flipH="1">
              <a:off x="2383183" y="3605784"/>
              <a:ext cx="474316" cy="424697"/>
            </a:xfrm>
            <a:prstGeom prst="rect">
              <a:avLst/>
            </a:prstGeom>
            <a:noFill/>
          </p:spPr>
        </p:pic>
        <p:pic>
          <p:nvPicPr>
            <p:cNvPr id="26" name="Picture 25" descr="http://thinkeyetracking.com/cms/wp-content/uploads/2010/01/Non-invasive-head-mounted-Eye-Tracker.jpg"/>
            <p:cNvPicPr>
              <a:picLocks noChangeAspect="1" noChangeArrowheads="1"/>
            </p:cNvPicPr>
            <p:nvPr/>
          </p:nvPicPr>
          <p:blipFill>
            <a:blip r:embed="rId24" cstate="screen"/>
            <a:srcRect/>
            <a:stretch>
              <a:fillRect/>
            </a:stretch>
          </p:blipFill>
          <p:spPr bwMode="auto">
            <a:xfrm flipH="1">
              <a:off x="2882847" y="3605784"/>
              <a:ext cx="493593" cy="424697"/>
            </a:xfrm>
            <a:prstGeom prst="rect">
              <a:avLst/>
            </a:prstGeom>
            <a:noFill/>
          </p:spPr>
        </p:pic>
        <p:pic>
          <p:nvPicPr>
            <p:cNvPr id="27" name="Picture 26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25" cstate="screen"/>
            <a:srcRect/>
            <a:stretch>
              <a:fillRect/>
            </a:stretch>
          </p:blipFill>
          <p:spPr bwMode="auto">
            <a:xfrm flipH="1">
              <a:off x="3405584" y="3605785"/>
              <a:ext cx="575250" cy="424697"/>
            </a:xfrm>
            <a:prstGeom prst="rect">
              <a:avLst/>
            </a:prstGeom>
            <a:noFill/>
          </p:spPr>
        </p:pic>
        <p:pic>
          <p:nvPicPr>
            <p:cNvPr id="28" name="Picture 27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26" cstate="screen"/>
            <a:srcRect/>
            <a:stretch>
              <a:fillRect/>
            </a:stretch>
          </p:blipFill>
          <p:spPr bwMode="auto">
            <a:xfrm flipH="1">
              <a:off x="4003047" y="3605784"/>
              <a:ext cx="328170" cy="424698"/>
            </a:xfrm>
            <a:prstGeom prst="rect">
              <a:avLst/>
            </a:prstGeom>
            <a:noFill/>
          </p:spPr>
        </p:pic>
        <p:pic>
          <p:nvPicPr>
            <p:cNvPr id="29" name="Picture 28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27" cstate="screen"/>
            <a:srcRect/>
            <a:stretch>
              <a:fillRect/>
            </a:stretch>
          </p:blipFill>
          <p:spPr bwMode="auto">
            <a:xfrm flipH="1">
              <a:off x="4355976" y="3605785"/>
              <a:ext cx="336546" cy="424697"/>
            </a:xfrm>
            <a:prstGeom prst="rect">
              <a:avLst/>
            </a:prstGeom>
            <a:noFill/>
          </p:spPr>
        </p:pic>
        <p:pic>
          <p:nvPicPr>
            <p:cNvPr id="30" name="Picture 29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28" cstate="screen"/>
            <a:srcRect/>
            <a:stretch>
              <a:fillRect/>
            </a:stretch>
          </p:blipFill>
          <p:spPr bwMode="auto">
            <a:xfrm flipH="1">
              <a:off x="4716016" y="3605785"/>
              <a:ext cx="325433" cy="424697"/>
            </a:xfrm>
            <a:prstGeom prst="rect">
              <a:avLst/>
            </a:prstGeom>
            <a:noFill/>
          </p:spPr>
        </p:pic>
        <p:pic>
          <p:nvPicPr>
            <p:cNvPr id="31" name="Picture 30" descr="http://www.eye-tracking.ru/wp-content/uploads/2011/10/head_mounted_eyetracker.jpg"/>
            <p:cNvPicPr>
              <a:picLocks noChangeAspect="1" noChangeArrowheads="1"/>
            </p:cNvPicPr>
            <p:nvPr/>
          </p:nvPicPr>
          <p:blipFill>
            <a:blip r:embed="rId29" cstate="screen"/>
            <a:srcRect/>
            <a:stretch>
              <a:fillRect/>
            </a:stretch>
          </p:blipFill>
          <p:spPr bwMode="auto">
            <a:xfrm>
              <a:off x="5060181" y="3607291"/>
              <a:ext cx="421315" cy="421315"/>
            </a:xfrm>
            <a:prstGeom prst="rect">
              <a:avLst/>
            </a:prstGeom>
            <a:noFill/>
          </p:spPr>
        </p:pic>
        <p:pic>
          <p:nvPicPr>
            <p:cNvPr id="32" name="Picture 31" descr="http://www.asleyetracking.com/Site/Portals/0/Mike%20H6BN(cropped).jpg"/>
            <p:cNvPicPr>
              <a:picLocks noChangeAspect="1" noChangeArrowheads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7042272" y="2817217"/>
              <a:ext cx="758703" cy="761923"/>
            </a:xfrm>
            <a:prstGeom prst="rect">
              <a:avLst/>
            </a:prstGeom>
            <a:noFill/>
          </p:spPr>
        </p:pic>
        <p:pic>
          <p:nvPicPr>
            <p:cNvPr id="33" name="Picture 32" descr="http://www.anonymoustipster.com/eyetrackingGlasses.png"/>
            <p:cNvPicPr>
              <a:picLocks noChangeAspect="1" noChangeArrowheads="1"/>
            </p:cNvPicPr>
            <p:nvPr/>
          </p:nvPicPr>
          <p:blipFill>
            <a:blip r:embed="rId31" cstate="screen"/>
            <a:srcRect/>
            <a:stretch>
              <a:fillRect/>
            </a:stretch>
          </p:blipFill>
          <p:spPr bwMode="auto">
            <a:xfrm>
              <a:off x="7834361" y="2813051"/>
              <a:ext cx="842095" cy="768349"/>
            </a:xfrm>
            <a:prstGeom prst="rect">
              <a:avLst/>
            </a:prstGeom>
            <a:noFill/>
          </p:spPr>
        </p:pic>
        <p:pic>
          <p:nvPicPr>
            <p:cNvPr id="34" name="Picture 33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32" cstate="screen"/>
            <a:srcRect/>
            <a:stretch>
              <a:fillRect/>
            </a:stretch>
          </p:blipFill>
          <p:spPr bwMode="auto">
            <a:xfrm flipH="1">
              <a:off x="5505925" y="3605377"/>
              <a:ext cx="459899" cy="425350"/>
            </a:xfrm>
            <a:prstGeom prst="rect">
              <a:avLst/>
            </a:prstGeom>
            <a:noFill/>
          </p:spPr>
        </p:pic>
        <p:pic>
          <p:nvPicPr>
            <p:cNvPr id="35" name="Picture 34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33" cstate="screen"/>
            <a:srcRect/>
            <a:stretch>
              <a:fillRect/>
            </a:stretch>
          </p:blipFill>
          <p:spPr bwMode="auto">
            <a:xfrm flipH="1">
              <a:off x="5993110" y="3604709"/>
              <a:ext cx="387935" cy="425038"/>
            </a:xfrm>
            <a:prstGeom prst="rect">
              <a:avLst/>
            </a:prstGeom>
            <a:noFill/>
          </p:spPr>
        </p:pic>
        <p:pic>
          <p:nvPicPr>
            <p:cNvPr id="36" name="Picture 35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34" cstate="screen"/>
            <a:srcRect/>
            <a:stretch>
              <a:fillRect/>
            </a:stretch>
          </p:blipFill>
          <p:spPr bwMode="auto">
            <a:xfrm flipH="1">
              <a:off x="6409283" y="3605082"/>
              <a:ext cx="442605" cy="425239"/>
            </a:xfrm>
            <a:prstGeom prst="rect">
              <a:avLst/>
            </a:prstGeom>
            <a:noFill/>
          </p:spPr>
        </p:pic>
        <p:pic>
          <p:nvPicPr>
            <p:cNvPr id="37" name="Picture 36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35" cstate="screen"/>
            <a:srcRect/>
            <a:stretch>
              <a:fillRect/>
            </a:stretch>
          </p:blipFill>
          <p:spPr bwMode="auto">
            <a:xfrm flipH="1">
              <a:off x="6880027" y="3606879"/>
              <a:ext cx="463771" cy="423689"/>
            </a:xfrm>
            <a:prstGeom prst="rect">
              <a:avLst/>
            </a:prstGeom>
            <a:noFill/>
          </p:spPr>
        </p:pic>
        <p:pic>
          <p:nvPicPr>
            <p:cNvPr id="38" name="Picture 37" descr="http://www.kognilab.amu.edu.pl/uploads/8/8/7/8/8878940/4259853.gif"/>
            <p:cNvPicPr>
              <a:picLocks noChangeAspect="1" noChangeArrowheads="1"/>
            </p:cNvPicPr>
            <p:nvPr/>
          </p:nvPicPr>
          <p:blipFill>
            <a:blip r:embed="rId36" cstate="screen"/>
            <a:srcRect/>
            <a:stretch>
              <a:fillRect/>
            </a:stretch>
          </p:blipFill>
          <p:spPr bwMode="auto">
            <a:xfrm flipH="1">
              <a:off x="395536" y="4049514"/>
              <a:ext cx="159541" cy="192088"/>
            </a:xfrm>
            <a:prstGeom prst="rect">
              <a:avLst/>
            </a:prstGeom>
            <a:noFill/>
          </p:spPr>
        </p:pic>
        <p:pic>
          <p:nvPicPr>
            <p:cNvPr id="39" name="Picture 38" descr="http://www.grinbath.com/sites/default/files/eg_prototype.png"/>
            <p:cNvPicPr>
              <a:picLocks noChangeAspect="1" noChangeArrowheads="1"/>
            </p:cNvPicPr>
            <p:nvPr/>
          </p:nvPicPr>
          <p:blipFill>
            <a:blip r:embed="rId37" cstate="screen"/>
            <a:srcRect/>
            <a:stretch>
              <a:fillRect/>
            </a:stretch>
          </p:blipFill>
          <p:spPr bwMode="auto">
            <a:xfrm>
              <a:off x="7683052" y="3606801"/>
              <a:ext cx="535979" cy="416640"/>
            </a:xfrm>
            <a:prstGeom prst="rect">
              <a:avLst/>
            </a:prstGeom>
            <a:noFill/>
          </p:spPr>
        </p:pic>
        <p:pic>
          <p:nvPicPr>
            <p:cNvPr id="40" name="Picture 39" descr="http://www.virtualhistorian.ca/system/files/labshotgoglecomp.jpg"/>
            <p:cNvPicPr>
              <a:picLocks noChangeAspect="1" noChangeArrowheads="1"/>
            </p:cNvPicPr>
            <p:nvPr/>
          </p:nvPicPr>
          <p:blipFill>
            <a:blip r:embed="rId38" cstate="screen"/>
            <a:srcRect/>
            <a:stretch>
              <a:fillRect/>
            </a:stretch>
          </p:blipFill>
          <p:spPr bwMode="auto">
            <a:xfrm flipH="1">
              <a:off x="8256957" y="3606924"/>
              <a:ext cx="419499" cy="412626"/>
            </a:xfrm>
            <a:prstGeom prst="rect">
              <a:avLst/>
            </a:prstGeom>
            <a:noFill/>
          </p:spPr>
        </p:pic>
        <p:pic>
          <p:nvPicPr>
            <p:cNvPr id="41" name="Picture 40" descr="http://www.vision-systems.com/content/vsd/en/articles/2011/12/eye-tracker-helps-surgeons-perform-better/_jcr_content/leftcolumn/article/headerimage.img.jpg/1323204686447.jpg"/>
            <p:cNvPicPr>
              <a:picLocks noChangeAspect="1" noChangeArrowheads="1"/>
            </p:cNvPicPr>
            <p:nvPr/>
          </p:nvPicPr>
          <p:blipFill>
            <a:blip r:embed="rId39" cstate="screen"/>
            <a:srcRect/>
            <a:stretch>
              <a:fillRect/>
            </a:stretch>
          </p:blipFill>
          <p:spPr bwMode="auto">
            <a:xfrm>
              <a:off x="7372947" y="3606924"/>
              <a:ext cx="278110" cy="418211"/>
            </a:xfrm>
            <a:prstGeom prst="rect">
              <a:avLst/>
            </a:prstGeom>
            <a:noFill/>
          </p:spPr>
        </p:pic>
        <p:pic>
          <p:nvPicPr>
            <p:cNvPr id="42" name="Picture 41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40" cstate="screen"/>
            <a:srcRect/>
            <a:stretch>
              <a:fillRect/>
            </a:stretch>
          </p:blipFill>
          <p:spPr bwMode="auto">
            <a:xfrm flipH="1">
              <a:off x="575047" y="4046991"/>
              <a:ext cx="262792" cy="194015"/>
            </a:xfrm>
            <a:prstGeom prst="rect">
              <a:avLst/>
            </a:prstGeom>
            <a:noFill/>
          </p:spPr>
        </p:pic>
        <p:pic>
          <p:nvPicPr>
            <p:cNvPr id="43" name="Picture 42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41" cstate="screen"/>
            <a:srcRect/>
            <a:stretch>
              <a:fillRect/>
            </a:stretch>
          </p:blipFill>
          <p:spPr bwMode="auto">
            <a:xfrm flipH="1">
              <a:off x="866145" y="4046990"/>
              <a:ext cx="149918" cy="194015"/>
            </a:xfrm>
            <a:prstGeom prst="rect">
              <a:avLst/>
            </a:prstGeom>
            <a:noFill/>
          </p:spPr>
        </p:pic>
        <p:pic>
          <p:nvPicPr>
            <p:cNvPr id="44" name="Picture 43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42" cstate="screen"/>
            <a:srcRect/>
            <a:stretch>
              <a:fillRect/>
            </a:stretch>
          </p:blipFill>
          <p:spPr bwMode="auto">
            <a:xfrm flipH="1">
              <a:off x="1038845" y="4046992"/>
              <a:ext cx="153744" cy="194014"/>
            </a:xfrm>
            <a:prstGeom prst="rect">
              <a:avLst/>
            </a:prstGeom>
            <a:noFill/>
          </p:spPr>
        </p:pic>
        <p:pic>
          <p:nvPicPr>
            <p:cNvPr id="45" name="Picture 44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43" cstate="screen"/>
            <a:srcRect/>
            <a:stretch>
              <a:fillRect/>
            </a:stretch>
          </p:blipFill>
          <p:spPr bwMode="auto">
            <a:xfrm flipH="1">
              <a:off x="1216765" y="4046992"/>
              <a:ext cx="148667" cy="194014"/>
            </a:xfrm>
            <a:prstGeom prst="rect">
              <a:avLst/>
            </a:prstGeom>
            <a:noFill/>
          </p:spPr>
        </p:pic>
        <p:pic>
          <p:nvPicPr>
            <p:cNvPr id="46" name="Picture 45" descr="http://www.eye-tracking.ru/wp-content/uploads/2011/10/head_mounted_eyetracker.jpg"/>
            <p:cNvPicPr>
              <a:picLocks noChangeAspect="1" noChangeArrowheads="1"/>
            </p:cNvPicPr>
            <p:nvPr/>
          </p:nvPicPr>
          <p:blipFill>
            <a:blip r:embed="rId44" cstate="screen"/>
            <a:srcRect/>
            <a:stretch>
              <a:fillRect/>
            </a:stretch>
          </p:blipFill>
          <p:spPr bwMode="auto">
            <a:xfrm>
              <a:off x="1394122" y="4048498"/>
              <a:ext cx="192470" cy="192470"/>
            </a:xfrm>
            <a:prstGeom prst="rect">
              <a:avLst/>
            </a:prstGeom>
            <a:noFill/>
          </p:spPr>
        </p:pic>
        <p:pic>
          <p:nvPicPr>
            <p:cNvPr id="47" name="Picture 46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45" cstate="screen"/>
            <a:srcRect/>
            <a:stretch>
              <a:fillRect/>
            </a:stretch>
          </p:blipFill>
          <p:spPr bwMode="auto">
            <a:xfrm flipH="1">
              <a:off x="1610146" y="4046583"/>
              <a:ext cx="210096" cy="194313"/>
            </a:xfrm>
            <a:prstGeom prst="rect">
              <a:avLst/>
            </a:prstGeom>
            <a:noFill/>
          </p:spPr>
        </p:pic>
        <p:pic>
          <p:nvPicPr>
            <p:cNvPr id="48" name="Picture 47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46" cstate="screen"/>
            <a:srcRect/>
            <a:stretch>
              <a:fillRect/>
            </a:stretch>
          </p:blipFill>
          <p:spPr bwMode="auto">
            <a:xfrm flipH="1">
              <a:off x="1845222" y="4045915"/>
              <a:ext cx="177220" cy="194170"/>
            </a:xfrm>
            <a:prstGeom prst="rect">
              <a:avLst/>
            </a:prstGeom>
            <a:noFill/>
          </p:spPr>
        </p:pic>
        <p:pic>
          <p:nvPicPr>
            <p:cNvPr id="49" name="Picture 48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47" cstate="screen"/>
            <a:srcRect/>
            <a:stretch>
              <a:fillRect/>
            </a:stretch>
          </p:blipFill>
          <p:spPr bwMode="auto">
            <a:xfrm flipH="1">
              <a:off x="2051720" y="4046288"/>
              <a:ext cx="202196" cy="194263"/>
            </a:xfrm>
            <a:prstGeom prst="rect">
              <a:avLst/>
            </a:prstGeom>
            <a:noFill/>
          </p:spPr>
        </p:pic>
        <p:pic>
          <p:nvPicPr>
            <p:cNvPr id="50" name="Picture 49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48" cstate="screen"/>
            <a:srcRect/>
            <a:stretch>
              <a:fillRect/>
            </a:stretch>
          </p:blipFill>
          <p:spPr bwMode="auto">
            <a:xfrm flipH="1">
              <a:off x="2277270" y="4048086"/>
              <a:ext cx="211865" cy="193554"/>
            </a:xfrm>
            <a:prstGeom prst="rect">
              <a:avLst/>
            </a:prstGeom>
            <a:noFill/>
          </p:spPr>
        </p:pic>
        <p:pic>
          <p:nvPicPr>
            <p:cNvPr id="51" name="Picture 50" descr="http://www.grinbath.com/sites/default/files/eg_prototype.png"/>
            <p:cNvPicPr>
              <a:picLocks noChangeAspect="1" noChangeArrowheads="1"/>
            </p:cNvPicPr>
            <p:nvPr/>
          </p:nvPicPr>
          <p:blipFill>
            <a:blip r:embed="rId49" cstate="screen"/>
            <a:srcRect/>
            <a:stretch>
              <a:fillRect/>
            </a:stretch>
          </p:blipFill>
          <p:spPr bwMode="auto">
            <a:xfrm>
              <a:off x="2651599" y="4048007"/>
              <a:ext cx="244852" cy="190334"/>
            </a:xfrm>
            <a:prstGeom prst="rect">
              <a:avLst/>
            </a:prstGeom>
            <a:noFill/>
          </p:spPr>
        </p:pic>
        <p:pic>
          <p:nvPicPr>
            <p:cNvPr id="52" name="Picture 51" descr="http://www.virtualhistorian.ca/system/files/labshotgoglecomp.jpg"/>
            <p:cNvPicPr>
              <a:picLocks noChangeAspect="1" noChangeArrowheads="1"/>
            </p:cNvPicPr>
            <p:nvPr/>
          </p:nvPicPr>
          <p:blipFill>
            <a:blip r:embed="rId50" cstate="screen"/>
            <a:srcRect/>
            <a:stretch>
              <a:fillRect/>
            </a:stretch>
          </p:blipFill>
          <p:spPr bwMode="auto">
            <a:xfrm flipH="1">
              <a:off x="2911053" y="4048130"/>
              <a:ext cx="191640" cy="188500"/>
            </a:xfrm>
            <a:prstGeom prst="rect">
              <a:avLst/>
            </a:prstGeom>
            <a:noFill/>
          </p:spPr>
        </p:pic>
        <p:pic>
          <p:nvPicPr>
            <p:cNvPr id="53" name="Picture 52" descr="http://www.vision-systems.com/content/vsd/en/articles/2011/12/eye-tracker-helps-surgeons-perform-better/_jcr_content/leftcolumn/article/headerimage.img.jpg/1323204686447.jpg"/>
            <p:cNvPicPr>
              <a:picLocks noChangeAspect="1" noChangeArrowheads="1"/>
            </p:cNvPicPr>
            <p:nvPr/>
          </p:nvPicPr>
          <p:blipFill>
            <a:blip r:embed="rId51" cstate="screen"/>
            <a:srcRect/>
            <a:stretch>
              <a:fillRect/>
            </a:stretch>
          </p:blipFill>
          <p:spPr bwMode="auto">
            <a:xfrm>
              <a:off x="2507583" y="4048131"/>
              <a:ext cx="127050" cy="191053"/>
            </a:xfrm>
            <a:prstGeom prst="rect">
              <a:avLst/>
            </a:prstGeom>
            <a:noFill/>
          </p:spPr>
        </p:pic>
        <p:pic>
          <p:nvPicPr>
            <p:cNvPr id="54" name="Picture 53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52" cstate="screen"/>
            <a:srcRect/>
            <a:stretch>
              <a:fillRect/>
            </a:stretch>
          </p:blipFill>
          <p:spPr bwMode="auto">
            <a:xfrm flipH="1">
              <a:off x="3122883" y="4045744"/>
              <a:ext cx="192463" cy="192881"/>
            </a:xfrm>
            <a:prstGeom prst="rect">
              <a:avLst/>
            </a:prstGeom>
            <a:noFill/>
          </p:spPr>
        </p:pic>
        <p:pic>
          <p:nvPicPr>
            <p:cNvPr id="55" name="Picture 54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53" cstate="screen"/>
            <a:srcRect/>
            <a:stretch>
              <a:fillRect/>
            </a:stretch>
          </p:blipFill>
          <p:spPr bwMode="auto">
            <a:xfrm flipH="1">
              <a:off x="3335959" y="4047326"/>
              <a:ext cx="165860" cy="191071"/>
            </a:xfrm>
            <a:prstGeom prst="rect">
              <a:avLst/>
            </a:prstGeom>
            <a:noFill/>
          </p:spPr>
        </p:pic>
        <p:pic>
          <p:nvPicPr>
            <p:cNvPr id="56" name="Picture 55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54" cstate="screen"/>
            <a:srcRect/>
            <a:stretch>
              <a:fillRect/>
            </a:stretch>
          </p:blipFill>
          <p:spPr bwMode="auto">
            <a:xfrm flipH="1">
              <a:off x="3520644" y="4043031"/>
              <a:ext cx="129950" cy="193415"/>
            </a:xfrm>
            <a:prstGeom prst="rect">
              <a:avLst/>
            </a:prstGeom>
            <a:noFill/>
          </p:spPr>
        </p:pic>
        <p:pic>
          <p:nvPicPr>
            <p:cNvPr id="57" name="Picture 56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55" cstate="screen"/>
            <a:srcRect/>
            <a:stretch>
              <a:fillRect/>
            </a:stretch>
          </p:blipFill>
          <p:spPr bwMode="auto">
            <a:xfrm flipH="1">
              <a:off x="3664468" y="4047286"/>
              <a:ext cx="140046" cy="191994"/>
            </a:xfrm>
            <a:prstGeom prst="rect">
              <a:avLst/>
            </a:prstGeom>
            <a:noFill/>
          </p:spPr>
        </p:pic>
        <p:pic>
          <p:nvPicPr>
            <p:cNvPr id="58" name="Picture 57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56" cstate="screen"/>
            <a:srcRect/>
            <a:stretch>
              <a:fillRect/>
            </a:stretch>
          </p:blipFill>
          <p:spPr bwMode="auto">
            <a:xfrm flipH="1">
              <a:off x="3823348" y="4050038"/>
              <a:ext cx="187466" cy="192036"/>
            </a:xfrm>
            <a:prstGeom prst="rect">
              <a:avLst/>
            </a:prstGeom>
            <a:noFill/>
          </p:spPr>
        </p:pic>
        <p:pic>
          <p:nvPicPr>
            <p:cNvPr id="59" name="Picture 58" descr="http://www.asleyetracking.com/Site/Portals/0/Jackie%20reading%205.JPG"/>
            <p:cNvPicPr>
              <a:picLocks noChangeAspect="1" noChangeArrowheads="1"/>
            </p:cNvPicPr>
            <p:nvPr/>
          </p:nvPicPr>
          <p:blipFill>
            <a:blip r:embed="rId57" cstate="screen"/>
            <a:srcRect/>
            <a:stretch>
              <a:fillRect/>
            </a:stretch>
          </p:blipFill>
          <p:spPr bwMode="auto">
            <a:xfrm flipH="1">
              <a:off x="4024508" y="4049755"/>
              <a:ext cx="212176" cy="189980"/>
            </a:xfrm>
            <a:prstGeom prst="rect">
              <a:avLst/>
            </a:prstGeom>
            <a:noFill/>
          </p:spPr>
        </p:pic>
        <p:pic>
          <p:nvPicPr>
            <p:cNvPr id="60" name="Picture 59" descr="http://thinkeyetracking.com/cms/wp-content/uploads/2010/01/Non-invasive-head-mounted-Eye-Tracker.jpg"/>
            <p:cNvPicPr>
              <a:picLocks noChangeAspect="1" noChangeArrowheads="1"/>
            </p:cNvPicPr>
            <p:nvPr/>
          </p:nvPicPr>
          <p:blipFill>
            <a:blip r:embed="rId58" cstate="screen"/>
            <a:srcRect/>
            <a:stretch>
              <a:fillRect/>
            </a:stretch>
          </p:blipFill>
          <p:spPr bwMode="auto">
            <a:xfrm flipH="1">
              <a:off x="4245294" y="4049755"/>
              <a:ext cx="220799" cy="189980"/>
            </a:xfrm>
            <a:prstGeom prst="rect">
              <a:avLst/>
            </a:prstGeom>
            <a:noFill/>
          </p:spPr>
        </p:pic>
        <p:pic>
          <p:nvPicPr>
            <p:cNvPr id="61" name="Picture 60" descr="http://www.asleyetracking.com/Site/Portals/0/Mike%20H6BN(cropped).jpg"/>
            <p:cNvPicPr>
              <a:picLocks noChangeAspect="1" noChangeArrowheads="1"/>
            </p:cNvPicPr>
            <p:nvPr/>
          </p:nvPicPr>
          <p:blipFill>
            <a:blip r:embed="rId59" cstate="screen"/>
            <a:srcRect/>
            <a:stretch>
              <a:fillRect/>
            </a:stretch>
          </p:blipFill>
          <p:spPr bwMode="auto">
            <a:xfrm>
              <a:off x="4699348" y="4050879"/>
              <a:ext cx="184582" cy="185365"/>
            </a:xfrm>
            <a:prstGeom prst="rect">
              <a:avLst/>
            </a:prstGeom>
            <a:noFill/>
          </p:spPr>
        </p:pic>
        <p:pic>
          <p:nvPicPr>
            <p:cNvPr id="62" name="Picture 61" descr="http://www.anonymoustipster.com/eyetrackingGlasses.png"/>
            <p:cNvPicPr>
              <a:picLocks noChangeAspect="1" noChangeArrowheads="1"/>
            </p:cNvPicPr>
            <p:nvPr/>
          </p:nvPicPr>
          <p:blipFill>
            <a:blip r:embed="rId60" cstate="screen"/>
            <a:srcRect/>
            <a:stretch>
              <a:fillRect/>
            </a:stretch>
          </p:blipFill>
          <p:spPr bwMode="auto">
            <a:xfrm>
              <a:off x="4478561" y="4050880"/>
              <a:ext cx="205766" cy="187746"/>
            </a:xfrm>
            <a:prstGeom prst="rect">
              <a:avLst/>
            </a:prstGeom>
            <a:noFill/>
          </p:spPr>
        </p:pic>
        <p:pic>
          <p:nvPicPr>
            <p:cNvPr id="63" name="Picture 62" descr="http://www.kognilab.amu.edu.pl/uploads/8/8/7/8/8878940/4259853.gif"/>
            <p:cNvPicPr>
              <a:picLocks noChangeAspect="1" noChangeArrowheads="1"/>
            </p:cNvPicPr>
            <p:nvPr/>
          </p:nvPicPr>
          <p:blipFill>
            <a:blip r:embed="rId36" cstate="screen"/>
            <a:srcRect/>
            <a:stretch>
              <a:fillRect/>
            </a:stretch>
          </p:blipFill>
          <p:spPr bwMode="auto">
            <a:xfrm flipH="1">
              <a:off x="4901653" y="4045420"/>
              <a:ext cx="159541" cy="192088"/>
            </a:xfrm>
            <a:prstGeom prst="rect">
              <a:avLst/>
            </a:prstGeom>
            <a:noFill/>
          </p:spPr>
        </p:pic>
        <p:pic>
          <p:nvPicPr>
            <p:cNvPr id="64" name="Picture 63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40" cstate="screen"/>
            <a:srcRect/>
            <a:stretch>
              <a:fillRect/>
            </a:stretch>
          </p:blipFill>
          <p:spPr bwMode="auto">
            <a:xfrm flipH="1">
              <a:off x="5081164" y="4042897"/>
              <a:ext cx="262792" cy="194015"/>
            </a:xfrm>
            <a:prstGeom prst="rect">
              <a:avLst/>
            </a:prstGeom>
            <a:noFill/>
          </p:spPr>
        </p:pic>
        <p:pic>
          <p:nvPicPr>
            <p:cNvPr id="65" name="Picture 64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41" cstate="screen"/>
            <a:srcRect/>
            <a:stretch>
              <a:fillRect/>
            </a:stretch>
          </p:blipFill>
          <p:spPr bwMode="auto">
            <a:xfrm flipH="1">
              <a:off x="5372262" y="4042896"/>
              <a:ext cx="149918" cy="194015"/>
            </a:xfrm>
            <a:prstGeom prst="rect">
              <a:avLst/>
            </a:prstGeom>
            <a:noFill/>
          </p:spPr>
        </p:pic>
        <p:pic>
          <p:nvPicPr>
            <p:cNvPr id="66" name="Picture 65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42" cstate="screen"/>
            <a:srcRect/>
            <a:stretch>
              <a:fillRect/>
            </a:stretch>
          </p:blipFill>
          <p:spPr bwMode="auto">
            <a:xfrm flipH="1">
              <a:off x="5544962" y="4042898"/>
              <a:ext cx="153744" cy="194014"/>
            </a:xfrm>
            <a:prstGeom prst="rect">
              <a:avLst/>
            </a:prstGeom>
            <a:noFill/>
          </p:spPr>
        </p:pic>
        <p:pic>
          <p:nvPicPr>
            <p:cNvPr id="67" name="Picture 66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43" cstate="screen"/>
            <a:srcRect/>
            <a:stretch>
              <a:fillRect/>
            </a:stretch>
          </p:blipFill>
          <p:spPr bwMode="auto">
            <a:xfrm flipH="1">
              <a:off x="5722882" y="4042898"/>
              <a:ext cx="148667" cy="194014"/>
            </a:xfrm>
            <a:prstGeom prst="rect">
              <a:avLst/>
            </a:prstGeom>
            <a:noFill/>
          </p:spPr>
        </p:pic>
        <p:pic>
          <p:nvPicPr>
            <p:cNvPr id="68" name="Picture 67" descr="http://www.eye-tracking.ru/wp-content/uploads/2011/10/head_mounted_eyetracker.jpg"/>
            <p:cNvPicPr>
              <a:picLocks noChangeAspect="1" noChangeArrowheads="1"/>
            </p:cNvPicPr>
            <p:nvPr/>
          </p:nvPicPr>
          <p:blipFill>
            <a:blip r:embed="rId44" cstate="screen"/>
            <a:srcRect/>
            <a:stretch>
              <a:fillRect/>
            </a:stretch>
          </p:blipFill>
          <p:spPr bwMode="auto">
            <a:xfrm>
              <a:off x="5900239" y="4044404"/>
              <a:ext cx="192470" cy="192470"/>
            </a:xfrm>
            <a:prstGeom prst="rect">
              <a:avLst/>
            </a:prstGeom>
            <a:noFill/>
          </p:spPr>
        </p:pic>
        <p:pic>
          <p:nvPicPr>
            <p:cNvPr id="69" name="Picture 68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45" cstate="screen"/>
            <a:srcRect/>
            <a:stretch>
              <a:fillRect/>
            </a:stretch>
          </p:blipFill>
          <p:spPr bwMode="auto">
            <a:xfrm flipH="1">
              <a:off x="6116263" y="4042489"/>
              <a:ext cx="210096" cy="194313"/>
            </a:xfrm>
            <a:prstGeom prst="rect">
              <a:avLst/>
            </a:prstGeom>
            <a:noFill/>
          </p:spPr>
        </p:pic>
        <p:pic>
          <p:nvPicPr>
            <p:cNvPr id="70" name="Picture 69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46" cstate="screen"/>
            <a:srcRect/>
            <a:stretch>
              <a:fillRect/>
            </a:stretch>
          </p:blipFill>
          <p:spPr bwMode="auto">
            <a:xfrm flipH="1">
              <a:off x="6351339" y="4041821"/>
              <a:ext cx="177220" cy="194170"/>
            </a:xfrm>
            <a:prstGeom prst="rect">
              <a:avLst/>
            </a:prstGeom>
            <a:noFill/>
          </p:spPr>
        </p:pic>
        <p:pic>
          <p:nvPicPr>
            <p:cNvPr id="71" name="Picture 70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47" cstate="screen"/>
            <a:srcRect/>
            <a:stretch>
              <a:fillRect/>
            </a:stretch>
          </p:blipFill>
          <p:spPr bwMode="auto">
            <a:xfrm flipH="1">
              <a:off x="6557837" y="4042194"/>
              <a:ext cx="202196" cy="194263"/>
            </a:xfrm>
            <a:prstGeom prst="rect">
              <a:avLst/>
            </a:prstGeom>
            <a:noFill/>
          </p:spPr>
        </p:pic>
        <p:pic>
          <p:nvPicPr>
            <p:cNvPr id="72" name="Picture 71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48" cstate="screen"/>
            <a:srcRect/>
            <a:stretch>
              <a:fillRect/>
            </a:stretch>
          </p:blipFill>
          <p:spPr bwMode="auto">
            <a:xfrm flipH="1">
              <a:off x="6783387" y="4021596"/>
              <a:ext cx="211865" cy="193554"/>
            </a:xfrm>
            <a:prstGeom prst="rect">
              <a:avLst/>
            </a:prstGeom>
            <a:noFill/>
          </p:spPr>
        </p:pic>
        <p:pic>
          <p:nvPicPr>
            <p:cNvPr id="73" name="Picture 72" descr="http://www.grinbath.com/sites/default/files/eg_prototype.png"/>
            <p:cNvPicPr>
              <a:picLocks noChangeAspect="1" noChangeArrowheads="1"/>
            </p:cNvPicPr>
            <p:nvPr/>
          </p:nvPicPr>
          <p:blipFill>
            <a:blip r:embed="rId49" cstate="screen"/>
            <a:srcRect/>
            <a:stretch>
              <a:fillRect/>
            </a:stretch>
          </p:blipFill>
          <p:spPr bwMode="auto">
            <a:xfrm>
              <a:off x="7157716" y="4043913"/>
              <a:ext cx="244852" cy="190334"/>
            </a:xfrm>
            <a:prstGeom prst="rect">
              <a:avLst/>
            </a:prstGeom>
            <a:noFill/>
          </p:spPr>
        </p:pic>
        <p:pic>
          <p:nvPicPr>
            <p:cNvPr id="74" name="Picture 73" descr="http://www.virtualhistorian.ca/system/files/labshotgoglecomp.jpg"/>
            <p:cNvPicPr>
              <a:picLocks noChangeAspect="1" noChangeArrowheads="1"/>
            </p:cNvPicPr>
            <p:nvPr/>
          </p:nvPicPr>
          <p:blipFill>
            <a:blip r:embed="rId50" cstate="screen"/>
            <a:srcRect/>
            <a:stretch>
              <a:fillRect/>
            </a:stretch>
          </p:blipFill>
          <p:spPr bwMode="auto">
            <a:xfrm flipH="1">
              <a:off x="7417170" y="4044036"/>
              <a:ext cx="191640" cy="188500"/>
            </a:xfrm>
            <a:prstGeom prst="rect">
              <a:avLst/>
            </a:prstGeom>
            <a:noFill/>
          </p:spPr>
        </p:pic>
        <p:pic>
          <p:nvPicPr>
            <p:cNvPr id="75" name="Picture 74" descr="http://www.vision-systems.com/content/vsd/en/articles/2011/12/eye-tracker-helps-surgeons-perform-better/_jcr_content/leftcolumn/article/headerimage.img.jpg/1323204686447.jpg"/>
            <p:cNvPicPr>
              <a:picLocks noChangeAspect="1" noChangeArrowheads="1"/>
            </p:cNvPicPr>
            <p:nvPr/>
          </p:nvPicPr>
          <p:blipFill>
            <a:blip r:embed="rId51" cstate="screen"/>
            <a:srcRect/>
            <a:stretch>
              <a:fillRect/>
            </a:stretch>
          </p:blipFill>
          <p:spPr bwMode="auto">
            <a:xfrm>
              <a:off x="7013700" y="4044037"/>
              <a:ext cx="127050" cy="191053"/>
            </a:xfrm>
            <a:prstGeom prst="rect">
              <a:avLst/>
            </a:prstGeom>
            <a:noFill/>
          </p:spPr>
        </p:pic>
        <p:pic>
          <p:nvPicPr>
            <p:cNvPr id="76" name="Picture 75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52" cstate="screen"/>
            <a:srcRect/>
            <a:stretch>
              <a:fillRect/>
            </a:stretch>
          </p:blipFill>
          <p:spPr bwMode="auto">
            <a:xfrm flipH="1">
              <a:off x="7629000" y="4041650"/>
              <a:ext cx="192463" cy="192881"/>
            </a:xfrm>
            <a:prstGeom prst="rect">
              <a:avLst/>
            </a:prstGeom>
            <a:noFill/>
          </p:spPr>
        </p:pic>
        <p:pic>
          <p:nvPicPr>
            <p:cNvPr id="77" name="Picture 76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53" cstate="screen"/>
            <a:srcRect/>
            <a:stretch>
              <a:fillRect/>
            </a:stretch>
          </p:blipFill>
          <p:spPr bwMode="auto">
            <a:xfrm flipH="1">
              <a:off x="7842076" y="4043232"/>
              <a:ext cx="165860" cy="191071"/>
            </a:xfrm>
            <a:prstGeom prst="rect">
              <a:avLst/>
            </a:prstGeom>
            <a:noFill/>
          </p:spPr>
        </p:pic>
        <p:pic>
          <p:nvPicPr>
            <p:cNvPr id="78" name="Picture 77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54" cstate="screen"/>
            <a:srcRect/>
            <a:stretch>
              <a:fillRect/>
            </a:stretch>
          </p:blipFill>
          <p:spPr bwMode="auto">
            <a:xfrm flipH="1">
              <a:off x="8026761" y="4038937"/>
              <a:ext cx="129950" cy="193415"/>
            </a:xfrm>
            <a:prstGeom prst="rect">
              <a:avLst/>
            </a:prstGeom>
            <a:noFill/>
          </p:spPr>
        </p:pic>
        <p:pic>
          <p:nvPicPr>
            <p:cNvPr id="79" name="Picture 78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55" cstate="screen"/>
            <a:srcRect/>
            <a:stretch>
              <a:fillRect/>
            </a:stretch>
          </p:blipFill>
          <p:spPr bwMode="auto">
            <a:xfrm flipH="1">
              <a:off x="8170585" y="4043192"/>
              <a:ext cx="140046" cy="191994"/>
            </a:xfrm>
            <a:prstGeom prst="rect">
              <a:avLst/>
            </a:prstGeom>
            <a:noFill/>
          </p:spPr>
        </p:pic>
        <p:pic>
          <p:nvPicPr>
            <p:cNvPr id="80" name="Picture 79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56" cstate="screen"/>
            <a:srcRect/>
            <a:stretch>
              <a:fillRect/>
            </a:stretch>
          </p:blipFill>
          <p:spPr bwMode="auto">
            <a:xfrm flipH="1">
              <a:off x="8329465" y="4045944"/>
              <a:ext cx="187466" cy="192036"/>
            </a:xfrm>
            <a:prstGeom prst="rect">
              <a:avLst/>
            </a:prstGeom>
            <a:noFill/>
          </p:spPr>
        </p:pic>
        <p:pic>
          <p:nvPicPr>
            <p:cNvPr id="81" name="Picture 80" descr="http://www.asleyetracking.com/Site/Portals/0/Mike%20H6BN(cropped).jpg"/>
            <p:cNvPicPr>
              <a:picLocks noChangeAspect="1" noChangeArrowheads="1"/>
            </p:cNvPicPr>
            <p:nvPr/>
          </p:nvPicPr>
          <p:blipFill>
            <a:blip r:embed="rId61" cstate="screen"/>
            <a:srcRect/>
            <a:stretch>
              <a:fillRect/>
            </a:stretch>
          </p:blipFill>
          <p:spPr bwMode="auto">
            <a:xfrm>
              <a:off x="8532440" y="4045545"/>
              <a:ext cx="140073" cy="19129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4163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69"/>
    </mc:Choice>
    <mc:Fallback>
      <p:transition spd="slow" advTm="2406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/>
              <a:t>U</a:t>
            </a:r>
            <a:r>
              <a:rPr lang="en-US" sz="3600" dirty="0" err="1"/>
              <a:t>ser</a:t>
            </a:r>
            <a:r>
              <a:rPr lang="en-US" sz="3600" dirty="0"/>
              <a:t> e</a:t>
            </a:r>
            <a:r>
              <a:rPr lang="sk-SK" sz="3600" dirty="0"/>
              <a:t>X</a:t>
            </a:r>
            <a:r>
              <a:rPr lang="en-US" sz="3600" dirty="0" err="1"/>
              <a:t>perience</a:t>
            </a:r>
            <a:r>
              <a:rPr lang="en-US" sz="3600" dirty="0"/>
              <a:t> and </a:t>
            </a:r>
            <a:r>
              <a:rPr lang="sk-SK" sz="3600" dirty="0"/>
              <a:t>I</a:t>
            </a:r>
            <a:r>
              <a:rPr lang="en-US" sz="3600" dirty="0" err="1"/>
              <a:t>nteraction</a:t>
            </a:r>
            <a:r>
              <a:rPr lang="en-US" sz="3600" dirty="0"/>
              <a:t> </a:t>
            </a:r>
            <a:r>
              <a:rPr lang="en-US" sz="3600" dirty="0" smtClean="0"/>
              <a:t>(UXI) Research </a:t>
            </a:r>
            <a:r>
              <a:rPr lang="en-US" sz="3600" dirty="0"/>
              <a:t>Center</a:t>
            </a:r>
            <a:r>
              <a:rPr lang="sk-SK" sz="3600" dirty="0"/>
              <a:t> @ FIIT STU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8</a:t>
            </a:fld>
            <a:endParaRPr lang="sk-SK"/>
          </a:p>
        </p:txBody>
      </p:sp>
      <p:pic>
        <p:nvPicPr>
          <p:cNvPr id="22" name="Picture 12" descr="http://www.tobii.com/ImageVaultFiles/id_3575/cf_60/tobii_image_mobiledevicetesting_ipadrender_619x3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/>
          <a:stretch/>
        </p:blipFill>
        <p:spPr bwMode="auto">
          <a:xfrm>
            <a:off x="3451457" y="3893571"/>
            <a:ext cx="841386" cy="119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tobii.com/ImageVaultFiles/id_781/cf_60/Eye-%20Tracking-system-Tobii-TX300_Side_Angled_WS6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2877" y="2403654"/>
            <a:ext cx="864097" cy="97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teaergo.com/drupal/sites/default/files/styles/medium/public/T-Sens.jpg?itok=gF_EOhw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95" y="4380987"/>
            <a:ext cx="1666749" cy="83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0" y="4369986"/>
            <a:ext cx="1031180" cy="82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94955" y="5200964"/>
            <a:ext cx="9705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/>
              <a:t>EEG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1736662" y="5164485"/>
            <a:ext cx="14109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/>
              <a:t>ECG, GSR, FSR, </a:t>
            </a:r>
            <a:r>
              <a:rPr lang="en-US" sz="1050" dirty="0"/>
              <a:t>°</a:t>
            </a:r>
            <a:r>
              <a:rPr lang="sk-SK" sz="1050" dirty="0"/>
              <a:t>C</a:t>
            </a:r>
            <a:endParaRPr lang="en-US" sz="1050" dirty="0"/>
          </a:p>
        </p:txBody>
      </p:sp>
      <p:pic>
        <p:nvPicPr>
          <p:cNvPr id="30" name="Picture 6" descr="Senz3D* le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7" y="3470074"/>
            <a:ext cx="879536" cy="4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56882" y="3901563"/>
            <a:ext cx="12218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3D depth camera</a:t>
            </a:r>
            <a:endParaRPr lang="sk-SK" sz="1050" dirty="0"/>
          </a:p>
        </p:txBody>
      </p:sp>
      <p:pic>
        <p:nvPicPr>
          <p:cNvPr id="32" name="Picture 8" descr="FaceReader in market resea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4" y="2391383"/>
            <a:ext cx="927229" cy="5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418983" y="3373571"/>
            <a:ext cx="9877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50" dirty="0"/>
              <a:t>300 Hz</a:t>
            </a:r>
          </a:p>
          <a:p>
            <a:r>
              <a:rPr lang="en-US" sz="1050" dirty="0"/>
              <a:t>gaze tracking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4050" y="2916162"/>
            <a:ext cx="7328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emotion</a:t>
            </a:r>
            <a:br>
              <a:rPr lang="en-US" sz="1050" dirty="0"/>
            </a:br>
            <a:r>
              <a:rPr lang="en-US" sz="1050" dirty="0"/>
              <a:t>detection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37210" y="3010370"/>
            <a:ext cx="8755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50" dirty="0"/>
              <a:t>Tobii studio</a:t>
            </a:r>
            <a:endParaRPr lang="en-US" sz="1050" dirty="0"/>
          </a:p>
        </p:txBody>
      </p:sp>
      <p:pic>
        <p:nvPicPr>
          <p:cNvPr id="37" name="Picture 2" descr="Eye Tracking : Mega menu sarenz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81" y="2341024"/>
            <a:ext cx="1234320" cy="68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tobii.com/ImageVaultFiles/id_2723/cf_60/Eye_Tracking_System_Tobii_Image_Tobii_X2_Eye_Track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0869" y="3267207"/>
            <a:ext cx="1230095" cy="6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913340" y="1700809"/>
            <a:ext cx="3979140" cy="38827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extBox 12"/>
          <p:cNvSpPr txBox="1"/>
          <p:nvPr/>
        </p:nvSpPr>
        <p:spPr>
          <a:xfrm>
            <a:off x="4918710" y="1700809"/>
            <a:ext cx="3973770" cy="369332"/>
          </a:xfrm>
          <a:prstGeom prst="rect">
            <a:avLst/>
          </a:prstGeom>
          <a:solidFill>
            <a:srgbClr val="1C44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UX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 Lab</a:t>
            </a:r>
          </a:p>
        </p:txBody>
      </p:sp>
      <p:pic>
        <p:nvPicPr>
          <p:cNvPr id="14" name="Picture 8" descr="FaceReader in market resea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62" y="4333568"/>
            <a:ext cx="927229" cy="5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01597" y="4863050"/>
            <a:ext cx="12650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Emotion detection</a:t>
            </a:r>
          </a:p>
        </p:txBody>
      </p:sp>
      <p:pic>
        <p:nvPicPr>
          <p:cNvPr id="16" name="Picture 16" descr="http://www.tobii.com/ImageVaultFiles/id_3220/cf_60/Eye_Tracking_System_Tobii_X2-30_Eye_Tracker_PC_Mon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9373" y="2498203"/>
            <a:ext cx="1139715" cy="8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enz3D* le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63" y="3496428"/>
            <a:ext cx="879536" cy="4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439374" y="3955753"/>
            <a:ext cx="12202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3D depth camera</a:t>
            </a:r>
            <a:endParaRPr lang="sk-SK" sz="1050" dirty="0"/>
          </a:p>
        </p:txBody>
      </p:sp>
      <p:pic>
        <p:nvPicPr>
          <p:cNvPr id="19" name="Picture 10" descr="http://www.tobii.com/ImageVaultFiles/id_3157/cf_60/Classroom_MainImage_WithText_619x27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8363" y="2344856"/>
            <a:ext cx="1953476" cy="10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230787" y="2291016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/>
              <a:t>20x</a:t>
            </a:r>
            <a:endParaRPr lang="en-US" sz="1050" dirty="0"/>
          </a:p>
        </p:txBody>
      </p:sp>
      <p:sp>
        <p:nvSpPr>
          <p:cNvPr id="21" name="Rectangle 20"/>
          <p:cNvSpPr/>
          <p:nvPr/>
        </p:nvSpPr>
        <p:spPr>
          <a:xfrm>
            <a:off x="6373791" y="3847628"/>
            <a:ext cx="252992" cy="15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/>
          <p:cNvSpPr txBox="1"/>
          <p:nvPr/>
        </p:nvSpPr>
        <p:spPr>
          <a:xfrm>
            <a:off x="7306351" y="3775835"/>
            <a:ext cx="16304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/>
              <a:t>60 Hz </a:t>
            </a:r>
            <a:r>
              <a:rPr lang="en-US" sz="1050" dirty="0"/>
              <a:t>gaze tracking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52" y="3435125"/>
            <a:ext cx="980918" cy="50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05258" y="3982355"/>
            <a:ext cx="460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/>
              <a:t>TV</a:t>
            </a:r>
            <a:endParaRPr lang="en-US" sz="1050" dirty="0"/>
          </a:p>
        </p:txBody>
      </p:sp>
      <p:sp>
        <p:nvSpPr>
          <p:cNvPr id="41" name="TextBox 40"/>
          <p:cNvSpPr txBox="1"/>
          <p:nvPr/>
        </p:nvSpPr>
        <p:spPr>
          <a:xfrm>
            <a:off x="3392877" y="5122361"/>
            <a:ext cx="9950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Smartphones,</a:t>
            </a:r>
            <a:r>
              <a:rPr lang="sk-SK" sz="1050" dirty="0"/>
              <a:t> tablet</a:t>
            </a:r>
            <a:r>
              <a:rPr lang="en-US" sz="1050" dirty="0"/>
              <a:t>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08" y="4241227"/>
            <a:ext cx="2232761" cy="89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170249" y="5144515"/>
            <a:ext cx="15181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/>
              <a:t>UX Research</a:t>
            </a:r>
            <a:r>
              <a:rPr lang="en-US" sz="1050" dirty="0"/>
              <a:t> infrastructure software</a:t>
            </a:r>
          </a:p>
        </p:txBody>
      </p:sp>
      <p:sp>
        <p:nvSpPr>
          <p:cNvPr id="43" name="Rectangle 11"/>
          <p:cNvSpPr/>
          <p:nvPr/>
        </p:nvSpPr>
        <p:spPr>
          <a:xfrm>
            <a:off x="443443" y="1700809"/>
            <a:ext cx="3979140" cy="38827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8" name="TextBox 37"/>
          <p:cNvSpPr txBox="1"/>
          <p:nvPr/>
        </p:nvSpPr>
        <p:spPr>
          <a:xfrm>
            <a:off x="437819" y="1700809"/>
            <a:ext cx="3973770" cy="369332"/>
          </a:xfrm>
          <a:prstGeom prst="rect">
            <a:avLst/>
          </a:prstGeom>
          <a:solidFill>
            <a:srgbClr val="1C44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UX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Sensor Lab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40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9214"/>
    </mc:Choice>
    <mc:Fallback>
      <p:transition advTm="2921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466" y="502039"/>
            <a:ext cx="8229600" cy="16844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UXI@FIIT </a:t>
            </a:r>
            <a:r>
              <a:rPr lang="en-US" sz="3600" dirty="0" smtClean="0"/>
              <a:t>= three laboratories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9</a:t>
            </a:fld>
            <a:endParaRPr lang="sk-SK" dirty="0"/>
          </a:p>
        </p:txBody>
      </p:sp>
      <p:grpSp>
        <p:nvGrpSpPr>
          <p:cNvPr id="2" name="Group 1"/>
          <p:cNvGrpSpPr/>
          <p:nvPr/>
        </p:nvGrpSpPr>
        <p:grpSpPr>
          <a:xfrm>
            <a:off x="476840" y="2492896"/>
            <a:ext cx="7571184" cy="3449485"/>
            <a:chOff x="1277634" y="2139755"/>
            <a:chExt cx="6750750" cy="2801413"/>
          </a:xfrm>
        </p:grpSpPr>
        <p:sp>
          <p:nvSpPr>
            <p:cNvPr id="6" name="Rectangle 5"/>
            <p:cNvSpPr/>
            <p:nvPr/>
          </p:nvSpPr>
          <p:spPr>
            <a:xfrm>
              <a:off x="3167844" y="3050958"/>
              <a:ext cx="810090" cy="9721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87724" y="3050958"/>
              <a:ext cx="1080120" cy="9721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77634" y="3050958"/>
              <a:ext cx="810090" cy="9721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38328" y="3050958"/>
              <a:ext cx="2890056" cy="15121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167844" y="3374994"/>
              <a:ext cx="0" cy="324036"/>
            </a:xfrm>
            <a:prstGeom prst="line">
              <a:avLst/>
            </a:prstGeom>
            <a:ln w="317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87724" y="3374994"/>
              <a:ext cx="0" cy="324036"/>
            </a:xfrm>
            <a:prstGeom prst="line">
              <a:avLst/>
            </a:prstGeom>
            <a:ln w="317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221851" y="3113079"/>
              <a:ext cx="702078" cy="949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err="1" smtClean="0"/>
                <a:t>Tobii</a:t>
              </a:r>
              <a:r>
                <a:rPr lang="sk-SK" sz="1400" b="1" dirty="0" smtClean="0"/>
                <a:t> TX300 </a:t>
              </a:r>
              <a:r>
                <a:rPr lang="sk-SK" sz="1400" b="1" dirty="0"/>
                <a:t/>
              </a:r>
              <a:br>
                <a:rPr lang="sk-SK" sz="1400" b="1" dirty="0"/>
              </a:br>
              <a:r>
                <a:rPr lang="sk-SK" sz="1400" b="1" dirty="0" smtClean="0"/>
                <a:t>PC</a:t>
              </a:r>
              <a:r>
                <a:rPr lang="sk-SK" sz="1400" b="1" dirty="0"/>
                <a:t>, EEG, ...</a:t>
              </a:r>
              <a:endParaRPr lang="en-US" sz="1400" b="1" dirty="0"/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814" y="2402886"/>
              <a:ext cx="607567" cy="586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 descr="http://www.tobii.com/ImageVaultFiles/id_3575/cf_60/tobii_image_mobiledevicetesting_ipadrender_619x35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/>
            <a:stretch/>
          </p:blipFill>
          <p:spPr bwMode="auto">
            <a:xfrm>
              <a:off x="1426881" y="2139755"/>
              <a:ext cx="486054" cy="894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277634" y="3133056"/>
              <a:ext cx="810090" cy="774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err="1" smtClean="0"/>
                <a:t>Tobii</a:t>
              </a:r>
              <a:r>
                <a:rPr lang="sk-SK" sz="1400" b="1" dirty="0" smtClean="0"/>
                <a:t> X2-60 </a:t>
              </a:r>
              <a:r>
                <a:rPr lang="sk-SK" sz="1400" b="1" dirty="0"/>
                <a:t/>
              </a:r>
              <a:br>
                <a:rPr lang="sk-SK" sz="1400" b="1" dirty="0"/>
              </a:br>
              <a:r>
                <a:rPr lang="sk-SK" sz="1400" b="1" dirty="0" smtClean="0"/>
                <a:t>mobil</a:t>
              </a:r>
              <a:r>
                <a:rPr lang="en-US" sz="1400" b="1" dirty="0" err="1"/>
                <a:t>es</a:t>
              </a:r>
              <a:r>
                <a:rPr lang="sk-SK" sz="1400" b="1" dirty="0"/>
                <a:t>, TV, PC</a:t>
              </a:r>
              <a:endParaRPr lang="en-US" sz="1400" b="1" dirty="0"/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328" y="2380063"/>
              <a:ext cx="1326715" cy="57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678387" y="3426508"/>
              <a:ext cx="1900561" cy="107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dirty="0"/>
                <a:t>20x </a:t>
              </a:r>
              <a:r>
                <a:rPr lang="sk-SK" sz="2000" b="1" dirty="0" err="1" smtClean="0"/>
                <a:t>Tobii</a:t>
              </a:r>
              <a:r>
                <a:rPr lang="sk-SK" sz="2000" b="1" dirty="0" smtClean="0"/>
                <a:t> X2-60</a:t>
              </a:r>
              <a:r>
                <a:rPr lang="en-US" sz="2000" b="1" dirty="0"/>
                <a:t/>
              </a:r>
              <a:br>
                <a:rPr lang="en-US" sz="2000" b="1" dirty="0"/>
              </a:br>
              <a:r>
                <a:rPr lang="en-US" sz="2000" b="1" dirty="0"/>
                <a:t>gaze tracking</a:t>
              </a:r>
              <a:r>
                <a:rPr lang="sk-SK" sz="2000" b="1" dirty="0"/>
                <a:t/>
              </a:r>
              <a:br>
                <a:rPr lang="sk-SK" sz="2000" b="1" dirty="0"/>
              </a:br>
              <a:r>
                <a:rPr lang="sk-SK" sz="2000" b="1" dirty="0"/>
                <a:t/>
              </a:r>
              <a:br>
                <a:rPr lang="sk-SK" sz="2000" b="1" dirty="0"/>
              </a:br>
              <a:r>
                <a:rPr lang="sk-SK" sz="2000" b="1" dirty="0"/>
                <a:t>PC</a:t>
              </a:r>
              <a:endParaRPr lang="en-US" sz="2000" b="1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802575" y="3515261"/>
              <a:ext cx="573588" cy="183769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1949315" y="3532208"/>
              <a:ext cx="534467" cy="170439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251023" y="3115896"/>
              <a:ext cx="753525" cy="474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Control</a:t>
              </a:r>
            </a:p>
            <a:p>
              <a:pPr algn="ctr"/>
              <a:r>
                <a:rPr lang="en-US" sz="1600" dirty="0"/>
                <a:t>room</a:t>
              </a:r>
            </a:p>
          </p:txBody>
        </p:sp>
        <p:sp>
          <p:nvSpPr>
            <p:cNvPr id="30" name="Arc 29"/>
            <p:cNvSpPr/>
            <p:nvPr/>
          </p:nvSpPr>
          <p:spPr>
            <a:xfrm flipV="1">
              <a:off x="2627785" y="2780928"/>
              <a:ext cx="3078342" cy="2160240"/>
            </a:xfrm>
            <a:prstGeom prst="arc">
              <a:avLst>
                <a:gd name="adj1" fmla="val 10890659"/>
                <a:gd name="adj2" fmla="val 20577493"/>
              </a:avLst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1" name="Picture 16" descr="http://www.tobii.com/ImageVaultFiles/id_3220/cf_60/Eye_Tracking_System_Tobii_X2-30_Eye_Tracker_PC_Mo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03933" y="2251604"/>
              <a:ext cx="789754" cy="73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Senz3D* len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765" y="2486156"/>
              <a:ext cx="609465" cy="42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992609" y="2854363"/>
              <a:ext cx="202155" cy="111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15945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09"/>
    </mc:Choice>
    <mc:Fallback>
      <p:transition spd="slow" advTm="4140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|3.9|2.4|1.6|2.4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15.3"/>
</p:tagLst>
</file>

<file path=ppt/theme/theme1.xml><?xml version="1.0" encoding="utf-8"?>
<a:theme xmlns:a="http://schemas.openxmlformats.org/drawingml/2006/main" name="FIIT_basi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IT_basic_template" id="{93ED54B8-88A3-48C5-A344-0538870932A7}" vid="{EDF93AC5-DCAC-47F3-A229-D6AC38CF2E2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</TotalTime>
  <Words>448</Words>
  <Application>Microsoft Office PowerPoint</Application>
  <PresentationFormat>On-screen Show (4:3)</PresentationFormat>
  <Paragraphs>109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FIIT_basic_template</vt:lpstr>
      <vt:lpstr>Data Analysis and Machine Learning: From Clicks, Gaze, Face to Evaluation of User eXperience</vt:lpstr>
      <vt:lpstr>Faculty of Informatics and Information Technologies Slovak University of Technology in Bratislava</vt:lpstr>
      <vt:lpstr>Research at FIIT STU</vt:lpstr>
      <vt:lpstr>“The factory of the future will have only two employees, a man and a dog. The man will be there to feed the dog. The dog will be there to keep the man from touching the equipment.”                                    —Autodesk CEO Carl Bass.</vt:lpstr>
      <vt:lpstr>We should help people  to communicate  with computers</vt:lpstr>
      <vt:lpstr>Interesting research topics</vt:lpstr>
      <vt:lpstr>90% of information in our brain comes from visual stimuli</vt:lpstr>
      <vt:lpstr>User eXperience and Interaction (UXI) Research Center @ FIIT STU</vt:lpstr>
      <vt:lpstr>UXI@FIIT = three laboratories</vt:lpstr>
      <vt:lpstr>Analysis of user feedback in mobile  applications</vt:lpstr>
      <vt:lpstr>20 eye-trackers in one room  (UXI Labs @ Slovak University of Technology) </vt:lpstr>
      <vt:lpstr>Mass data collection is excellent for summative studies</vt:lpstr>
      <vt:lpstr>Our UX Group Research Software</vt:lpstr>
      <vt:lpstr>People have different abilities and personal traits</vt:lpstr>
      <vt:lpstr>How much is this app frustrating?</vt:lpstr>
      <vt:lpstr>http://www.uxi.sk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Jakub Šimko</dc:creator>
  <cp:lastModifiedBy>Maria Bielikova</cp:lastModifiedBy>
  <cp:revision>106</cp:revision>
  <dcterms:created xsi:type="dcterms:W3CDTF">2014-09-15T13:35:51Z</dcterms:created>
  <dcterms:modified xsi:type="dcterms:W3CDTF">2016-09-27T05:55:37Z</dcterms:modified>
</cp:coreProperties>
</file>