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9" r:id="rId2"/>
    <p:sldId id="271" r:id="rId3"/>
    <p:sldId id="260" r:id="rId4"/>
    <p:sldId id="266" r:id="rId5"/>
    <p:sldId id="268" r:id="rId6"/>
    <p:sldId id="269" r:id="rId7"/>
    <p:sldId id="27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>
      <p:cViewPr varScale="1">
        <p:scale>
          <a:sx n="131" d="100"/>
          <a:sy n="131" d="100"/>
        </p:scale>
        <p:origin x="120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0A863A-790C-4B57-9DDF-B516907FB736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B1F87-7648-4EF0-A2B5-B5CB10F5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86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16633"/>
            <a:ext cx="8424936" cy="936103"/>
          </a:xfrm>
        </p:spPr>
        <p:txBody>
          <a:bodyPr anchor="ctr">
            <a:normAutofit/>
          </a:bodyPr>
          <a:lstStyle>
            <a:lvl1pPr algn="l">
              <a:defRPr sz="3200"/>
            </a:lvl1pPr>
          </a:lstStyle>
          <a:p>
            <a:r>
              <a:rPr lang="sk-SK" smtClean="0"/>
              <a:t>Kliknite sem a upravte štýl predlohy nadpisov.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4437112"/>
            <a:ext cx="7376864" cy="120168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 dirty="0"/>
          </a:p>
        </p:txBody>
      </p:sp>
      <p:sp>
        <p:nvSpPr>
          <p:cNvPr id="7" name="Rectangle 6"/>
          <p:cNvSpPr/>
          <p:nvPr userDrawn="1"/>
        </p:nvSpPr>
        <p:spPr>
          <a:xfrm>
            <a:off x="6156176" y="6165304"/>
            <a:ext cx="2987824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805264"/>
            <a:ext cx="2664296" cy="95541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6" t="9405" r="4121" b="15099"/>
          <a:stretch/>
        </p:blipFill>
        <p:spPr>
          <a:xfrm>
            <a:off x="4644008" y="5877272"/>
            <a:ext cx="4032448" cy="7200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dirty="0" smtClean="0"/>
              <a:t>Kliknite sem a upravte štýly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dirty="0" smtClean="0"/>
              <a:t>Kliknite sem a upravte štýly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dirty="0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dirty="0" smtClean="0"/>
              <a:t>Kliknite sem a upravte štýly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dirty="0" smtClean="0"/>
              <a:t>Kliknite sem a upravte štýly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dirty="0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 smtClean="0"/>
              <a:t>Kliknite sem a upravte štýly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457200" y="63618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0B1B5-D958-4A91-AE1D-A2AAAB5B3981}" type="slidenum">
              <a:rPr lang="sk-SK" smtClean="0"/>
              <a:pPr/>
              <a:t>‹#›</a:t>
            </a:fld>
            <a:endParaRPr lang="sk-SK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7" t="16242" r="66949" b="24101"/>
          <a:stretch/>
        </p:blipFill>
        <p:spPr>
          <a:xfrm>
            <a:off x="7740352" y="6371109"/>
            <a:ext cx="1008112" cy="44226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374402"/>
            <a:ext cx="1224136" cy="43897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18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916832"/>
            <a:ext cx="8424936" cy="936103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Výskumné zdroje:</a:t>
            </a:r>
            <a:br>
              <a:rPr lang="sk-SK" dirty="0" smtClean="0"/>
            </a:br>
            <a:r>
              <a:rPr lang="sk-SK" dirty="0" smtClean="0"/>
              <a:t>Vyhľadávanie a údržba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Jakub </a:t>
            </a:r>
            <a:r>
              <a:rPr lang="sk-SK" dirty="0" smtClean="0"/>
              <a:t>Šimko, Mária Bieliková</a:t>
            </a:r>
          </a:p>
          <a:p>
            <a:r>
              <a:rPr lang="en-US" dirty="0" smtClean="0"/>
              <a:t>11.10.2016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4263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sk-SK" dirty="0" err="1" smtClean="0">
                <a:solidFill>
                  <a:srgbClr val="0070C0"/>
                </a:solidFill>
              </a:rPr>
              <a:t>Mendeley</a:t>
            </a:r>
            <a:r>
              <a:rPr lang="sk-SK" dirty="0" smtClean="0"/>
              <a:t> je </a:t>
            </a:r>
            <a:r>
              <a:rPr lang="sk-SK" dirty="0" smtClean="0"/>
              <a:t>nástroj na správu PDF s výskumnými zdrojmi</a:t>
            </a:r>
            <a:endParaRPr lang="sk-SK" dirty="0"/>
          </a:p>
        </p:txBody>
      </p:sp>
      <p:sp>
        <p:nvSpPr>
          <p:cNvPr id="1331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0000" lnSpcReduction="20000"/>
          </a:bodyPr>
          <a:lstStyle/>
          <a:p>
            <a:r>
              <a:rPr lang="sk-SK" altLang="sk-SK" sz="3000" dirty="0" smtClean="0">
                <a:solidFill>
                  <a:srgbClr val="0070C0"/>
                </a:solidFill>
              </a:rPr>
              <a:t>Extrahuje </a:t>
            </a:r>
            <a:r>
              <a:rPr lang="sk-SK" altLang="sk-SK" sz="3000" dirty="0" smtClean="0">
                <a:solidFill>
                  <a:srgbClr val="0070C0"/>
                </a:solidFill>
              </a:rPr>
              <a:t>metadáta</a:t>
            </a:r>
            <a:r>
              <a:rPr lang="sk-SK" altLang="sk-SK" sz="3000" dirty="0" smtClean="0"/>
              <a:t> </a:t>
            </a:r>
            <a:r>
              <a:rPr lang="sk-SK" altLang="sk-SK" sz="3000" dirty="0" smtClean="0"/>
              <a:t>z </a:t>
            </a:r>
            <a:r>
              <a:rPr lang="sk-SK" altLang="sk-SK" sz="3000" dirty="0" smtClean="0"/>
              <a:t>PDF alebo z webu </a:t>
            </a:r>
            <a:r>
              <a:rPr lang="sk-SK" altLang="sk-SK" sz="3000" dirty="0" smtClean="0"/>
              <a:t>(autor</a:t>
            </a:r>
            <a:r>
              <a:rPr lang="sk-SK" altLang="sk-SK" sz="3000" dirty="0" smtClean="0"/>
              <a:t>, rok, </a:t>
            </a:r>
            <a:r>
              <a:rPr lang="sk-SK" altLang="sk-SK" sz="3000" dirty="0" err="1" smtClean="0"/>
              <a:t>journal</a:t>
            </a:r>
            <a:r>
              <a:rPr lang="sk-SK" altLang="sk-SK" sz="3000" dirty="0" smtClean="0"/>
              <a:t>...)</a:t>
            </a:r>
          </a:p>
          <a:p>
            <a:endParaRPr lang="sk-SK" altLang="sk-SK" sz="3000" dirty="0" smtClean="0"/>
          </a:p>
          <a:p>
            <a:r>
              <a:rPr lang="sk-SK" altLang="sk-SK" sz="3000" dirty="0" smtClean="0">
                <a:solidFill>
                  <a:srgbClr val="0070C0"/>
                </a:solidFill>
              </a:rPr>
              <a:t>Uchováva PDF</a:t>
            </a:r>
            <a:r>
              <a:rPr lang="sk-SK" altLang="sk-SK" sz="3000" dirty="0" smtClean="0"/>
              <a:t>, zrozumiteľne pomenúva </a:t>
            </a:r>
            <a:r>
              <a:rPr lang="sk-SK" altLang="sk-SK" sz="3000" dirty="0" smtClean="0"/>
              <a:t>súbory</a:t>
            </a:r>
          </a:p>
          <a:p>
            <a:endParaRPr lang="sk-SK" altLang="sk-SK" sz="3000" dirty="0" smtClean="0"/>
          </a:p>
          <a:p>
            <a:r>
              <a:rPr lang="sk-SK" altLang="sk-SK" sz="3000" dirty="0" smtClean="0"/>
              <a:t>Umožňuje </a:t>
            </a:r>
            <a:r>
              <a:rPr lang="sk-SK" altLang="sk-SK" sz="3000" dirty="0" err="1" smtClean="0">
                <a:solidFill>
                  <a:srgbClr val="0070C0"/>
                </a:solidFill>
              </a:rPr>
              <a:t>poznámkovať</a:t>
            </a:r>
            <a:r>
              <a:rPr lang="sk-SK" altLang="sk-SK" sz="3000" dirty="0" smtClean="0">
                <a:solidFill>
                  <a:srgbClr val="0070C0"/>
                </a:solidFill>
              </a:rPr>
              <a:t> </a:t>
            </a:r>
            <a:r>
              <a:rPr lang="sk-SK" altLang="sk-SK" sz="3000" dirty="0" smtClean="0"/>
              <a:t>a značkovať </a:t>
            </a:r>
            <a:r>
              <a:rPr lang="sk-SK" altLang="sk-SK" sz="3000" dirty="0" smtClean="0"/>
              <a:t>dokumenty</a:t>
            </a:r>
          </a:p>
          <a:p>
            <a:endParaRPr lang="sk-SK" altLang="sk-SK" sz="3000" dirty="0" smtClean="0"/>
          </a:p>
          <a:p>
            <a:r>
              <a:rPr lang="sk-SK" altLang="sk-SK" sz="3000" dirty="0" smtClean="0"/>
              <a:t>Celá </a:t>
            </a:r>
            <a:r>
              <a:rPr lang="sk-SK" altLang="sk-SK" sz="3000" dirty="0" err="1" smtClean="0"/>
              <a:t>datadáza</a:t>
            </a:r>
            <a:r>
              <a:rPr lang="sk-SK" altLang="sk-SK" sz="3000" dirty="0" smtClean="0"/>
              <a:t> </a:t>
            </a:r>
            <a:r>
              <a:rPr lang="sk-SK" altLang="sk-SK" sz="3000" dirty="0" smtClean="0">
                <a:solidFill>
                  <a:srgbClr val="0070C0"/>
                </a:solidFill>
              </a:rPr>
              <a:t>synchronizovaná</a:t>
            </a:r>
            <a:r>
              <a:rPr lang="sk-SK" altLang="sk-SK" sz="3000" dirty="0" smtClean="0"/>
              <a:t> </a:t>
            </a:r>
            <a:r>
              <a:rPr lang="sk-SK" altLang="sk-SK" sz="3000" dirty="0" smtClean="0"/>
              <a:t>online</a:t>
            </a:r>
          </a:p>
          <a:p>
            <a:endParaRPr lang="sk-SK" altLang="sk-SK" sz="3000" dirty="0" smtClean="0"/>
          </a:p>
          <a:p>
            <a:r>
              <a:rPr lang="sk-SK" altLang="sk-SK" sz="3000" dirty="0" smtClean="0"/>
              <a:t>Jednoduché </a:t>
            </a:r>
            <a:r>
              <a:rPr lang="sk-SK" altLang="sk-SK" sz="3000" dirty="0" smtClean="0">
                <a:solidFill>
                  <a:srgbClr val="0070C0"/>
                </a:solidFill>
              </a:rPr>
              <a:t>filtrovanie</a:t>
            </a:r>
            <a:r>
              <a:rPr lang="sk-SK" altLang="sk-SK" sz="3000" dirty="0" smtClean="0"/>
              <a:t> </a:t>
            </a:r>
            <a:r>
              <a:rPr lang="sk-SK" altLang="sk-SK" sz="3000" dirty="0" smtClean="0"/>
              <a:t>dokumentov</a:t>
            </a:r>
          </a:p>
          <a:p>
            <a:endParaRPr lang="sk-SK" altLang="sk-SK" sz="3000" dirty="0" smtClean="0"/>
          </a:p>
          <a:p>
            <a:r>
              <a:rPr lang="sk-SK" altLang="sk-SK" sz="3000" dirty="0" err="1" smtClean="0"/>
              <a:t>Full</a:t>
            </a:r>
            <a:r>
              <a:rPr lang="sk-SK" altLang="sk-SK" sz="3000" dirty="0" smtClean="0"/>
              <a:t>-text </a:t>
            </a:r>
            <a:r>
              <a:rPr lang="sk-SK" altLang="sk-SK" sz="3000" dirty="0" err="1" smtClean="0">
                <a:solidFill>
                  <a:srgbClr val="0070C0"/>
                </a:solidFill>
              </a:rPr>
              <a:t>search</a:t>
            </a:r>
            <a:endParaRPr lang="sk-SK" altLang="sk-SK" sz="3000" dirty="0" smtClean="0">
              <a:solidFill>
                <a:srgbClr val="0070C0"/>
              </a:solidFill>
            </a:endParaRPr>
          </a:p>
          <a:p>
            <a:endParaRPr lang="sk-SK" altLang="sk-SK" sz="3000" dirty="0" smtClean="0"/>
          </a:p>
          <a:p>
            <a:r>
              <a:rPr lang="sk-SK" altLang="sk-SK" sz="3000" dirty="0" smtClean="0"/>
              <a:t>Jednoduchý </a:t>
            </a:r>
            <a:r>
              <a:rPr lang="sk-SK" altLang="sk-SK" sz="3000" dirty="0" smtClean="0">
                <a:solidFill>
                  <a:srgbClr val="0070C0"/>
                </a:solidFill>
              </a:rPr>
              <a:t>export</a:t>
            </a:r>
            <a:r>
              <a:rPr lang="sk-SK" altLang="sk-SK" sz="3000" dirty="0" smtClean="0"/>
              <a:t> bibliografie</a:t>
            </a:r>
          </a:p>
          <a:p>
            <a:pPr lvl="1"/>
            <a:endParaRPr lang="sk-SK" altLang="sk-SK" dirty="0" smtClean="0"/>
          </a:p>
          <a:p>
            <a:pPr lvl="1"/>
            <a:endParaRPr lang="sk-SK" altLang="sk-SK" dirty="0" smtClean="0"/>
          </a:p>
        </p:txBody>
      </p:sp>
    </p:spTree>
    <p:extLst>
      <p:ext uri="{BB962C8B-B14F-4D97-AF65-F5344CB8AC3E}">
        <p14:creationId xmlns:p14="http://schemas.microsoft.com/office/powerpoint/2010/main" val="4205724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550" y="-26988"/>
            <a:ext cx="7962900" cy="777876"/>
          </a:xfrm>
        </p:spPr>
        <p:txBody>
          <a:bodyPr/>
          <a:lstStyle/>
          <a:p>
            <a:pPr>
              <a:defRPr/>
            </a:pPr>
            <a:r>
              <a:rPr lang="sk-SK" dirty="0" err="1" smtClean="0"/>
              <a:t>Mendeley</a:t>
            </a:r>
            <a:endParaRPr lang="sk-SK" dirty="0"/>
          </a:p>
        </p:txBody>
      </p:sp>
      <p:pic>
        <p:nvPicPr>
          <p:cNvPr id="14339" name="Zástupný symbol obsahu 3" descr="AC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0950" y="836613"/>
            <a:ext cx="7608888" cy="5832475"/>
          </a:xfrm>
        </p:spPr>
      </p:pic>
    </p:spTree>
    <p:extLst>
      <p:ext uri="{BB962C8B-B14F-4D97-AF65-F5344CB8AC3E}">
        <p14:creationId xmlns:p14="http://schemas.microsoft.com/office/powerpoint/2010/main" val="134020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550" y="-26988"/>
            <a:ext cx="7962900" cy="777876"/>
          </a:xfrm>
        </p:spPr>
        <p:txBody>
          <a:bodyPr/>
          <a:lstStyle/>
          <a:p>
            <a:pPr>
              <a:defRPr/>
            </a:pPr>
            <a:r>
              <a:rPr lang="sk-SK" dirty="0" err="1" smtClean="0"/>
              <a:t>Mendeley</a:t>
            </a:r>
            <a:r>
              <a:rPr lang="sk-SK" dirty="0" smtClean="0"/>
              <a:t> (2)</a:t>
            </a:r>
            <a:endParaRPr lang="sk-SK" dirty="0"/>
          </a:p>
        </p:txBody>
      </p:sp>
      <p:pic>
        <p:nvPicPr>
          <p:cNvPr id="15363" name="Zástupný symbol obsahu 3" descr="AC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17613" y="836613"/>
            <a:ext cx="7677150" cy="5832475"/>
          </a:xfrm>
        </p:spPr>
      </p:pic>
    </p:spTree>
    <p:extLst>
      <p:ext uri="{BB962C8B-B14F-4D97-AF65-F5344CB8AC3E}">
        <p14:creationId xmlns:p14="http://schemas.microsoft.com/office/powerpoint/2010/main" val="217085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2515" y="2636912"/>
            <a:ext cx="8229600" cy="1143000"/>
          </a:xfrm>
        </p:spPr>
        <p:txBody>
          <a:bodyPr/>
          <a:lstStyle/>
          <a:p>
            <a:r>
              <a:rPr lang="sk-SK" dirty="0" smtClean="0"/>
              <a:t>O vyhľadávaní zdrojov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261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/>
              <a:t>V prácach sa odkazujeme na rôzne zdroje</a:t>
            </a:r>
            <a:endParaRPr lang="sk-SK" dirty="0"/>
          </a:p>
        </p:txBody>
      </p:sp>
      <p:sp>
        <p:nvSpPr>
          <p:cNvPr id="10243" name="Zástupný symbol obsah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r>
              <a:rPr lang="sk-SK" altLang="sk-SK" dirty="0" smtClean="0"/>
              <a:t>Výskumné články</a:t>
            </a:r>
            <a:endParaRPr lang="sk-SK" altLang="sk-SK" dirty="0" smtClean="0"/>
          </a:p>
          <a:p>
            <a:pPr lvl="1"/>
            <a:r>
              <a:rPr lang="sk-SK" altLang="sk-SK" dirty="0" smtClean="0"/>
              <a:t>Časopisecké</a:t>
            </a:r>
          </a:p>
          <a:p>
            <a:pPr lvl="1"/>
            <a:r>
              <a:rPr lang="sk-SK" altLang="sk-SK" dirty="0" smtClean="0"/>
              <a:t>Konferenčné</a:t>
            </a:r>
            <a:endParaRPr lang="sk-SK" altLang="sk-SK" dirty="0" smtClean="0"/>
          </a:p>
          <a:p>
            <a:pPr lvl="1"/>
            <a:r>
              <a:rPr lang="sk-SK" altLang="sk-SK" dirty="0" smtClean="0"/>
              <a:t>Knižné</a:t>
            </a:r>
            <a:endParaRPr lang="sk-SK" altLang="sk-SK" dirty="0" smtClean="0"/>
          </a:p>
          <a:p>
            <a:r>
              <a:rPr lang="sk-SK" altLang="sk-SK" dirty="0" smtClean="0"/>
              <a:t>Nie až tak vhodné na citovanie</a:t>
            </a:r>
          </a:p>
          <a:p>
            <a:pPr lvl="1"/>
            <a:r>
              <a:rPr lang="sk-SK" altLang="sk-SK" dirty="0" smtClean="0"/>
              <a:t>Blogy</a:t>
            </a:r>
          </a:p>
          <a:p>
            <a:pPr lvl="1"/>
            <a:r>
              <a:rPr lang="sk-SK" altLang="sk-SK" dirty="0" err="1" smtClean="0"/>
              <a:t>Wikipedia</a:t>
            </a:r>
            <a:endParaRPr lang="sk-SK" altLang="sk-SK" dirty="0" smtClean="0"/>
          </a:p>
          <a:p>
            <a:pPr lvl="1"/>
            <a:r>
              <a:rPr lang="sk-SK" altLang="sk-SK" dirty="0" smtClean="0"/>
              <a:t>Webové sídla/stránky (vo všeobecnosti)</a:t>
            </a:r>
          </a:p>
          <a:p>
            <a:r>
              <a:rPr lang="sk-SK" altLang="sk-SK" dirty="0" smtClean="0"/>
              <a:t>Predmety výskumu</a:t>
            </a:r>
          </a:p>
          <a:p>
            <a:pPr lvl="1"/>
            <a:r>
              <a:rPr lang="sk-SK" altLang="sk-SK" dirty="0" smtClean="0"/>
              <a:t>Aplikácie, webové stránky</a:t>
            </a:r>
          </a:p>
          <a:p>
            <a:endParaRPr lang="sk-SK" altLang="sk-SK" dirty="0" smtClean="0"/>
          </a:p>
        </p:txBody>
      </p:sp>
    </p:spTree>
    <p:extLst>
      <p:ext uri="{BB962C8B-B14F-4D97-AF65-F5344CB8AC3E}">
        <p14:creationId xmlns:p14="http://schemas.microsoft.com/office/powerpoint/2010/main" val="306802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/>
              <a:t>Články majú rôznu kvalitu – berte to do úvahy</a:t>
            </a:r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altLang="sk-SK" dirty="0" smtClean="0"/>
              <a:t>Článok na lokálnej konferencii/workshope</a:t>
            </a:r>
          </a:p>
          <a:p>
            <a:endParaRPr lang="sk-SK" altLang="sk-SK" dirty="0" smtClean="0"/>
          </a:p>
          <a:p>
            <a:r>
              <a:rPr lang="sk-SK" altLang="sk-SK" dirty="0" smtClean="0"/>
              <a:t>Článok </a:t>
            </a:r>
            <a:r>
              <a:rPr lang="sk-SK" altLang="sk-SK" dirty="0" smtClean="0"/>
              <a:t>na medzinárodnej/svetovej konferencii/workshope</a:t>
            </a:r>
          </a:p>
          <a:p>
            <a:pPr lvl="1"/>
            <a:r>
              <a:rPr lang="sk-SK" altLang="sk-SK" dirty="0" err="1" smtClean="0">
                <a:solidFill>
                  <a:srgbClr val="0070C0"/>
                </a:solidFill>
              </a:rPr>
              <a:t>Acceptance</a:t>
            </a:r>
            <a:r>
              <a:rPr lang="sk-SK" altLang="sk-SK" dirty="0" smtClean="0">
                <a:solidFill>
                  <a:srgbClr val="0070C0"/>
                </a:solidFill>
              </a:rPr>
              <a:t> rate</a:t>
            </a:r>
          </a:p>
          <a:p>
            <a:pPr lvl="1"/>
            <a:r>
              <a:rPr lang="sk-SK" altLang="sk-SK" dirty="0" smtClean="0"/>
              <a:t>Programový výbor</a:t>
            </a:r>
          </a:p>
          <a:p>
            <a:endParaRPr lang="sk-SK" altLang="sk-SK" dirty="0" smtClean="0"/>
          </a:p>
          <a:p>
            <a:r>
              <a:rPr lang="sk-SK" altLang="sk-SK" dirty="0" smtClean="0"/>
              <a:t>Článok </a:t>
            </a:r>
            <a:r>
              <a:rPr lang="sk-SK" altLang="sk-SK" dirty="0" smtClean="0"/>
              <a:t>vo vedeckom časopise</a:t>
            </a:r>
          </a:p>
          <a:p>
            <a:pPr lvl="1"/>
            <a:r>
              <a:rPr lang="sk-SK" altLang="sk-SK" dirty="0" err="1" smtClean="0">
                <a:solidFill>
                  <a:srgbClr val="0070C0"/>
                </a:solidFill>
              </a:rPr>
              <a:t>Impact</a:t>
            </a:r>
            <a:r>
              <a:rPr lang="sk-SK" altLang="sk-SK" dirty="0" smtClean="0">
                <a:solidFill>
                  <a:srgbClr val="0070C0"/>
                </a:solidFill>
              </a:rPr>
              <a:t> </a:t>
            </a:r>
            <a:r>
              <a:rPr lang="sk-SK" altLang="sk-SK" dirty="0" err="1" smtClean="0">
                <a:solidFill>
                  <a:srgbClr val="0070C0"/>
                </a:solidFill>
              </a:rPr>
              <a:t>factor</a:t>
            </a:r>
            <a:endParaRPr lang="sk-SK" altLang="sk-SK" dirty="0" smtClean="0">
              <a:solidFill>
                <a:srgbClr val="0070C0"/>
              </a:solidFill>
            </a:endParaRPr>
          </a:p>
          <a:p>
            <a:pPr lvl="1"/>
            <a:r>
              <a:rPr lang="sk-SK" altLang="sk-SK" dirty="0" smtClean="0"/>
              <a:t>INSPEC</a:t>
            </a:r>
            <a:r>
              <a:rPr lang="sk-SK" altLang="sk-SK" dirty="0" smtClean="0"/>
              <a:t>, WOS (Web of </a:t>
            </a:r>
            <a:r>
              <a:rPr lang="sk-SK" altLang="sk-SK" dirty="0" err="1" smtClean="0"/>
              <a:t>Knowledge</a:t>
            </a:r>
            <a:r>
              <a:rPr lang="sk-SK" altLang="sk-SK" dirty="0" smtClean="0"/>
              <a:t>)</a:t>
            </a:r>
          </a:p>
          <a:p>
            <a:pPr lvl="1"/>
            <a:r>
              <a:rPr lang="sk-SK" altLang="sk-SK" dirty="0" err="1" smtClean="0"/>
              <a:t>Thomson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Master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Journal</a:t>
            </a:r>
            <a:r>
              <a:rPr lang="sk-SK" altLang="sk-SK" dirty="0" smtClean="0"/>
              <a:t> List</a:t>
            </a:r>
          </a:p>
          <a:p>
            <a:pPr lvl="1"/>
            <a:r>
              <a:rPr lang="sk-SK" altLang="sk-SK" dirty="0" err="1" smtClean="0"/>
              <a:t>Current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Contents</a:t>
            </a:r>
            <a:endParaRPr lang="sk-SK" altLang="sk-SK" dirty="0" smtClean="0"/>
          </a:p>
          <a:p>
            <a:pPr lvl="1"/>
            <a:endParaRPr lang="en-US" altLang="sk-SK" dirty="0" smtClean="0"/>
          </a:p>
        </p:txBody>
      </p:sp>
    </p:spTree>
    <p:extLst>
      <p:ext uri="{BB962C8B-B14F-4D97-AF65-F5344CB8AC3E}">
        <p14:creationId xmlns:p14="http://schemas.microsoft.com/office/powerpoint/2010/main" val="127831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/>
              <a:t>Získavanie nových </a:t>
            </a:r>
            <a:r>
              <a:rPr lang="sk-SK" dirty="0" smtClean="0"/>
              <a:t>zdrojov</a:t>
            </a:r>
            <a:endParaRPr lang="sk-SK" dirty="0"/>
          </a:p>
        </p:txBody>
      </p:sp>
      <p:sp>
        <p:nvSpPr>
          <p:cNvPr id="1843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r>
              <a:rPr lang="sk-SK" altLang="sk-SK" dirty="0" smtClean="0"/>
              <a:t>Spôsoby nachádzania ďalších zdrojov</a:t>
            </a:r>
          </a:p>
          <a:p>
            <a:pPr marL="800100" lvl="1" indent="-342900">
              <a:buFont typeface="+mj-lt"/>
              <a:buAutoNum type="arabicPeriod"/>
            </a:pPr>
            <a:r>
              <a:rPr lang="sk-SK" altLang="sk-SK" dirty="0" smtClean="0">
                <a:solidFill>
                  <a:srgbClr val="0070C0"/>
                </a:solidFill>
              </a:rPr>
              <a:t>Dopytovanie kľúčovými slovami</a:t>
            </a:r>
          </a:p>
          <a:p>
            <a:pPr marL="800100" lvl="1" indent="-342900">
              <a:buFont typeface="+mj-lt"/>
              <a:buAutoNum type="arabicPeriod"/>
            </a:pPr>
            <a:r>
              <a:rPr lang="sk-SK" altLang="sk-SK" dirty="0" smtClean="0">
                <a:solidFill>
                  <a:srgbClr val="0070C0"/>
                </a:solidFill>
              </a:rPr>
              <a:t>Šírenie sa cez odkazy v článkoch </a:t>
            </a:r>
            <a:br>
              <a:rPr lang="sk-SK" altLang="sk-SK" dirty="0" smtClean="0">
                <a:solidFill>
                  <a:srgbClr val="0070C0"/>
                </a:solidFill>
              </a:rPr>
            </a:br>
            <a:r>
              <a:rPr lang="sk-SK" altLang="sk-SK" dirty="0" smtClean="0">
                <a:solidFill>
                  <a:srgbClr val="0070C0"/>
                </a:solidFill>
              </a:rPr>
              <a:t>(špeciálne cez </a:t>
            </a:r>
            <a:r>
              <a:rPr lang="sk-SK" altLang="sk-SK" dirty="0" err="1" smtClean="0">
                <a:solidFill>
                  <a:srgbClr val="0070C0"/>
                </a:solidFill>
              </a:rPr>
              <a:t>Related</a:t>
            </a:r>
            <a:r>
              <a:rPr lang="sk-SK" altLang="sk-SK" dirty="0" smtClean="0">
                <a:solidFill>
                  <a:srgbClr val="0070C0"/>
                </a:solidFill>
              </a:rPr>
              <a:t> </a:t>
            </a:r>
            <a:r>
              <a:rPr lang="sk-SK" altLang="sk-SK" dirty="0" err="1" smtClean="0">
                <a:solidFill>
                  <a:srgbClr val="0070C0"/>
                </a:solidFill>
              </a:rPr>
              <a:t>Work</a:t>
            </a:r>
            <a:r>
              <a:rPr lang="sk-SK" altLang="sk-SK" dirty="0" smtClean="0">
                <a:solidFill>
                  <a:srgbClr val="0070C0"/>
                </a:solidFill>
              </a:rPr>
              <a:t>)</a:t>
            </a:r>
          </a:p>
          <a:p>
            <a:pPr marL="800100" lvl="1" indent="-342900">
              <a:buFont typeface="+mj-lt"/>
              <a:buAutoNum type="arabicPeriod"/>
            </a:pPr>
            <a:r>
              <a:rPr lang="sk-SK" altLang="sk-SK" dirty="0" smtClean="0">
                <a:solidFill>
                  <a:srgbClr val="0070C0"/>
                </a:solidFill>
              </a:rPr>
              <a:t>Šírenie sa na odkazujúce články</a:t>
            </a:r>
          </a:p>
          <a:p>
            <a:endParaRPr lang="sk-SK" altLang="sk-SK" dirty="0" smtClean="0"/>
          </a:p>
          <a:p>
            <a:r>
              <a:rPr lang="sk-SK" altLang="sk-SK" dirty="0" smtClean="0"/>
              <a:t>Elektronické </a:t>
            </a:r>
            <a:r>
              <a:rPr lang="sk-SK" altLang="sk-SK" dirty="0" smtClean="0"/>
              <a:t>databázy</a:t>
            </a:r>
          </a:p>
          <a:p>
            <a:pPr lvl="1"/>
            <a:r>
              <a:rPr lang="sk-SK" altLang="sk-SK" dirty="0" smtClean="0"/>
              <a:t>ACM </a:t>
            </a:r>
            <a:r>
              <a:rPr lang="sk-SK" altLang="sk-SK" dirty="0" err="1" smtClean="0"/>
              <a:t>Portal</a:t>
            </a:r>
            <a:r>
              <a:rPr lang="sk-SK" altLang="sk-SK" dirty="0" smtClean="0"/>
              <a:t>, CS </a:t>
            </a:r>
            <a:r>
              <a:rPr lang="sk-SK" altLang="sk-SK" dirty="0" err="1" smtClean="0"/>
              <a:t>Digital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Library</a:t>
            </a:r>
            <a:r>
              <a:rPr lang="sk-SK" altLang="sk-SK" dirty="0" smtClean="0"/>
              <a:t>, IEEE </a:t>
            </a:r>
            <a:r>
              <a:rPr lang="sk-SK" altLang="sk-SK" dirty="0" err="1" smtClean="0"/>
              <a:t>Xplore</a:t>
            </a:r>
            <a:r>
              <a:rPr lang="sk-SK" altLang="sk-SK" dirty="0" smtClean="0"/>
              <a:t>, </a:t>
            </a:r>
            <a:r>
              <a:rPr lang="sk-SK" altLang="sk-SK" dirty="0" err="1" smtClean="0"/>
              <a:t>ScienceDirect</a:t>
            </a:r>
            <a:endParaRPr lang="sk-SK" altLang="sk-SK" dirty="0" smtClean="0"/>
          </a:p>
          <a:p>
            <a:endParaRPr lang="sk-SK" altLang="sk-SK" dirty="0" smtClean="0"/>
          </a:p>
          <a:p>
            <a:r>
              <a:rPr lang="sk-SK" altLang="sk-SK" dirty="0" smtClean="0"/>
              <a:t>(</a:t>
            </a:r>
            <a:r>
              <a:rPr lang="sk-SK" altLang="sk-SK" dirty="0" err="1" smtClean="0"/>
              <a:t>Meta</a:t>
            </a:r>
            <a:r>
              <a:rPr lang="sk-SK" altLang="sk-SK" dirty="0" smtClean="0"/>
              <a:t>)vyhľadávače</a:t>
            </a:r>
          </a:p>
          <a:p>
            <a:pPr lvl="1"/>
            <a:r>
              <a:rPr lang="sk-SK" altLang="sk-SK" dirty="0" smtClean="0"/>
              <a:t>Google </a:t>
            </a:r>
            <a:r>
              <a:rPr lang="sk-SK" altLang="sk-SK" dirty="0" err="1" smtClean="0"/>
              <a:t>scholar</a:t>
            </a:r>
            <a:r>
              <a:rPr lang="sk-SK" altLang="sk-SK" dirty="0" smtClean="0"/>
              <a:t>, </a:t>
            </a:r>
            <a:r>
              <a:rPr lang="sk-SK" altLang="sk-SK" dirty="0" err="1" smtClean="0"/>
              <a:t>CiteYouLike</a:t>
            </a:r>
            <a:r>
              <a:rPr lang="sk-SK" altLang="sk-SK" dirty="0" smtClean="0"/>
              <a:t>, </a:t>
            </a:r>
            <a:r>
              <a:rPr lang="sk-SK" altLang="sk-SK" dirty="0" err="1" smtClean="0"/>
              <a:t>CiteSeerX</a:t>
            </a:r>
            <a:r>
              <a:rPr lang="sk-SK" altLang="sk-SK" dirty="0" smtClean="0"/>
              <a:t>...</a:t>
            </a:r>
          </a:p>
          <a:p>
            <a:endParaRPr lang="sk-SK" altLang="sk-SK" dirty="0" smtClean="0"/>
          </a:p>
          <a:p>
            <a:r>
              <a:rPr lang="sk-SK" altLang="sk-SK" dirty="0" smtClean="0"/>
              <a:t>A mnohé nájdete voľne na stránkach výskumníkov</a:t>
            </a:r>
            <a:endParaRPr lang="sk-SK" altLang="sk-SK" dirty="0" smtClean="0"/>
          </a:p>
          <a:p>
            <a:pPr lvl="1"/>
            <a:endParaRPr lang="sk-SK" altLang="sk-SK" dirty="0" smtClean="0"/>
          </a:p>
          <a:p>
            <a:endParaRPr lang="sk-SK" altLang="sk-SK" dirty="0" smtClean="0"/>
          </a:p>
        </p:txBody>
      </p:sp>
    </p:spTree>
    <p:extLst>
      <p:ext uri="{BB962C8B-B14F-4D97-AF65-F5344CB8AC3E}">
        <p14:creationId xmlns:p14="http://schemas.microsoft.com/office/powerpoint/2010/main" val="2603085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/>
              <a:t>Kolobeh vyhľadávania článkov</a:t>
            </a:r>
            <a:endParaRPr lang="sk-SK" dirty="0"/>
          </a:p>
        </p:txBody>
      </p:sp>
      <p:pic>
        <p:nvPicPr>
          <p:cNvPr id="19459" name="Zástupný symbol obsahu 4" descr="O vyhladavani clankov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498600"/>
            <a:ext cx="9144000" cy="4954588"/>
          </a:xfrm>
        </p:spPr>
      </p:pic>
    </p:spTree>
    <p:extLst>
      <p:ext uri="{BB962C8B-B14F-4D97-AF65-F5344CB8AC3E}">
        <p14:creationId xmlns:p14="http://schemas.microsoft.com/office/powerpoint/2010/main" val="173989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492896"/>
            <a:ext cx="8229600" cy="1143000"/>
          </a:xfrm>
        </p:spPr>
        <p:txBody>
          <a:bodyPr/>
          <a:lstStyle/>
          <a:p>
            <a:r>
              <a:rPr lang="sk-SK" dirty="0" smtClean="0"/>
              <a:t>O udržiavaní </a:t>
            </a:r>
            <a:r>
              <a:rPr lang="sk-SK" dirty="0" err="1" smtClean="0"/>
              <a:t>PDFiek</a:t>
            </a:r>
            <a:r>
              <a:rPr lang="sk-SK" dirty="0" smtClean="0"/>
              <a:t> s článkami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3747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Udr</a:t>
            </a:r>
            <a:r>
              <a:rPr lang="sk-SK" dirty="0" err="1" smtClean="0"/>
              <a:t>žiavanie</a:t>
            </a:r>
            <a:r>
              <a:rPr lang="sk-SK" dirty="0" smtClean="0"/>
              <a:t> </a:t>
            </a:r>
            <a:r>
              <a:rPr lang="sk-SK" dirty="0" err="1" smtClean="0"/>
              <a:t>PDFiek</a:t>
            </a:r>
            <a:r>
              <a:rPr lang="sk-SK" dirty="0" smtClean="0"/>
              <a:t> so </a:t>
            </a:r>
            <a:r>
              <a:rPr lang="sk-SK" dirty="0" smtClean="0"/>
              <a:t>zdrojmi má svoje problémy</a:t>
            </a:r>
            <a:endParaRPr lang="sk-SK" dirty="0"/>
          </a:p>
        </p:txBody>
      </p:sp>
      <p:sp>
        <p:nvSpPr>
          <p:cNvPr id="11267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altLang="sk-SK" dirty="0" smtClean="0"/>
              <a:t>Ako </a:t>
            </a:r>
            <a:r>
              <a:rPr lang="sk-SK" altLang="sk-SK" dirty="0" smtClean="0"/>
              <a:t>rozumne pomenovať súbory</a:t>
            </a:r>
            <a:r>
              <a:rPr lang="en-US" altLang="sk-SK" dirty="0" smtClean="0"/>
              <a:t>?</a:t>
            </a:r>
            <a:endParaRPr lang="sk-SK" altLang="sk-SK" dirty="0" smtClean="0"/>
          </a:p>
          <a:p>
            <a:r>
              <a:rPr lang="sk-SK" altLang="sk-SK" dirty="0" smtClean="0"/>
              <a:t>Akú štruktúru adresárov?</a:t>
            </a:r>
          </a:p>
          <a:p>
            <a:pPr lvl="1"/>
            <a:r>
              <a:rPr lang="sk-SK" altLang="sk-SK" dirty="0" smtClean="0"/>
              <a:t>Čo keď chcem rôzne hľadiská?</a:t>
            </a:r>
          </a:p>
          <a:p>
            <a:r>
              <a:rPr lang="sk-SK" altLang="sk-SK" dirty="0" smtClean="0"/>
              <a:t>Ďalšie metadáta?</a:t>
            </a:r>
            <a:endParaRPr lang="en-US" altLang="sk-SK" dirty="0" smtClean="0"/>
          </a:p>
          <a:p>
            <a:r>
              <a:rPr lang="en-US" altLang="sk-SK" dirty="0" smtClean="0"/>
              <a:t>Kam p</a:t>
            </a:r>
            <a:r>
              <a:rPr lang="sk-SK" altLang="sk-SK" dirty="0" err="1" smtClean="0"/>
              <a:t>ísať</a:t>
            </a:r>
            <a:r>
              <a:rPr lang="sk-SK" altLang="sk-SK" dirty="0" smtClean="0"/>
              <a:t> poznámky?</a:t>
            </a:r>
          </a:p>
          <a:p>
            <a:r>
              <a:rPr lang="sk-SK" altLang="sk-SK" dirty="0" smtClean="0"/>
              <a:t>Synchronizácia pre viac pracovných staníc?</a:t>
            </a:r>
          </a:p>
          <a:p>
            <a:pPr lvl="1"/>
            <a:endParaRPr lang="sk-SK" altLang="sk-SK" dirty="0" smtClean="0"/>
          </a:p>
          <a:p>
            <a:pPr lvl="1"/>
            <a:endParaRPr lang="sk-SK" altLang="sk-SK" dirty="0" smtClean="0"/>
          </a:p>
        </p:txBody>
      </p:sp>
    </p:spTree>
    <p:extLst>
      <p:ext uri="{BB962C8B-B14F-4D97-AF65-F5344CB8AC3E}">
        <p14:creationId xmlns:p14="http://schemas.microsoft.com/office/powerpoint/2010/main" val="1286806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/>
              <a:t>Problémy máme aj s použitím </a:t>
            </a:r>
            <a:r>
              <a:rPr lang="sk-SK" dirty="0" err="1" smtClean="0"/>
              <a:t>PDFiek</a:t>
            </a:r>
            <a:endParaRPr lang="sk-SK" dirty="0"/>
          </a:p>
        </p:txBody>
      </p:sp>
      <p:sp>
        <p:nvSpPr>
          <p:cNvPr id="12291" name="Zástupný symbol obsahu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sk-SK" altLang="sk-SK" dirty="0" smtClean="0"/>
              <a:t>Citovanie</a:t>
            </a:r>
            <a:r>
              <a:rPr lang="sk-SK" altLang="sk-SK" dirty="0" smtClean="0"/>
              <a:t>: „Kde sa o tom písalo</a:t>
            </a:r>
            <a:r>
              <a:rPr lang="sk-SK" altLang="sk-SK" dirty="0" smtClean="0"/>
              <a:t>?“</a:t>
            </a:r>
          </a:p>
          <a:p>
            <a:endParaRPr lang="sk-SK" altLang="sk-SK" dirty="0" smtClean="0"/>
          </a:p>
          <a:p>
            <a:r>
              <a:rPr lang="sk-SK" altLang="sk-SK" dirty="0" smtClean="0"/>
              <a:t>Opätovné vyhľadávanie a rekonštrukcia </a:t>
            </a:r>
            <a:r>
              <a:rPr lang="sk-SK" altLang="sk-SK" dirty="0" smtClean="0"/>
              <a:t>znalostí</a:t>
            </a:r>
          </a:p>
          <a:p>
            <a:endParaRPr lang="sk-SK" altLang="sk-SK" dirty="0" smtClean="0"/>
          </a:p>
          <a:p>
            <a:r>
              <a:rPr lang="sk-SK" altLang="sk-SK" dirty="0" smtClean="0"/>
              <a:t>Generovanie </a:t>
            </a:r>
            <a:r>
              <a:rPr lang="sk-SK" altLang="sk-SK" dirty="0" smtClean="0"/>
              <a:t>bibliografie</a:t>
            </a:r>
            <a:endParaRPr lang="sk-SK" altLang="sk-SK" dirty="0" smtClean="0"/>
          </a:p>
          <a:p>
            <a:pPr lvl="1"/>
            <a:endParaRPr lang="sk-SK" altLang="sk-SK" dirty="0" smtClean="0"/>
          </a:p>
        </p:txBody>
      </p:sp>
    </p:spTree>
    <p:extLst>
      <p:ext uri="{BB962C8B-B14F-4D97-AF65-F5344CB8AC3E}">
        <p14:creationId xmlns:p14="http://schemas.microsoft.com/office/powerpoint/2010/main" val="2021251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theme/theme1.xml><?xml version="1.0" encoding="utf-8"?>
<a:theme xmlns:a="http://schemas.openxmlformats.org/drawingml/2006/main" name="FIIT_basic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IT_basic_template" id="{93ED54B8-88A3-48C5-A344-0538870932A7}" vid="{EDF93AC5-DCAC-47F3-A229-D6AC38CF2E24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221</Words>
  <Application>Microsoft Office PowerPoint</Application>
  <PresentationFormat>Prezentácia na obrazovke (4:3)</PresentationFormat>
  <Paragraphs>73</Paragraphs>
  <Slides>12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5" baseType="lpstr">
      <vt:lpstr>Arial</vt:lpstr>
      <vt:lpstr>Calibri</vt:lpstr>
      <vt:lpstr>FIIT_basic_template</vt:lpstr>
      <vt:lpstr>Výskumné zdroje: Vyhľadávanie a údržba</vt:lpstr>
      <vt:lpstr>O vyhľadávaní zdrojov</vt:lpstr>
      <vt:lpstr>V prácach sa odkazujeme na rôzne zdroje</vt:lpstr>
      <vt:lpstr>Články majú rôznu kvalitu – berte to do úvahy</vt:lpstr>
      <vt:lpstr>Získavanie nových zdrojov</vt:lpstr>
      <vt:lpstr>Kolobeh vyhľadávania článkov</vt:lpstr>
      <vt:lpstr>O udržiavaní PDFiek s článkami</vt:lpstr>
      <vt:lpstr>Udržiavanie PDFiek so zdrojmi má svoje problémy</vt:lpstr>
      <vt:lpstr>Problémy máme aj s použitím PDFiek</vt:lpstr>
      <vt:lpstr>Mendeley je nástroj na správu PDF s výskumnými zdrojmi</vt:lpstr>
      <vt:lpstr>Mendeley</vt:lpstr>
      <vt:lpstr>Mendeley (2)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Jakub Šimko</dc:creator>
  <cp:lastModifiedBy>Jakub Šimko</cp:lastModifiedBy>
  <cp:revision>22</cp:revision>
  <dcterms:created xsi:type="dcterms:W3CDTF">2014-09-15T13:35:51Z</dcterms:created>
  <dcterms:modified xsi:type="dcterms:W3CDTF">2016-10-05T20:22:03Z</dcterms:modified>
</cp:coreProperties>
</file>