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63" r:id="rId6"/>
    <p:sldId id="264" r:id="rId7"/>
    <p:sldId id="265" r:id="rId8"/>
    <p:sldId id="266" r:id="rId9"/>
    <p:sldId id="268" r:id="rId10"/>
    <p:sldId id="270" r:id="rId11"/>
    <p:sldId id="275" r:id="rId12"/>
    <p:sldId id="271" r:id="rId13"/>
    <p:sldId id="272" r:id="rId14"/>
    <p:sldId id="274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73247" autoAdjust="0"/>
  </p:normalViewPr>
  <p:slideViewPr>
    <p:cSldViewPr snapToGrid="0">
      <p:cViewPr varScale="1">
        <p:scale>
          <a:sx n="53" d="100"/>
          <a:sy n="53" d="100"/>
        </p:scale>
        <p:origin x="135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Počet unikátnych vzorov v skupinách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897656322371469"/>
          <c:y val="0.17578199052132701"/>
          <c:w val="0.82514108383510887"/>
          <c:h val="0.39463857894540433"/>
        </c:manualLayout>
      </c:layout>
      <c:lineChart>
        <c:grouping val="standard"/>
        <c:varyColors val="0"/>
        <c:ser>
          <c:idx val="0"/>
          <c:order val="0"/>
          <c:tx>
            <c:strRef>
              <c:f>ANALYSIS2!$L$4</c:f>
              <c:strCache>
                <c:ptCount val="1"/>
                <c:pt idx="0">
                  <c:v>-1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ANALYSIS2!$K$5:$K$19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ANALYSIS2!$L$5:$L$19</c:f>
              <c:numCache>
                <c:formatCode>General</c:formatCode>
                <c:ptCount val="15"/>
                <c:pt idx="0">
                  <c:v>20</c:v>
                </c:pt>
                <c:pt idx="1">
                  <c:v>74</c:v>
                </c:pt>
                <c:pt idx="2">
                  <c:v>728</c:v>
                </c:pt>
                <c:pt idx="3">
                  <c:v>653</c:v>
                </c:pt>
                <c:pt idx="4">
                  <c:v>149</c:v>
                </c:pt>
                <c:pt idx="5">
                  <c:v>61</c:v>
                </c:pt>
                <c:pt idx="6">
                  <c:v>64</c:v>
                </c:pt>
                <c:pt idx="7">
                  <c:v>314</c:v>
                </c:pt>
                <c:pt idx="8">
                  <c:v>511</c:v>
                </c:pt>
                <c:pt idx="9">
                  <c:v>657</c:v>
                </c:pt>
                <c:pt idx="10">
                  <c:v>45</c:v>
                </c:pt>
                <c:pt idx="11">
                  <c:v>178</c:v>
                </c:pt>
                <c:pt idx="12">
                  <c:v>166</c:v>
                </c:pt>
                <c:pt idx="13">
                  <c:v>1</c:v>
                </c:pt>
                <c:pt idx="14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0-4B5C-8CFD-184BD1DFFAE1}"/>
            </c:ext>
          </c:extLst>
        </c:ser>
        <c:ser>
          <c:idx val="1"/>
          <c:order val="1"/>
          <c:tx>
            <c:strRef>
              <c:f>ANALYSIS2!$M$4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ANALYSIS2!$K$5:$K$19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ANALYSIS2!$M$5:$M$19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23</c:v>
                </c:pt>
                <c:pt idx="3">
                  <c:v>662</c:v>
                </c:pt>
                <c:pt idx="4">
                  <c:v>252</c:v>
                </c:pt>
                <c:pt idx="5">
                  <c:v>101</c:v>
                </c:pt>
                <c:pt idx="6">
                  <c:v>1</c:v>
                </c:pt>
                <c:pt idx="7">
                  <c:v>32</c:v>
                </c:pt>
                <c:pt idx="8">
                  <c:v>32</c:v>
                </c:pt>
                <c:pt idx="9">
                  <c:v>278</c:v>
                </c:pt>
                <c:pt idx="10">
                  <c:v>42</c:v>
                </c:pt>
                <c:pt idx="11">
                  <c:v>9</c:v>
                </c:pt>
                <c:pt idx="12">
                  <c:v>28</c:v>
                </c:pt>
                <c:pt idx="13">
                  <c:v>106</c:v>
                </c:pt>
                <c:pt idx="1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60-4B5C-8CFD-184BD1DFFAE1}"/>
            </c:ext>
          </c:extLst>
        </c:ser>
        <c:ser>
          <c:idx val="2"/>
          <c:order val="2"/>
          <c:tx>
            <c:strRef>
              <c:f>ANALYSIS2!$N$4</c:f>
              <c:strCache>
                <c:ptCount val="1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ANALYSIS2!$K$5:$K$19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ANALYSIS2!$N$5:$N$19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182</c:v>
                </c:pt>
                <c:pt idx="7">
                  <c:v>8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2</c:v>
                </c:pt>
                <c:pt idx="12">
                  <c:v>11</c:v>
                </c:pt>
                <c:pt idx="13">
                  <c:v>11</c:v>
                </c:pt>
                <c:pt idx="14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60-4B5C-8CFD-184BD1DFFAE1}"/>
            </c:ext>
          </c:extLst>
        </c:ser>
        <c:ser>
          <c:idx val="3"/>
          <c:order val="3"/>
          <c:tx>
            <c:strRef>
              <c:f>ANALYSIS2!$O$4</c:f>
              <c:strCache>
                <c:ptCount val="1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ANALYSIS2!$K$5:$K$19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ANALYSIS2!$O$5:$O$19</c:f>
              <c:numCache>
                <c:formatCode>General</c:formatCode>
                <c:ptCount val="15"/>
                <c:pt idx="0">
                  <c:v>0</c:v>
                </c:pt>
                <c:pt idx="1">
                  <c:v>43</c:v>
                </c:pt>
                <c:pt idx="2">
                  <c:v>18</c:v>
                </c:pt>
                <c:pt idx="3">
                  <c:v>18</c:v>
                </c:pt>
                <c:pt idx="4">
                  <c:v>16</c:v>
                </c:pt>
                <c:pt idx="5">
                  <c:v>12</c:v>
                </c:pt>
                <c:pt idx="6">
                  <c:v>19</c:v>
                </c:pt>
                <c:pt idx="7">
                  <c:v>12</c:v>
                </c:pt>
                <c:pt idx="8">
                  <c:v>40</c:v>
                </c:pt>
                <c:pt idx="9">
                  <c:v>38</c:v>
                </c:pt>
                <c:pt idx="10">
                  <c:v>38</c:v>
                </c:pt>
                <c:pt idx="11">
                  <c:v>34</c:v>
                </c:pt>
                <c:pt idx="12">
                  <c:v>36</c:v>
                </c:pt>
                <c:pt idx="13">
                  <c:v>12</c:v>
                </c:pt>
                <c:pt idx="1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60-4B5C-8CFD-184BD1DFFAE1}"/>
            </c:ext>
          </c:extLst>
        </c:ser>
        <c:ser>
          <c:idx val="4"/>
          <c:order val="4"/>
          <c:tx>
            <c:strRef>
              <c:f>ANALYSIS2!$P$4</c:f>
              <c:strCache>
                <c:ptCount val="1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ANALYSIS2!$K$5:$K$19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ANALYSIS2!$P$5:$P$19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</c:v>
                </c:pt>
                <c:pt idx="9">
                  <c:v>12</c:v>
                </c:pt>
                <c:pt idx="10">
                  <c:v>12</c:v>
                </c:pt>
                <c:pt idx="11">
                  <c:v>11</c:v>
                </c:pt>
                <c:pt idx="12">
                  <c:v>12</c:v>
                </c:pt>
                <c:pt idx="13">
                  <c:v>17</c:v>
                </c:pt>
                <c:pt idx="14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D60-4B5C-8CFD-184BD1DFF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1158840"/>
        <c:axId val="601160808"/>
      </c:lineChart>
      <c:catAx>
        <c:axId val="60115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160808"/>
        <c:crosses val="autoZero"/>
        <c:auto val="1"/>
        <c:lblAlgn val="ctr"/>
        <c:lblOffset val="100"/>
        <c:noMultiLvlLbl val="0"/>
      </c:catAx>
      <c:valAx>
        <c:axId val="60116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/>
                  <a:t>Počet unikátnych vzorov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2.7458315250548773E-2"/>
              <c:y val="0.357296652794032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158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R</a:t>
            </a:r>
            <a:r>
              <a:rPr lang="sk-SK"/>
              <a:t>ýchlosť spracovania prúdu </a:t>
            </a:r>
            <a:r>
              <a:rPr lang="en-GB"/>
              <a:t>(konfigur</a:t>
            </a:r>
            <a:r>
              <a:rPr lang="sk-SK"/>
              <a:t>ácia id 228</a:t>
            </a:r>
            <a:r>
              <a:rPr lang="en-GB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Zapnutá personalizácia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Sheet2!$C$9:$N$9</c:f>
              <c:numCache>
                <c:formatCode>General</c:formatCode>
                <c:ptCount val="12"/>
                <c:pt idx="0">
                  <c:v>83.182872049974463</c:v>
                </c:pt>
                <c:pt idx="1">
                  <c:v>95.568994357133647</c:v>
                </c:pt>
                <c:pt idx="2">
                  <c:v>66.448643426074995</c:v>
                </c:pt>
                <c:pt idx="3">
                  <c:v>55.0749991361225</c:v>
                </c:pt>
                <c:pt idx="4">
                  <c:v>60.551804623160649</c:v>
                </c:pt>
                <c:pt idx="5">
                  <c:v>61.155957144799302</c:v>
                </c:pt>
                <c:pt idx="6">
                  <c:v>64.432075866272697</c:v>
                </c:pt>
                <c:pt idx="7">
                  <c:v>62.296253711706399</c:v>
                </c:pt>
                <c:pt idx="8">
                  <c:v>61.527645801285949</c:v>
                </c:pt>
                <c:pt idx="9">
                  <c:v>62.601797387438552</c:v>
                </c:pt>
                <c:pt idx="10">
                  <c:v>64.076001271787192</c:v>
                </c:pt>
                <c:pt idx="11">
                  <c:v>66.366571373905288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CE-4B69-9780-A96F9212091A}"/>
            </c:ext>
          </c:extLst>
        </c:ser>
        <c:ser>
          <c:idx val="1"/>
          <c:order val="1"/>
          <c:tx>
            <c:v>Vypnutá personalizácia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Sheet2!$Q$5:$AB$5</c:f>
              <c:numCache>
                <c:formatCode>General</c:formatCode>
                <c:ptCount val="12"/>
                <c:pt idx="0">
                  <c:v>75.382803300000006</c:v>
                </c:pt>
                <c:pt idx="1">
                  <c:v>92.053218270000002</c:v>
                </c:pt>
                <c:pt idx="2">
                  <c:v>66.620402499999997</c:v>
                </c:pt>
                <c:pt idx="3">
                  <c:v>62.992125979999997</c:v>
                </c:pt>
                <c:pt idx="4">
                  <c:v>71.095312149999998</c:v>
                </c:pt>
                <c:pt idx="5">
                  <c:v>73.17770367</c:v>
                </c:pt>
                <c:pt idx="6">
                  <c:v>76.281287250000005</c:v>
                </c:pt>
                <c:pt idx="7">
                  <c:v>73.892336560000004</c:v>
                </c:pt>
                <c:pt idx="8">
                  <c:v>74.722708699999998</c:v>
                </c:pt>
                <c:pt idx="9">
                  <c:v>74.427258980000005</c:v>
                </c:pt>
                <c:pt idx="10">
                  <c:v>75.751869589999998</c:v>
                </c:pt>
                <c:pt idx="11">
                  <c:v>78.704652589999995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CE-4B69-9780-A96F921209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smooth val="0"/>
        <c:axId val="463993848"/>
        <c:axId val="464000080"/>
      </c:lineChart>
      <c:catAx>
        <c:axId val="463993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ID sn</a:t>
                </a:r>
                <a:r>
                  <a:rPr lang="sk-SK"/>
                  <a:t>ímky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000080"/>
        <c:crosses val="autoZero"/>
        <c:auto val="1"/>
        <c:lblAlgn val="ctr"/>
        <c:lblOffset val="100"/>
        <c:noMultiLvlLbl val="0"/>
      </c:catAx>
      <c:valAx>
        <c:axId val="46400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Transakcie za sek.</a:t>
                </a:r>
              </a:p>
            </c:rich>
          </c:tx>
          <c:layout>
            <c:manualLayout>
              <c:xMode val="edge"/>
              <c:yMode val="edge"/>
              <c:x val="2.5356576862123614E-2"/>
              <c:y val="0.374530304055832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99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C8DA-CED1-4249-90CE-AEC87D4EE587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9471E-3CE4-4D1C-A7F5-9A2F9A443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6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841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Druhá</a:t>
            </a:r>
            <a:r>
              <a:rPr lang="sk-SK" baseline="0" dirty="0"/>
              <a:t> hypotéza hovorí že,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22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Sledujeme</a:t>
            </a:r>
            <a:r>
              <a:rPr lang="sk-SK" baseline="0" dirty="0"/>
              <a:t> úspešnosť odporúčania v jednotlivých sedeniach používateľov samostatne pre metódu využívajúcu len globálne vzory , len skupinové vzory, a kombináciu skupinových vzorov s globálnymi. Tu je dobré predstaviť si, že tým, že kombinujeme skupinové vzory s globálnymi nedostaneme pri odporúčaní dokonalé zjednotenie množín správnych odporúčaní získaných metódou využívajúcou globálne vzory a metódou využívajúcou skupinové vzory, ale dostaneme samostatnú množinu úspešných odporúčaní, ktorá má s týmito dvoma svoj prienik. Tak ako je to znázornené aj na Vennovom diagrame.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74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aseline="0" dirty="0"/>
              <a:t>Vďaka tomu, že sledujeme úspešnosti odporúčania pre metódy využívajúce skupinové, globálne vzory a ich kombináciu vieme povedať niektoré zaujímavé veci.</a:t>
            </a:r>
          </a:p>
          <a:p>
            <a:endParaRPr lang="sk-SK" baseline="0" dirty="0"/>
          </a:p>
          <a:p>
            <a:r>
              <a:rPr lang="sk-SK" baseline="0" dirty="0"/>
              <a:t>Ako napr. teoreticky najvyšší možný počet správnych odporúčaní, ktoré by mohla hybridná metóda dosiahnuť ak by sa vedela vždy správne rozhodnúť či použiť globálne a skupinové vzory</a:t>
            </a:r>
            <a:r>
              <a:rPr lang="en-GB" baseline="0" dirty="0"/>
              <a:t>)</a:t>
            </a:r>
            <a:r>
              <a:rPr lang="sk-SK" baseline="0" dirty="0"/>
              <a:t> – to je prvý riadok tabuľky</a:t>
            </a:r>
            <a:r>
              <a:rPr lang="en-GB" baseline="0" dirty="0"/>
              <a:t>. </a:t>
            </a:r>
            <a:r>
              <a:rPr lang="sk-SK" baseline="0" dirty="0"/>
              <a:t>Pri našej metóde uvedenej v druhiom riadku sme dosiahli síce zlepšenie oproti odporúčaniu len pomocou globálnych vzorov, ale ešte ešte existuje priestor na zlepšenie.</a:t>
            </a:r>
          </a:p>
          <a:p>
            <a:endParaRPr lang="sk-SK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37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 tomto grafe vidíme počty unikátnych vzorov v jednotlivých skupinách používateľov v čase. Vidíme, že tieto počty výrazne</a:t>
            </a:r>
            <a:r>
              <a:rPr lang="sk-SK" baseline="0" dirty="0"/>
              <a:t> kolíšu, čo je zrejme spôsobené napr. zvýšenou aktivitou používateľov v období okolo zápočtov, či skúšok.</a:t>
            </a:r>
          </a:p>
          <a:p>
            <a:r>
              <a:rPr lang="sk-SK" baseline="0" dirty="0"/>
              <a:t>Tiež je vidieť, že veľa unikátnych vzorov je najmä v rámci jednej či dvoch skupín a ostatné skupiny sú menej aktívne.  </a:t>
            </a:r>
          </a:p>
          <a:p>
            <a:r>
              <a:rPr lang="sk-SK" baseline="0" dirty="0"/>
              <a:t>Výhodou našej metódy je, že dokáže odhaľovať aktuálne záujmy a zmeny záujmov konkrétnych skupín používateľov.</a:t>
            </a:r>
          </a:p>
          <a:p>
            <a:endParaRPr lang="sk-SK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331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aseline="0" dirty="0"/>
              <a:t>Posledná poznámka sa týka rýchlosti. Pri zapnutej personalizácií v našom experimentálnom prototype dochádza k istému spomaleniu, čo je znázornené aj na tomto grafe. Dôležité je, že toto spomalenie nenarastá a je konštantné. V ďalšom prototype veríme, že tento rozdiel dokážeme ešte zmenšiť vďaka paralelizovaniu úloh zhlukovania, hľadania globálnych vzorov a skupinových vzorov.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687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aseline="0" dirty="0"/>
              <a:t>To si môžeme ešte v krátkosti všimnúť aj na tejto tabuľke kde sú zachytené dva snímky v čase a top vzory v jednotlivých skupinách. Vidíme, že vzory sa menia v čase napr. so zvýšeného záujmu o predmet PSI do zvýšeného záujmu o predmet FLP.</a:t>
            </a:r>
          </a:p>
          <a:p>
            <a:endParaRPr lang="sk-SK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70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Začnem</a:t>
            </a:r>
            <a:r>
              <a:rPr lang="sk-SK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krátkym opisom pojmu okolo ktorého sa celá naša práca točí a to je vzor správania.</a:t>
            </a:r>
          </a:p>
          <a:p>
            <a:endParaRPr lang="sk-SK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Vzor správania v našej práci-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 teda máme dáta z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klasick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ých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webov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ých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log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</a:t>
            </a:r>
            <a:r>
              <a:rPr lang="sk-SK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za akcie považujeme návštevy používateľa na konkrétnych stránkach alebo kategóriach stránok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sk-S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Frekventovaný vzor zachytáva často opakujúce sa vzťahy v dátach. Frekventované vzory môžu mať rôznu podobu frekventované množiny, frekventované sekvencie, frekventované štruktúry.</a:t>
            </a:r>
            <a:r>
              <a:rPr lang="sk-SK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My v našej metóde uvažujeme ako vzory správania frekventované množiny akcií 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GB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nav</a:t>
            </a:r>
            <a:r>
              <a:rPr lang="sk-SK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štívení stránok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 </a:t>
            </a:r>
            <a:r>
              <a:rPr lang="sk-SK" dirty="0"/>
              <a:t>našej</a:t>
            </a:r>
            <a:r>
              <a:rPr lang="sk-SK" baseline="0" dirty="0"/>
              <a:t> práci hľadáme v dátach nielen globálne vzory správania typické pre celú množinu používateľov ale aj vzory typické pre isté skupiny používateľov, ktoré identifikujeme podľa ich podobného správania.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424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Frekventované vzory sú dôležitým vstupom pre ďalšie úlohy dolovania v dátach ako hľadanie asociačných pravidiel</a:t>
            </a:r>
            <a:r>
              <a:rPr lang="sk-SK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(ktoré môžu byť tiež chápané ako reprezentácia vzorov správania</a:t>
            </a:r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klasifikácia, zhlukovanie a ďalšie, čo robí z úlohy ich hľadania veľmi dôležitú oblasť výskumu. </a:t>
            </a:r>
            <a:endParaRPr lang="sk-SK" dirty="0"/>
          </a:p>
          <a:p>
            <a:endParaRPr lang="sk-SK" dirty="0"/>
          </a:p>
          <a:p>
            <a:r>
              <a:rPr lang="sk-SK" baseline="0" dirty="0"/>
              <a:t>ďalšie</a:t>
            </a:r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83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</a:t>
            </a:r>
            <a:r>
              <a:rPr lang="sk-SK" baseline="0" dirty="0"/>
              <a:t> navrhovanej metóde sa snažíme riešiť výzvu spracovania dát ako prúdu – čo kladie požiadavky najmä na rýchlosť spracovania. </a:t>
            </a:r>
          </a:p>
          <a:p>
            <a:endParaRPr lang="sk-SK" baseline="0" dirty="0"/>
          </a:p>
          <a:p>
            <a:r>
              <a:rPr lang="sk-SK" baseline="0" dirty="0"/>
              <a:t>Používame algoritmy zhlukovanie v prúde dát a hľadania frekventovaných množín zároveň.</a:t>
            </a:r>
          </a:p>
          <a:p>
            <a:endParaRPr lang="sk-SK" baseline="0" dirty="0"/>
          </a:p>
          <a:p>
            <a:r>
              <a:rPr lang="sk-SK" baseline="0" dirty="0"/>
              <a:t>Navrhnutý proces hľadania vzorov správania je rámcový – teda možno algoritmy zamieňať za iné a otvára sa možnosť pre rôzne ďalšie možnosti – rôzne algoritmy zhlukovania v prúde dát, rôzne algoritmy hľadania frekventovaných množín v prúde dát.</a:t>
            </a:r>
          </a:p>
          <a:p>
            <a:endParaRPr lang="sk-SK" baseline="0" dirty="0"/>
          </a:p>
          <a:p>
            <a:r>
              <a:rPr lang="sk-SK" baseline="0" dirty="0"/>
              <a:t>V súčasnom stave máme hotový prototyp na experimentovanie a plánujeme vytvoriť aj aspoň základný prototyp pre aplikáciu v distribuovanom prostredí pomocou Apache Storm a úložiska Redis.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90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V krátkosti ukážem</a:t>
            </a:r>
            <a:r>
              <a:rPr lang="sk-SK" baseline="0" dirty="0"/>
              <a:t> niekoľko výsledkov z doterajších experimentov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99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Stanovili</a:t>
            </a:r>
            <a:r>
              <a:rPr lang="sk-SK" baseline="0" dirty="0"/>
              <a:t> sme hypotézu. Podstatou je, že kombinovaním skupinových vzorov s globálnymi vzormi správania pri ich aplikácií na úlohu odporúčania vieme zlepšiť kvalitu odporúčania. Overujeme prostredníctvom metrík Precision a NDCG.</a:t>
            </a:r>
          </a:p>
          <a:p>
            <a:endParaRPr lang="sk-SK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80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Používame</a:t>
            </a:r>
            <a:r>
              <a:rPr lang="sk-SK" baseline="0" dirty="0"/>
              <a:t> dataset z ALEFu. A potom určite aj z inej domény zrejme z novín.</a:t>
            </a:r>
          </a:p>
          <a:p>
            <a:endParaRPr lang="sk-SK" baseline="0" dirty="0"/>
          </a:p>
          <a:p>
            <a:r>
              <a:rPr lang="sk-SK" baseline="0" dirty="0"/>
              <a:t>Metóda má celkom veľké množstvo parametrov keďže kombinuje algoritmy, ktoré majú svoje vlastné parametre a niektoré parametre sú ešte pridané vlastné.</a:t>
            </a:r>
          </a:p>
          <a:p>
            <a:endParaRPr lang="sk-SK" baseline="0" dirty="0"/>
          </a:p>
          <a:p>
            <a:r>
              <a:rPr lang="sk-SK" baseline="0" dirty="0"/>
              <a:t>Hľadáme najlepšiu konfiguráciu parametrov pre odporúčanie s kombinovaním skupinových a globálnych vzorov.</a:t>
            </a:r>
          </a:p>
          <a:p>
            <a:endParaRPr lang="sk-SK" baseline="0" dirty="0"/>
          </a:p>
          <a:p>
            <a:r>
              <a:rPr lang="sk-SK" baseline="0" dirty="0"/>
              <a:t>Je to celkovo viac ako 400 konfigurácií. Aby sme zmenšili prehľadávaný priestor tak robíme hľadanie najlepšej konfigurácie samostatne pre jednotlivé komponenty metódy.</a:t>
            </a:r>
          </a:p>
          <a:p>
            <a:endParaRPr lang="sk-SK" baseline="0" dirty="0"/>
          </a:p>
          <a:p>
            <a:r>
              <a:rPr lang="sk-SK" baseline="0" dirty="0"/>
              <a:t>Tiež skúmame vzťahy a vplyvy hodnôt parametrov na výsledky.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82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baseline="0" dirty="0"/>
              <a:t>Nebudem teraz vysledovať čo tie parametre znamenajú. V krátkosti ide o to, že takýmto spôsobom vidíme rôzne vplyvy nastavení parametrov na výsledky.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17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 tejto tabuľke možno vidieť</a:t>
            </a:r>
            <a:r>
              <a:rPr lang="sk-SK" baseline="0" dirty="0"/>
              <a:t> do akej miery došlo priemerne k zlepšeniu v rámci metriky</a:t>
            </a:r>
            <a:r>
              <a:rPr lang="en-GB" baseline="0" dirty="0"/>
              <a:t> Precision</a:t>
            </a:r>
            <a:r>
              <a:rPr lang="sk-SK" baseline="0" dirty="0"/>
              <a:t> vďaka kombinovaniu skupinových vzorov s globálnymi. Pohybuje sa okolo 1.5 percenta. </a:t>
            </a:r>
            <a:r>
              <a:rPr lang="en-GB" baseline="0" dirty="0"/>
              <a:t> V</a:t>
            </a:r>
            <a:r>
              <a:rPr lang="sk-SK" baseline="0" dirty="0"/>
              <a:t>ýsledky sú podľa párovaného t-testu štatisticky signifikantné.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471E-3CE4-4D1C-A7F5-9A2F9A443B9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0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P@10" TargetMode="External"/><Relationship Id="rId3" Type="http://schemas.openxmlformats.org/officeDocument/2006/relationships/hyperlink" Target="mailto:P@1" TargetMode="External"/><Relationship Id="rId7" Type="http://schemas.openxmlformats.org/officeDocument/2006/relationships/hyperlink" Target="mailto:P@5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P@4" TargetMode="External"/><Relationship Id="rId5" Type="http://schemas.openxmlformats.org/officeDocument/2006/relationships/hyperlink" Target="mailto:P@3" TargetMode="External"/><Relationship Id="rId4" Type="http://schemas.openxmlformats.org/officeDocument/2006/relationships/hyperlink" Target="mailto:P@2" TargetMode="External"/><Relationship Id="rId9" Type="http://schemas.openxmlformats.org/officeDocument/2006/relationships/hyperlink" Target="mailto:P@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6600" dirty="0"/>
              <a:t>Rozpoznávanie vzorov správania používateľov webového sídla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Tomáš Chovaňák,  Ondrej Kaššák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77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7705" y="750993"/>
            <a:ext cx="3297556" cy="1658198"/>
          </a:xfrm>
        </p:spPr>
        <p:txBody>
          <a:bodyPr/>
          <a:lstStyle/>
          <a:p>
            <a:r>
              <a:rPr lang="sk-SK" dirty="0"/>
              <a:t>Hypotéza 2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91540" y="2409190"/>
            <a:ext cx="109270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b="1" i="1" dirty="0" err="1"/>
              <a:t>Kombinovanie</a:t>
            </a:r>
            <a:r>
              <a:rPr lang="en-GB" sz="4000" i="1" dirty="0"/>
              <a:t> </a:t>
            </a:r>
            <a:r>
              <a:rPr lang="en-GB" sz="4000" i="1" dirty="0" err="1"/>
              <a:t>personalizovaných</a:t>
            </a:r>
            <a:r>
              <a:rPr lang="en-GB" sz="4000" i="1" dirty="0"/>
              <a:t> </a:t>
            </a:r>
            <a:r>
              <a:rPr lang="en-GB" sz="4000" i="1" dirty="0" err="1"/>
              <a:t>s</a:t>
            </a:r>
            <a:r>
              <a:rPr lang="en-GB" sz="4000" b="1" i="1" dirty="0" err="1"/>
              <a:t>kupinových</a:t>
            </a:r>
            <a:r>
              <a:rPr lang="en-GB" sz="4000" b="1" i="1" dirty="0"/>
              <a:t> </a:t>
            </a:r>
            <a:r>
              <a:rPr lang="en-GB" sz="4000" b="1" i="1" dirty="0" err="1"/>
              <a:t>vzorov</a:t>
            </a:r>
            <a:r>
              <a:rPr lang="en-GB" sz="4000" b="1" i="1" dirty="0"/>
              <a:t> s </a:t>
            </a:r>
            <a:r>
              <a:rPr lang="en-GB" sz="4000" b="1" i="1" dirty="0" err="1"/>
              <a:t>globálnymi</a:t>
            </a:r>
            <a:r>
              <a:rPr lang="en-GB" sz="4000" b="1" i="1" dirty="0"/>
              <a:t> </a:t>
            </a:r>
            <a:r>
              <a:rPr lang="en-GB" sz="4000" i="1" dirty="0" err="1"/>
              <a:t>vzormi</a:t>
            </a:r>
            <a:r>
              <a:rPr lang="en-GB" sz="4000" i="1" dirty="0"/>
              <a:t> </a:t>
            </a:r>
            <a:r>
              <a:rPr lang="en-GB" sz="4000" i="1" dirty="0" err="1"/>
              <a:t>dokáže</a:t>
            </a:r>
            <a:r>
              <a:rPr lang="en-GB" sz="4000" i="1" dirty="0"/>
              <a:t> </a:t>
            </a:r>
            <a:r>
              <a:rPr lang="en-GB" sz="4000" b="1" i="1" dirty="0" err="1"/>
              <a:t>nájsť</a:t>
            </a:r>
            <a:r>
              <a:rPr lang="en-GB" sz="4000" b="1" i="1" dirty="0"/>
              <a:t> </a:t>
            </a:r>
            <a:r>
              <a:rPr lang="en-GB" sz="4000" b="1" i="1" dirty="0" err="1"/>
              <a:t>nové</a:t>
            </a:r>
            <a:r>
              <a:rPr lang="en-GB" sz="4000" b="1" i="1" dirty="0"/>
              <a:t> </a:t>
            </a:r>
            <a:r>
              <a:rPr lang="en-GB" sz="4000" b="1" i="1" dirty="0" err="1"/>
              <a:t>unikátne</a:t>
            </a:r>
            <a:r>
              <a:rPr lang="en-GB" sz="4000" b="1" i="1" dirty="0"/>
              <a:t> </a:t>
            </a:r>
            <a:r>
              <a:rPr lang="en-GB" sz="4000" b="1" i="1" dirty="0" err="1"/>
              <a:t>vzory</a:t>
            </a:r>
            <a:r>
              <a:rPr lang="en-GB" sz="4000" b="1" i="1" dirty="0"/>
              <a:t> </a:t>
            </a:r>
            <a:r>
              <a:rPr lang="en-GB" sz="4000" i="1" dirty="0"/>
              <a:t>v </a:t>
            </a:r>
            <a:r>
              <a:rPr lang="en-GB" sz="4000" i="1" dirty="0" err="1"/>
              <a:t>porovnaní</a:t>
            </a:r>
            <a:r>
              <a:rPr lang="en-GB" sz="4000" i="1" dirty="0"/>
              <a:t> s </a:t>
            </a:r>
            <a:r>
              <a:rPr lang="en-GB" sz="4000" i="1" dirty="0" err="1"/>
              <a:t>nepersonalizovanou</a:t>
            </a:r>
            <a:r>
              <a:rPr lang="en-GB" sz="4000" i="1" dirty="0"/>
              <a:t> </a:t>
            </a:r>
            <a:r>
              <a:rPr lang="en-GB" sz="4000" i="1" dirty="0" err="1"/>
              <a:t>metódou</a:t>
            </a:r>
            <a:r>
              <a:rPr lang="en-GB" sz="4000" i="1" dirty="0"/>
              <a:t>. </a:t>
            </a:r>
            <a:endParaRPr lang="en-GB" sz="4000" dirty="0"/>
          </a:p>
          <a:p>
            <a:pPr algn="just"/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333587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5340096" y="1253835"/>
            <a:ext cx="6565392" cy="53664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3776" y="265373"/>
            <a:ext cx="1119225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5400" spc="-120" dirty="0">
                <a:solidFill>
                  <a:srgbClr val="50B4C8"/>
                </a:solidFill>
                <a:ea typeface="+mj-ea"/>
                <a:cs typeface="+mj-cs"/>
              </a:rPr>
              <a:t>Experiment – </a:t>
            </a:r>
            <a:r>
              <a:rPr lang="sk-SK" sz="4400" spc="-120" dirty="0">
                <a:solidFill>
                  <a:srgbClr val="50B4C8"/>
                </a:solidFill>
                <a:ea typeface="+mj-ea"/>
                <a:cs typeface="+mj-cs"/>
              </a:rPr>
              <a:t>vzťahy medzi skupinovými a globálnymi vzormi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56032" y="4336041"/>
            <a:ext cx="5961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Sledovanie úspešnosti odporúčania pre jednotlivé sedenia s rôznymi typmi vzorov </a:t>
            </a:r>
            <a:r>
              <a:rPr lang="en-GB" sz="2800" dirty="0"/>
              <a:t>– glob</a:t>
            </a:r>
            <a:r>
              <a:rPr lang="sk-SK" sz="2800" dirty="0"/>
              <a:t>álne, skupinové, hybridné</a:t>
            </a:r>
          </a:p>
        </p:txBody>
      </p:sp>
    </p:spTree>
    <p:extLst>
      <p:ext uri="{BB962C8B-B14F-4D97-AF65-F5344CB8AC3E}">
        <p14:creationId xmlns:p14="http://schemas.microsoft.com/office/powerpoint/2010/main" val="1436190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44" y="0"/>
            <a:ext cx="10772775" cy="1658198"/>
          </a:xfrm>
        </p:spPr>
        <p:txBody>
          <a:bodyPr/>
          <a:lstStyle/>
          <a:p>
            <a:r>
              <a:rPr lang="sk-SK" dirty="0"/>
              <a:t> 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504369"/>
              </p:ext>
            </p:extLst>
          </p:nvPr>
        </p:nvGraphicFramePr>
        <p:xfrm>
          <a:off x="292608" y="2011679"/>
          <a:ext cx="11649456" cy="4408853"/>
        </p:xfrm>
        <a:graphic>
          <a:graphicData uri="http://schemas.openxmlformats.org/drawingml/2006/table">
            <a:tbl>
              <a:tblPr/>
              <a:tblGrid>
                <a:gridCol w="4425696">
                  <a:extLst>
                    <a:ext uri="{9D8B030D-6E8A-4147-A177-3AD203B41FA5}">
                      <a16:colId xmlns:a16="http://schemas.microsoft.com/office/drawing/2014/main" val="1930190246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4076608929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103062742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951255447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64450069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1127462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928726334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119972966"/>
                    </a:ext>
                  </a:extLst>
                </a:gridCol>
              </a:tblGrid>
              <a:tr h="713233">
                <a:tc>
                  <a:txBody>
                    <a:bodyPr/>
                    <a:lstStyle/>
                    <a:p>
                      <a:pPr algn="l" fontAlgn="b"/>
                      <a:r>
                        <a:rPr lang="sk-SK" sz="2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Sledovaný fakt</a:t>
                      </a:r>
                      <a:endParaRPr lang="en-GB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P@15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148013"/>
                  </a:ext>
                </a:extLst>
              </a:tr>
              <a:tr h="1540523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Teoreticky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najvyšší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možný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počet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správnych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odporúčaní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ktoré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by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mohla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kombinovaná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metóda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dosiahnuť</a:t>
                      </a:r>
                      <a:r>
                        <a:rPr lang="en-GB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53.10%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54.39%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54.88%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54.99%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55.01%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55.77%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51.35%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243681"/>
                  </a:ext>
                </a:extLst>
              </a:tr>
              <a:tr h="126042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Počet</a:t>
                      </a:r>
                      <a:r>
                        <a:rPr lang="en-GB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správnych</a:t>
                      </a:r>
                      <a:r>
                        <a:rPr lang="en-GB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odporúčaní</a:t>
                      </a:r>
                      <a:r>
                        <a:rPr lang="en-GB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pomocou</a:t>
                      </a:r>
                      <a:r>
                        <a:rPr lang="en-GB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našej</a:t>
                      </a:r>
                      <a:r>
                        <a:rPr lang="en-GB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metódy</a:t>
                      </a:r>
                      <a:endParaRPr lang="en-GB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49.94%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48.00%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45.78%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727361"/>
                  </a:ext>
                </a:extLst>
              </a:tr>
              <a:tr h="89466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Počet</a:t>
                      </a:r>
                      <a:r>
                        <a:rPr lang="en-GB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správnych</a:t>
                      </a:r>
                      <a:r>
                        <a:rPr lang="en-GB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odporúčaní</a:t>
                      </a:r>
                      <a:r>
                        <a:rPr lang="en-GB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pomocou</a:t>
                      </a:r>
                      <a:r>
                        <a:rPr lang="en-GB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globálnych</a:t>
                      </a:r>
                      <a:r>
                        <a:rPr lang="en-GB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vzorov</a:t>
                      </a:r>
                      <a:endParaRPr lang="en-GB" sz="2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48.21%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3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44.31%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5695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92608" y="734869"/>
            <a:ext cx="11649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Tabuľka 2 Hodnoty presnosti pre niektoré prieniky vektorov správnosti odporúčania získaných pomocou globálnych skupinových aj kombinovaných vzorov.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309930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1165998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4229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46478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7578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67460"/>
              </p:ext>
            </p:extLst>
          </p:nvPr>
        </p:nvGraphicFramePr>
        <p:xfrm>
          <a:off x="0" y="0"/>
          <a:ext cx="12192000" cy="7085442"/>
        </p:xfrm>
        <a:graphic>
          <a:graphicData uri="http://schemas.openxmlformats.org/drawingml/2006/table">
            <a:tbl>
              <a:tblPr firstRow="1" firstCol="1" bandRow="1"/>
              <a:tblGrid>
                <a:gridCol w="678475">
                  <a:extLst>
                    <a:ext uri="{9D8B030D-6E8A-4147-A177-3AD203B41FA5}">
                      <a16:colId xmlns:a16="http://schemas.microsoft.com/office/drawing/2014/main" val="2372700454"/>
                    </a:ext>
                  </a:extLst>
                </a:gridCol>
                <a:gridCol w="555116">
                  <a:extLst>
                    <a:ext uri="{9D8B030D-6E8A-4147-A177-3AD203B41FA5}">
                      <a16:colId xmlns:a16="http://schemas.microsoft.com/office/drawing/2014/main" val="2448412362"/>
                    </a:ext>
                  </a:extLst>
                </a:gridCol>
                <a:gridCol w="5150247">
                  <a:extLst>
                    <a:ext uri="{9D8B030D-6E8A-4147-A177-3AD203B41FA5}">
                      <a16:colId xmlns:a16="http://schemas.microsoft.com/office/drawing/2014/main" val="526938028"/>
                    </a:ext>
                  </a:extLst>
                </a:gridCol>
                <a:gridCol w="5808162">
                  <a:extLst>
                    <a:ext uri="{9D8B030D-6E8A-4147-A177-3AD203B41FA5}">
                      <a16:colId xmlns:a16="http://schemas.microsoft.com/office/drawing/2014/main" val="1491749985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GB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 SNÍMKY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801526"/>
                  </a:ext>
                </a:extLst>
              </a:tr>
              <a:tr h="277105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SKUPINA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vert="vert2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357523"/>
                  </a:ext>
                </a:extLst>
              </a:tr>
              <a:tr h="492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[5.1.4 Diagram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[5.1.5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Postup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tvorbe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kroky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 Štruktúrne modely], [6 Modely správania]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67984"/>
                  </a:ext>
                </a:extLst>
              </a:tr>
              <a:tr h="7389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[5.1.4 Diagram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],[5.1.5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Postup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tvorbe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kroky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],[5.1.3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Entitno-relačný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diagram], [5.1.1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 Modelovanie softvéru], [3.1 Model softvérového systému]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339162"/>
                  </a:ext>
                </a:extLst>
              </a:tr>
              <a:tr h="7389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[5.1.4 Diagram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],[5.1.5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Postup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tvorbe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kroky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],[5.1.5a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Identifikácia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dátových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entít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[3.1 Model softvérového systému], [3 Modelovanie softvéru],[5.1.5a Identifikácia dátových entít]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631863"/>
                  </a:ext>
                </a:extLst>
              </a:tr>
              <a:tr h="492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[5.1.4 Diagram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údajov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],[5.1.5a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Identifikácia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dátových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entít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Štruktúrne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],[4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Funkcionalne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383462"/>
                  </a:ext>
                </a:extLst>
              </a:tr>
              <a:tr h="7389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 Štruktúrne modely],[6 Modely správania]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FLP:Zobrazenie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zoznamu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iný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FLP:Programovacie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techniky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FLP:Funkcionály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vnorené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zoznamy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80058"/>
                  </a:ext>
                </a:extLst>
              </a:tr>
              <a:tr h="7389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[6.5.1 Sekvenčný diagram],[6.5.2 Diagram komunikácie], [6 Modely správania]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FLP:Redukcia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rekurzie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jednoduchšiu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úlohu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FLP:Programovacie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techniky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FLP:Funkcionály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vnorené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zoznamy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854366"/>
                  </a:ext>
                </a:extLst>
              </a:tr>
              <a:tr h="492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[5 Štruktúrne modely],[6 Modely správania]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FLP:Hľadanie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FLP:Filter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FLP:Zobrazenie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306332"/>
                  </a:ext>
                </a:extLst>
              </a:tr>
              <a:tr h="492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[4 Funkcionálne modely],[6 Modely správania]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FLP:Odvodenie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výsledku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FLP:Programovacie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techniky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59521"/>
                  </a:ext>
                </a:extLst>
              </a:tr>
              <a:tr h="492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[3.6 UML diagramy],[3.5 Úvod do jazyka UML],[3.4 Techniky a nástroje pre modelovanie]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FLP:Výrazy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FLP:Výrazy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príkazy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678647"/>
                  </a:ext>
                </a:extLst>
              </a:tr>
              <a:tr h="4926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[3.6 UML diagramy],[3.1 Model softvérového systému],[3.2 Aspekty modelovania softvéru]</a:t>
                      </a:r>
                      <a:endParaRPr lang="en-GB" sz="18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[5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Štruktúrne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], [6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Modely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správania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GB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398" marR="5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16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89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280077"/>
            <a:ext cx="10443592" cy="829099"/>
          </a:xfrm>
        </p:spPr>
        <p:txBody>
          <a:bodyPr/>
          <a:lstStyle/>
          <a:p>
            <a:r>
              <a:rPr lang="sk-SK" dirty="0"/>
              <a:t>Vzor správania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57224" y="981160"/>
            <a:ext cx="108661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/>
              <a:t>Uvažujeme ako frekventovaný vzor získaný z dát zachytávajúcich správanie používateľov </a:t>
            </a:r>
            <a:r>
              <a:rPr lang="en-GB" sz="2800" dirty="0"/>
              <a:t>(v </a:t>
            </a:r>
            <a:r>
              <a:rPr lang="en-GB" sz="2800" dirty="0" err="1"/>
              <a:t>podobe</a:t>
            </a:r>
            <a:r>
              <a:rPr lang="en-GB" sz="2800" dirty="0"/>
              <a:t> </a:t>
            </a:r>
            <a:r>
              <a:rPr lang="en-GB" sz="2800" dirty="0" err="1"/>
              <a:t>vykonan</a:t>
            </a:r>
            <a:r>
              <a:rPr lang="sk-SK" sz="2800" dirty="0"/>
              <a:t>ých akcií</a:t>
            </a:r>
            <a:r>
              <a:rPr lang="en-GB" sz="2800" dirty="0"/>
              <a:t>).</a:t>
            </a:r>
            <a:r>
              <a:rPr lang="sk-SK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/>
              <a:t>Reprezentujeme ako </a:t>
            </a:r>
            <a:r>
              <a:rPr lang="sk-SK" sz="2800" b="1" dirty="0"/>
              <a:t>frekventované množiny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b="1" dirty="0"/>
              <a:t>Globálny vzor správania </a:t>
            </a:r>
            <a:r>
              <a:rPr lang="sk-SK" sz="2800" dirty="0"/>
              <a:t>= získaný zo správania všetkých používateľov webového sídla</a:t>
            </a:r>
            <a:endParaRPr lang="sk-SK" sz="2800" b="1" dirty="0"/>
          </a:p>
          <a:p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b="1" dirty="0"/>
              <a:t>Skupinový vzor správania </a:t>
            </a:r>
            <a:r>
              <a:rPr lang="sk-SK" sz="2800" dirty="0"/>
              <a:t>= získaný zo správania špecifickej skupiny používateľov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0188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884" y="271240"/>
            <a:ext cx="10772775" cy="1658198"/>
          </a:xfrm>
        </p:spPr>
        <p:txBody>
          <a:bodyPr/>
          <a:lstStyle/>
          <a:p>
            <a:r>
              <a:rPr lang="sk-SK" dirty="0"/>
              <a:t>Možné využitie nájdených vzorov správania 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824863" y="1669946"/>
            <a:ext cx="10330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/>
              <a:t>Sú dôležitým </a:t>
            </a:r>
            <a:r>
              <a:rPr lang="sk-SK" sz="2800" b="1" dirty="0"/>
              <a:t>vstupom do ďalších úloh</a:t>
            </a:r>
            <a:r>
              <a:rPr lang="en-GB" sz="2800" b="1" dirty="0"/>
              <a:t> </a:t>
            </a:r>
            <a:r>
              <a:rPr lang="en-GB" sz="2800" dirty="0" err="1"/>
              <a:t>dolovania</a:t>
            </a:r>
            <a:r>
              <a:rPr lang="en-GB" sz="2800" dirty="0"/>
              <a:t> </a:t>
            </a:r>
            <a:r>
              <a:rPr lang="en-GB" sz="2800" dirty="0" err="1"/>
              <a:t>znalost</a:t>
            </a:r>
            <a:r>
              <a:rPr lang="sk-SK" sz="2800" dirty="0"/>
              <a:t>í z dát.</a:t>
            </a:r>
          </a:p>
          <a:p>
            <a:endParaRPr lang="en-GB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 err="1"/>
              <a:t>Personaliz</a:t>
            </a:r>
            <a:r>
              <a:rPr lang="sk-SK" sz="2800" b="1" dirty="0"/>
              <a:t>ácia Webu </a:t>
            </a:r>
            <a:r>
              <a:rPr lang="sk-SK" sz="2800" dirty="0"/>
              <a:t>– predikcia, odporúčanie, adaptácia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b="1" dirty="0"/>
              <a:t>Ukladanie stránok do cache </a:t>
            </a:r>
            <a:r>
              <a:rPr lang="sk-SK" sz="2800" dirty="0"/>
              <a:t>a </a:t>
            </a:r>
            <a:r>
              <a:rPr lang="sk-SK" sz="2800" b="1" dirty="0"/>
              <a:t>prednačítavanie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/>
              <a:t>Podpora </a:t>
            </a:r>
            <a:r>
              <a:rPr lang="sk-SK" sz="2800" b="1" dirty="0"/>
              <a:t>zlepšovania dizajnu </a:t>
            </a:r>
            <a:r>
              <a:rPr lang="sk-SK" sz="2800" dirty="0"/>
              <a:t>webového sídla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b="1" dirty="0"/>
              <a:t>Porozumenie správania </a:t>
            </a:r>
            <a:r>
              <a:rPr lang="sk-SK" sz="2800" dirty="0"/>
              <a:t>používateľa pre podporu biznis rozhodnutí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91591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05" y="499533"/>
            <a:ext cx="10711816" cy="908643"/>
          </a:xfrm>
        </p:spPr>
        <p:txBody>
          <a:bodyPr/>
          <a:lstStyle/>
          <a:p>
            <a:r>
              <a:rPr lang="sk-SK" dirty="0"/>
              <a:t>Špecifiká navrhnutej metódy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35305" y="1810512"/>
            <a:ext cx="1142603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</a:t>
            </a:r>
            <a:r>
              <a:rPr lang="sk-SK" sz="2800" dirty="0"/>
              <a:t>áta spracovávané ako </a:t>
            </a:r>
            <a:r>
              <a:rPr lang="sk-SK" sz="2800" b="1" dirty="0"/>
              <a:t>prúd</a:t>
            </a:r>
            <a:r>
              <a:rPr lang="sk-SK" sz="2800" dirty="0"/>
              <a:t> </a:t>
            </a:r>
            <a:r>
              <a:rPr lang="en-GB" sz="2800" dirty="0"/>
              <a:t>(1 in</a:t>
            </a:r>
            <a:r>
              <a:rPr lang="sk-SK" sz="2800" dirty="0"/>
              <a:t>štancia = 1 sedenie používateľa</a:t>
            </a:r>
            <a:r>
              <a:rPr lang="en-GB" sz="2800" dirty="0"/>
              <a:t>)</a:t>
            </a:r>
            <a:endParaRPr lang="sk-SK" sz="2800" dirty="0"/>
          </a:p>
          <a:p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b="1" dirty="0"/>
              <a:t> </a:t>
            </a:r>
            <a:r>
              <a:rPr lang="en-GB" sz="2800" b="1" dirty="0"/>
              <a:t> </a:t>
            </a:r>
            <a:r>
              <a:rPr lang="sk-SK" sz="2800" b="1" dirty="0"/>
              <a:t>Zhlukovanie v prúde</a:t>
            </a:r>
            <a:r>
              <a:rPr lang="sk-SK" sz="2800" dirty="0"/>
              <a:t> dát a </a:t>
            </a:r>
            <a:r>
              <a:rPr lang="sk-SK" sz="2800" b="1" dirty="0"/>
              <a:t>hľadanie globálnych aj skupinových </a:t>
            </a:r>
            <a:r>
              <a:rPr lang="en-GB" sz="2800" b="1" dirty="0"/>
              <a:t>  </a:t>
            </a:r>
            <a:r>
              <a:rPr lang="sk-SK" sz="2800" b="1" dirty="0"/>
              <a:t>frekventovaných množín </a:t>
            </a:r>
            <a:r>
              <a:rPr lang="sk-SK" sz="2800" dirty="0"/>
              <a:t>zároveň</a:t>
            </a:r>
          </a:p>
          <a:p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b="1" dirty="0"/>
              <a:t>V súčasnom stave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2800" b="1" dirty="0"/>
              <a:t>Prototyp na experimentovanie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sz="2800" b="1" dirty="0"/>
              <a:t>Prototyp pre prípadnú reálnu aplikáciu v distribuovanom prostredí </a:t>
            </a:r>
            <a:r>
              <a:rPr lang="en-GB" sz="2800" b="1" dirty="0"/>
              <a:t>(Apache Storm + </a:t>
            </a:r>
            <a:r>
              <a:rPr lang="en-GB" sz="2800" b="1" dirty="0" err="1"/>
              <a:t>Redis</a:t>
            </a:r>
            <a:r>
              <a:rPr lang="en-GB" sz="2800" b="1" dirty="0"/>
              <a:t>)</a:t>
            </a:r>
            <a:r>
              <a:rPr lang="sk-SK" sz="2800" b="1" dirty="0"/>
              <a:t> : </a:t>
            </a:r>
            <a:r>
              <a:rPr lang="sk-SK" sz="2800" dirty="0"/>
              <a:t>v pláne.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b="1" dirty="0"/>
          </a:p>
          <a:p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endParaRPr lang="sk-SK" sz="28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309116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3144" y="2328333"/>
            <a:ext cx="10772775" cy="1658198"/>
          </a:xfrm>
        </p:spPr>
        <p:txBody>
          <a:bodyPr/>
          <a:lstStyle/>
          <a:p>
            <a:r>
              <a:rPr lang="sk-SK" dirty="0"/>
              <a:t>Prehľad niektorých výsledkov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66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7705" y="750993"/>
            <a:ext cx="3297556" cy="1658198"/>
          </a:xfrm>
        </p:spPr>
        <p:txBody>
          <a:bodyPr/>
          <a:lstStyle/>
          <a:p>
            <a:r>
              <a:rPr lang="sk-SK" dirty="0"/>
              <a:t>Hypotéza 1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91540" y="2409190"/>
            <a:ext cx="109270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4000" b="1" i="1" dirty="0"/>
              <a:t>Kombináciou</a:t>
            </a:r>
            <a:r>
              <a:rPr lang="sk-SK" sz="4000" i="1" dirty="0"/>
              <a:t> personalizovaných </a:t>
            </a:r>
            <a:r>
              <a:rPr lang="sk-SK" sz="4000" b="1" i="1" dirty="0"/>
              <a:t>skupinových vzorov </a:t>
            </a:r>
            <a:r>
              <a:rPr lang="sk-SK" sz="4000" i="1" dirty="0"/>
              <a:t>správania </a:t>
            </a:r>
            <a:r>
              <a:rPr lang="sk-SK" sz="4000" b="1" i="1" dirty="0"/>
              <a:t>s globálnymi </a:t>
            </a:r>
            <a:r>
              <a:rPr lang="sk-SK" sz="4000" i="1" dirty="0"/>
              <a:t>dokážeme </a:t>
            </a:r>
            <a:r>
              <a:rPr lang="sk-SK" sz="4000" b="1" i="1" dirty="0"/>
              <a:t>zlepšiť presnosť personalizovaného odporúčania</a:t>
            </a:r>
            <a:r>
              <a:rPr lang="sk-SK" sz="4000" i="1" dirty="0"/>
              <a:t> </a:t>
            </a:r>
            <a:r>
              <a:rPr lang="sk-SK" sz="4000" b="1" i="1" dirty="0"/>
              <a:t>v porovnaní s </a:t>
            </a:r>
            <a:r>
              <a:rPr lang="sk-SK" sz="4000" i="1" dirty="0"/>
              <a:t>referenčným prístupom v ktorom použijeme </a:t>
            </a:r>
            <a:r>
              <a:rPr lang="sk-SK" sz="4000" b="1" i="1" dirty="0"/>
              <a:t>len globálne vzory správania</a:t>
            </a:r>
            <a:r>
              <a:rPr lang="sk-SK" sz="4000" i="1" dirty="0"/>
              <a:t>.</a:t>
            </a:r>
            <a:endParaRPr lang="en-GB" sz="4000" dirty="0"/>
          </a:p>
          <a:p>
            <a:pPr algn="just"/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2027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4" y="179493"/>
            <a:ext cx="10887076" cy="1658198"/>
          </a:xfrm>
        </p:spPr>
        <p:txBody>
          <a:bodyPr/>
          <a:lstStyle/>
          <a:p>
            <a:r>
              <a:rPr lang="sk-SK" dirty="0"/>
              <a:t>Experiment  - odporúčanie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57224" y="1448065"/>
            <a:ext cx="106756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Dataset ALEF. Neskôr aj z inej domény.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Existuje 13 rôznych vstupných parametrov </a:t>
            </a:r>
            <a:r>
              <a:rPr lang="en-GB" sz="2800" dirty="0"/>
              <a:t>(</a:t>
            </a:r>
            <a:r>
              <a:rPr lang="en-GB" sz="2800" dirty="0" err="1"/>
              <a:t>zhlukovanie</a:t>
            </a:r>
            <a:r>
              <a:rPr lang="en-GB" sz="2800" dirty="0"/>
              <a:t>, h</a:t>
            </a:r>
            <a:r>
              <a:rPr lang="sk-SK" sz="2800" dirty="0"/>
              <a:t>ľadanie frekv. množín + vlastné</a:t>
            </a:r>
            <a:r>
              <a:rPr lang="en-GB" sz="2800" dirty="0"/>
              <a:t>).</a:t>
            </a: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H</a:t>
            </a:r>
            <a:r>
              <a:rPr lang="sk-SK" sz="2800" dirty="0"/>
              <a:t>ľadanie najlepšej konfigurácie parametrov pre odporúčanie s kombinovaním skupinových a globálnych vzorov.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&gt;</a:t>
            </a:r>
            <a:r>
              <a:rPr lang="sk-SK" sz="2800" dirty="0"/>
              <a:t> 400 konfigurácií.  Grid search samostatne pre komponenty metódy.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Hľadáme vzťahy a vplyvy hodnôt parametrov na výsledky.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6644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40888"/>
              </p:ext>
            </p:extLst>
          </p:nvPr>
        </p:nvGraphicFramePr>
        <p:xfrm>
          <a:off x="365762" y="2606039"/>
          <a:ext cx="11452857" cy="2651760"/>
        </p:xfrm>
        <a:graphic>
          <a:graphicData uri="http://schemas.openxmlformats.org/drawingml/2006/table">
            <a:tbl>
              <a:tblPr firstRow="1" firstCol="1" bandRow="1"/>
              <a:tblGrid>
                <a:gridCol w="1711347">
                  <a:extLst>
                    <a:ext uri="{9D8B030D-6E8A-4147-A177-3AD203B41FA5}">
                      <a16:colId xmlns:a16="http://schemas.microsoft.com/office/drawing/2014/main" val="3719430771"/>
                    </a:ext>
                  </a:extLst>
                </a:gridCol>
                <a:gridCol w="1623585">
                  <a:extLst>
                    <a:ext uri="{9D8B030D-6E8A-4147-A177-3AD203B41FA5}">
                      <a16:colId xmlns:a16="http://schemas.microsoft.com/office/drawing/2014/main" val="2060715943"/>
                    </a:ext>
                  </a:extLst>
                </a:gridCol>
                <a:gridCol w="1623585">
                  <a:extLst>
                    <a:ext uri="{9D8B030D-6E8A-4147-A177-3AD203B41FA5}">
                      <a16:colId xmlns:a16="http://schemas.microsoft.com/office/drawing/2014/main" val="4191543177"/>
                    </a:ext>
                  </a:extLst>
                </a:gridCol>
                <a:gridCol w="1623585">
                  <a:extLst>
                    <a:ext uri="{9D8B030D-6E8A-4147-A177-3AD203B41FA5}">
                      <a16:colId xmlns:a16="http://schemas.microsoft.com/office/drawing/2014/main" val="3919766500"/>
                    </a:ext>
                  </a:extLst>
                </a:gridCol>
                <a:gridCol w="1623585">
                  <a:extLst>
                    <a:ext uri="{9D8B030D-6E8A-4147-A177-3AD203B41FA5}">
                      <a16:colId xmlns:a16="http://schemas.microsoft.com/office/drawing/2014/main" val="2143049741"/>
                    </a:ext>
                  </a:extLst>
                </a:gridCol>
                <a:gridCol w="1623585">
                  <a:extLst>
                    <a:ext uri="{9D8B030D-6E8A-4147-A177-3AD203B41FA5}">
                      <a16:colId xmlns:a16="http://schemas.microsoft.com/office/drawing/2014/main" val="1489922582"/>
                    </a:ext>
                  </a:extLst>
                </a:gridCol>
                <a:gridCol w="1623585">
                  <a:extLst>
                    <a:ext uri="{9D8B030D-6E8A-4147-A177-3AD203B41FA5}">
                      <a16:colId xmlns:a16="http://schemas.microsoft.com/office/drawing/2014/main" val="2223520387"/>
                    </a:ext>
                  </a:extLst>
                </a:gridCol>
              </a:tblGrid>
              <a:tr h="6629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vs. </a:t>
                      </a:r>
                      <a:r>
                        <a:rPr lang="en-GB" sz="28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ws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961113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0.422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9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0.4546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7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0.4407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1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0.429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8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0.4045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EA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0.3063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D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852234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0.4555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77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0.4622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07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0.4225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9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0.4154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59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0.3866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DA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0.3083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649115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0.4701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0.4425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8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0.3804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2B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0.3824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0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0.3513</a:t>
                      </a:r>
                      <a:endParaRPr lang="en-GB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9C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0.2871</a:t>
                      </a:r>
                      <a:endParaRPr lang="en-GB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6187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65761" y="1482775"/>
            <a:ext cx="11452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Tabuľka 1 Priemerné výsledky metriky </a:t>
            </a:r>
            <a:r>
              <a:rPr lang="sk-SK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precision</a:t>
            </a:r>
            <a:r>
              <a:rPr lang="sk-SK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pre rôzne kombinácie hodnôt parametrov </a:t>
            </a:r>
            <a:r>
              <a:rPr lang="sk-SK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sl  </a:t>
            </a:r>
            <a:r>
              <a:rPr lang="en-GB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(d</a:t>
            </a:r>
            <a:r>
              <a:rPr lang="sk-SK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ĺžka segmentu</a:t>
            </a:r>
            <a:r>
              <a:rPr lang="en-GB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sk-SK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a </a:t>
            </a:r>
            <a:r>
              <a:rPr lang="sk-SK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ws</a:t>
            </a:r>
            <a:r>
              <a:rPr lang="en-GB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GB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</a:t>
            </a:r>
            <a:r>
              <a:rPr lang="sk-SK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ľkosť okna</a:t>
            </a:r>
            <a:r>
              <a:rPr lang="en-GB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98771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76449"/>
              </p:ext>
            </p:extLst>
          </p:nvPr>
        </p:nvGraphicFramePr>
        <p:xfrm>
          <a:off x="251459" y="448055"/>
          <a:ext cx="11704323" cy="4389121"/>
        </p:xfrm>
        <a:graphic>
          <a:graphicData uri="http://schemas.openxmlformats.org/drawingml/2006/table">
            <a:tbl>
              <a:tblPr/>
              <a:tblGrid>
                <a:gridCol w="2400301">
                  <a:extLst>
                    <a:ext uri="{9D8B030D-6E8A-4147-A177-3AD203B41FA5}">
                      <a16:colId xmlns:a16="http://schemas.microsoft.com/office/drawing/2014/main" val="641377775"/>
                    </a:ext>
                  </a:extLst>
                </a:gridCol>
                <a:gridCol w="1289917">
                  <a:extLst>
                    <a:ext uri="{9D8B030D-6E8A-4147-A177-3AD203B41FA5}">
                      <a16:colId xmlns:a16="http://schemas.microsoft.com/office/drawing/2014/main" val="1038523458"/>
                    </a:ext>
                  </a:extLst>
                </a:gridCol>
                <a:gridCol w="1364261">
                  <a:extLst>
                    <a:ext uri="{9D8B030D-6E8A-4147-A177-3AD203B41FA5}">
                      <a16:colId xmlns:a16="http://schemas.microsoft.com/office/drawing/2014/main" val="3847004433"/>
                    </a:ext>
                  </a:extLst>
                </a:gridCol>
                <a:gridCol w="1297167">
                  <a:extLst>
                    <a:ext uri="{9D8B030D-6E8A-4147-A177-3AD203B41FA5}">
                      <a16:colId xmlns:a16="http://schemas.microsoft.com/office/drawing/2014/main" val="2006218196"/>
                    </a:ext>
                  </a:extLst>
                </a:gridCol>
                <a:gridCol w="1274802">
                  <a:extLst>
                    <a:ext uri="{9D8B030D-6E8A-4147-A177-3AD203B41FA5}">
                      <a16:colId xmlns:a16="http://schemas.microsoft.com/office/drawing/2014/main" val="1781081073"/>
                    </a:ext>
                  </a:extLst>
                </a:gridCol>
                <a:gridCol w="1297167">
                  <a:extLst>
                    <a:ext uri="{9D8B030D-6E8A-4147-A177-3AD203B41FA5}">
                      <a16:colId xmlns:a16="http://schemas.microsoft.com/office/drawing/2014/main" val="763352543"/>
                    </a:ext>
                  </a:extLst>
                </a:gridCol>
                <a:gridCol w="1364261">
                  <a:extLst>
                    <a:ext uri="{9D8B030D-6E8A-4147-A177-3AD203B41FA5}">
                      <a16:colId xmlns:a16="http://schemas.microsoft.com/office/drawing/2014/main" val="1622760761"/>
                    </a:ext>
                  </a:extLst>
                </a:gridCol>
                <a:gridCol w="1416447">
                  <a:extLst>
                    <a:ext uri="{9D8B030D-6E8A-4147-A177-3AD203B41FA5}">
                      <a16:colId xmlns:a16="http://schemas.microsoft.com/office/drawing/2014/main" val="1053483756"/>
                    </a:ext>
                  </a:extLst>
                </a:gridCol>
              </a:tblGrid>
              <a:tr h="101221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P@1</a:t>
                      </a:r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P@2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P@3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P@4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P@5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P@10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P@15</a:t>
                      </a:r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11103"/>
                  </a:ext>
                </a:extLst>
              </a:tr>
              <a:tr h="1310901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Kombinácia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skupinových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en-GB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globálnych</a:t>
                      </a: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vzorov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728228"/>
                  </a:ext>
                </a:extLst>
              </a:tr>
              <a:tr h="887007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Iba globálne vzory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221688"/>
                  </a:ext>
                </a:extLst>
              </a:tr>
              <a:tr h="117899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Zlepšenie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7724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59" y="5113350"/>
            <a:ext cx="11041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Paired T - TEST</a:t>
            </a:r>
          </a:p>
          <a:p>
            <a:r>
              <a:rPr lang="sk-SK" sz="2400" b="1" dirty="0"/>
              <a:t>P </a:t>
            </a:r>
            <a:r>
              <a:rPr lang="en-GB" sz="2400" b="1" dirty="0"/>
              <a:t>&lt; 0.0001 ;  </a:t>
            </a:r>
          </a:p>
          <a:p>
            <a:r>
              <a:rPr lang="en-GB" sz="2400" b="1" dirty="0"/>
              <a:t>The mean of Group One minus Group Two equals 0.01485837123 </a:t>
            </a:r>
            <a:br>
              <a:rPr lang="en-GB" sz="2400" b="1" dirty="0"/>
            </a:br>
            <a:r>
              <a:rPr lang="en-GB" sz="2400" b="1" dirty="0"/>
              <a:t>95% confidence interval of this difference: From 0.01452905462 to 0.01518768785</a:t>
            </a: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2498066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1940</TotalTime>
  <Words>1543</Words>
  <Application>Microsoft Office PowerPoint</Application>
  <PresentationFormat>Widescreen</PresentationFormat>
  <Paragraphs>246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Metropolitan</vt:lpstr>
      <vt:lpstr>Rozpoznávanie vzorov správania používateľov webového sídla</vt:lpstr>
      <vt:lpstr>Vzor správania </vt:lpstr>
      <vt:lpstr>Možné využitie nájdených vzorov správania </vt:lpstr>
      <vt:lpstr>Špecifiká navrhnutej metódy</vt:lpstr>
      <vt:lpstr>Prehľad niektorých výsledkov</vt:lpstr>
      <vt:lpstr>Hypotéza 1 </vt:lpstr>
      <vt:lpstr>Experiment  - odporúčanie</vt:lpstr>
      <vt:lpstr>PowerPoint Presentation</vt:lpstr>
      <vt:lpstr>PowerPoint Presentation</vt:lpstr>
      <vt:lpstr>Hypotéza 2 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vzorov správania používateľov webového sídla</dc:title>
  <dc:creator>Tomas Chovanak</dc:creator>
  <cp:lastModifiedBy>Tomas Chovanak</cp:lastModifiedBy>
  <cp:revision>126</cp:revision>
  <dcterms:created xsi:type="dcterms:W3CDTF">2016-11-20T08:32:02Z</dcterms:created>
  <dcterms:modified xsi:type="dcterms:W3CDTF">2016-11-30T13:19:36Z</dcterms:modified>
</cp:coreProperties>
</file>