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ub Sevcech" initials="JS" lastIdx="2" clrIdx="0">
    <p:extLst>
      <p:ext uri="{19B8F6BF-5375-455C-9EA6-DF929625EA0E}">
        <p15:presenceInfo xmlns:p15="http://schemas.microsoft.com/office/powerpoint/2012/main" userId="179fa429c41c244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66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330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87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605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905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702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510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625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9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245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7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A1E4-AC42-4C0A-8835-F25D4358FF60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13180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A1E4-AC42-4C0A-8835-F25D4358FF60}" type="datetimeFigureOut">
              <a:rPr lang="sk-SK" smtClean="0"/>
              <a:t>19.10.2016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2C62B-D341-4C95-B4B1-3D7231609D0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968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.ufl.edu/~presnell/Links/R-links.shtml" TargetMode="External"/><Relationship Id="rId3" Type="http://schemas.openxmlformats.org/officeDocument/2006/relationships/hyperlink" Target="http://www.r-project.org/" TargetMode="External"/><Relationship Id="rId7" Type="http://schemas.openxmlformats.org/officeDocument/2006/relationships/hyperlink" Target="http://yihui.name/knit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hiny.rstudio.com/" TargetMode="External"/><Relationship Id="rId5" Type="http://schemas.openxmlformats.org/officeDocument/2006/relationships/hyperlink" Target="http://www.rstudio.com/" TargetMode="External"/><Relationship Id="rId4" Type="http://schemas.openxmlformats.org/officeDocument/2006/relationships/hyperlink" Target="https://www.coursera.org/specialization/jhudatascience/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rouseguy/intro2stats" TargetMode="External"/><Relationship Id="rId3" Type="http://schemas.openxmlformats.org/officeDocument/2006/relationships/hyperlink" Target="https://docs.python.org/" TargetMode="External"/><Relationship Id="rId7" Type="http://schemas.openxmlformats.org/officeDocument/2006/relationships/hyperlink" Target="https://github.com/ipython/ipython/wiki/A-gallery-of-interesting-IPython-Notebooks#entire-books-or-other-large-collections-of-notebooks-on-a-topi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bakker7.github.io/exploratory_computing_with_python/" TargetMode="External"/><Relationship Id="rId5" Type="http://schemas.openxmlformats.org/officeDocument/2006/relationships/hyperlink" Target="http://www.scipy.org/" TargetMode="External"/><Relationship Id="rId4" Type="http://schemas.openxmlformats.org/officeDocument/2006/relationships/hyperlink" Target="http://jupyter.org/" TargetMode="External"/><Relationship Id="rId9" Type="http://schemas.openxmlformats.org/officeDocument/2006/relationships/hyperlink" Target="https://github.com/agconti/kaggle-titanic/blob/master/Titanic.ipyn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" TargetMode="External"/><Relationship Id="rId2" Type="http://schemas.openxmlformats.org/officeDocument/2006/relationships/hyperlink" Target="http://www.datatau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chinelearningmastery.com/" TargetMode="External"/><Relationship Id="rId4" Type="http://schemas.openxmlformats.org/officeDocument/2006/relationships/hyperlink" Target="http://blog.datacamp.com/r-or-python-for-data-analysi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8536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 vs. Python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http://4.bp.blogspot.com/-k7EVaF0-JgY/TmgdwFl5Q5I/AAAAAAAABDY/BolDIr-Stss/s1600/mamba_edge_dualDagg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572345"/>
            <a:ext cx="2857500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28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847850"/>
            <a:ext cx="0" cy="382905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2a305fd5-d392-4e15-ab3c-3c8719ba5d16.jpg (399×30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2" y="1877665"/>
            <a:ext cx="896938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ythonlogo.png (374×32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1" y="1877665"/>
            <a:ext cx="1029494" cy="8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9149" y="3086101"/>
            <a:ext cx="34698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en-US" sz="1400" dirty="0" err="1"/>
              <a:t>Ve</a:t>
            </a:r>
            <a:r>
              <a:rPr lang="sk-SK" sz="1400" dirty="0"/>
              <a:t>ľ</a:t>
            </a:r>
            <a:r>
              <a:rPr lang="en-US" sz="1400" dirty="0"/>
              <a:t>a </a:t>
            </a:r>
            <a:r>
              <a:rPr lang="en-US" sz="1400" dirty="0" err="1"/>
              <a:t>existuj</a:t>
            </a:r>
            <a:r>
              <a:rPr lang="sk-SK" sz="1400" dirty="0" err="1"/>
              <a:t>úcich</a:t>
            </a:r>
            <a:r>
              <a:rPr lang="sk-SK" sz="1400" dirty="0"/>
              <a:t> modelov a knižníc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Carret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Štatistické modely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Vizualizácia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Ggplot2, </a:t>
            </a:r>
            <a:r>
              <a:rPr lang="sk-SK" sz="1400" dirty="0" err="1"/>
              <a:t>Lattice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DataFrame</a:t>
            </a:r>
            <a:endParaRPr lang="sk-SK" sz="1400" dirty="0"/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Filtrovanie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Exploratívna</a:t>
            </a:r>
            <a:r>
              <a:rPr lang="sk-SK" sz="1400" dirty="0"/>
              <a:t> analýza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Dplyr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Dokumentácia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Komunita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Vyvinuté štatistikmi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Shiny</a:t>
            </a:r>
            <a:r>
              <a:rPr lang="sk-SK" sz="1400" dirty="0"/>
              <a:t>, </a:t>
            </a:r>
            <a:r>
              <a:rPr lang="sk-SK" sz="1400" dirty="0" err="1"/>
              <a:t>Knitr</a:t>
            </a:r>
            <a:endParaRPr lang="sk-SK" sz="1400" dirty="0"/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endParaRPr lang="sk-SK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29251" y="3086102"/>
            <a:ext cx="323577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Sckikit-learn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Statsmodels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Matplotlib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Pandas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Konzistentnosť knižníc, STD knižnica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Dokumentácia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Testovanie + </a:t>
            </a:r>
            <a:r>
              <a:rPr lang="sk-SK" sz="1400" dirty="0" err="1"/>
              <a:t>debugovanie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Čitateľnosť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Jazyk </a:t>
            </a:r>
            <a:r>
              <a:rPr lang="sk-SK" sz="1400" dirty="0" err="1"/>
              <a:t>háčkarov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Normálny OOP jazyk</a:t>
            </a:r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/>
              <a:t>General </a:t>
            </a:r>
            <a:r>
              <a:rPr lang="sk-SK" sz="1400" dirty="0" err="1"/>
              <a:t>purpose</a:t>
            </a:r>
            <a:r>
              <a:rPr lang="sk-SK" sz="1400" dirty="0"/>
              <a:t> </a:t>
            </a:r>
            <a:r>
              <a:rPr lang="sk-SK" sz="1400" dirty="0" err="1"/>
              <a:t>language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err="1"/>
              <a:t>iPython</a:t>
            </a:r>
            <a:endParaRPr lang="sk-SK" sz="1400" dirty="0"/>
          </a:p>
          <a:p>
            <a:pPr marL="214313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endParaRPr lang="sk-SK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794794" y="531587"/>
            <a:ext cx="35544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50" b="1" dirty="0"/>
              <a:t>Plusy</a:t>
            </a:r>
          </a:p>
        </p:txBody>
      </p:sp>
    </p:spTree>
    <p:extLst>
      <p:ext uri="{BB962C8B-B14F-4D97-AF65-F5344CB8AC3E}">
        <p14:creationId xmlns:p14="http://schemas.microsoft.com/office/powerpoint/2010/main" val="26824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847850"/>
            <a:ext cx="0" cy="3829050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2a305fd5-d392-4e15-ab3c-3c8719ba5d16.jpg (399×30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2" y="1877665"/>
            <a:ext cx="896938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ythonlogo.png (374×32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1" y="1877665"/>
            <a:ext cx="1029494" cy="8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69951" y="2996002"/>
            <a:ext cx="289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/>
              <a:t>Vyvinuté štatistikmi</a:t>
            </a:r>
          </a:p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/>
              <a:t>IDE</a:t>
            </a:r>
          </a:p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 smtClean="0"/>
              <a:t>Testovanie </a:t>
            </a:r>
            <a:r>
              <a:rPr lang="sk-SK" sz="1400" dirty="0"/>
              <a:t>+ </a:t>
            </a:r>
            <a:r>
              <a:rPr lang="sk-SK" sz="1400" dirty="0" err="1"/>
              <a:t>debugovanie</a:t>
            </a:r>
            <a:endParaRPr lang="sk-SK" sz="1400" dirty="0"/>
          </a:p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/>
              <a:t>Programovanie</a:t>
            </a:r>
          </a:p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 err="1"/>
              <a:t>Readability</a:t>
            </a:r>
            <a:endParaRPr lang="sk-SK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74098" y="2996002"/>
            <a:ext cx="289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 err="1"/>
              <a:t>Python</a:t>
            </a:r>
            <a:r>
              <a:rPr lang="sk-SK" sz="1400" dirty="0"/>
              <a:t> 2 alebo </a:t>
            </a:r>
            <a:r>
              <a:rPr lang="sk-SK" sz="1400" dirty="0" err="1"/>
              <a:t>Python</a:t>
            </a:r>
            <a:r>
              <a:rPr lang="sk-SK" sz="1400" dirty="0"/>
              <a:t> 3?</a:t>
            </a:r>
          </a:p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/>
              <a:t>Stále chýba veľa R modelov</a:t>
            </a:r>
          </a:p>
          <a:p>
            <a:pPr marL="214313" indent="-214313">
              <a:buClr>
                <a:srgbClr val="FF0000"/>
              </a:buClr>
              <a:buFont typeface="Calibri" panose="020F0502020204030204" pitchFamily="34" charset="0"/>
              <a:buChar char="-"/>
            </a:pPr>
            <a:r>
              <a:rPr lang="sk-SK" sz="1400" dirty="0"/>
              <a:t>Znalosť programovania výhodou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4794" y="738414"/>
            <a:ext cx="35544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50" b="1" dirty="0"/>
              <a:t>Mínusy</a:t>
            </a:r>
          </a:p>
        </p:txBody>
      </p:sp>
    </p:spTree>
    <p:extLst>
      <p:ext uri="{BB962C8B-B14F-4D97-AF65-F5344CB8AC3E}">
        <p14:creationId xmlns:p14="http://schemas.microsoft.com/office/powerpoint/2010/main" val="10312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572000" y="1847850"/>
            <a:ext cx="0" cy="382905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2a305fd5-d392-4e15-ab3c-3c8719ba5d16.jpg (399×30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2" y="1877665"/>
            <a:ext cx="896938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ythonlogo.png (374×32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1" y="1877665"/>
            <a:ext cx="1029494" cy="8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19149" y="3086101"/>
            <a:ext cx="346982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smtClean="0"/>
              <a:t>Existujúca báza množstva typických krokov predspracovania dát, </a:t>
            </a:r>
            <a:r>
              <a:rPr lang="en-US" sz="1400" dirty="0" err="1" smtClean="0"/>
              <a:t>vizualiz</a:t>
            </a:r>
            <a:r>
              <a:rPr lang="sk-SK" sz="1400" dirty="0" err="1" smtClean="0"/>
              <a:t>ácie</a:t>
            </a:r>
            <a:r>
              <a:rPr lang="sk-SK" sz="1400" dirty="0" smtClean="0"/>
              <a:t>, strojového učenia a štatistického vyhodnocovania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endParaRPr lang="sk-SK" sz="1400" dirty="0" smtClean="0"/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smtClean="0"/>
              <a:t>Vhodné na </a:t>
            </a:r>
            <a:r>
              <a:rPr lang="sk-SK" sz="1400" dirty="0" err="1" smtClean="0"/>
              <a:t>standalone</a:t>
            </a:r>
            <a:r>
              <a:rPr lang="sk-SK" sz="1400" dirty="0" smtClean="0"/>
              <a:t> aplikácie nad hotovými množinami dát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endParaRPr lang="sk-SK" sz="1400" dirty="0" smtClean="0"/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smtClean="0"/>
              <a:t>Jednoduché vyskladanie aplikácie z existujúcich komponentov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endParaRPr lang="sk-SK" sz="1400" dirty="0"/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smtClean="0"/>
              <a:t>Veľká množina existujúcich aj neštandardných metód</a:t>
            </a:r>
            <a:endParaRPr lang="sk-SK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579418" y="510828"/>
            <a:ext cx="595052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50" b="1" dirty="0" smtClean="0"/>
              <a:t>Ktorý jazyk si mám vybrať</a:t>
            </a:r>
            <a:endParaRPr lang="sk-SK" sz="4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20105" y="3086101"/>
            <a:ext cx="346982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smtClean="0"/>
              <a:t>Ak chcete dáta získavať z viacerých reálnych zdrojov (</a:t>
            </a:r>
            <a:r>
              <a:rPr lang="sk-SK" sz="1400" dirty="0" err="1" smtClean="0"/>
              <a:t>crawlovanie</a:t>
            </a:r>
            <a:r>
              <a:rPr lang="sk-SK" sz="1400" dirty="0" smtClean="0"/>
              <a:t>, predspracovanie, čistenie, ...)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endParaRPr lang="sk-SK" sz="1400" dirty="0" smtClean="0"/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smtClean="0"/>
              <a:t>Dobrá podpora pre distribuované počítanie, spracovanie prúdov dát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endParaRPr lang="sk-SK" sz="1400" dirty="0" smtClean="0"/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smtClean="0"/>
              <a:t>Možnosť postavenia celej aplikácie v rovnakom jazyku </a:t>
            </a:r>
            <a:r>
              <a:rPr lang="sk-SK" sz="1400" dirty="0" smtClean="0"/>
              <a:t>(</a:t>
            </a:r>
            <a:r>
              <a:rPr lang="sk-SK" sz="1400" dirty="0"/>
              <a:t>zbieranie dát postavenie modelu </a:t>
            </a:r>
            <a:r>
              <a:rPr lang="sk-SK" sz="1400" dirty="0" smtClean="0"/>
              <a:t>aj </a:t>
            </a:r>
            <a:r>
              <a:rPr lang="sk-SK" sz="1400" dirty="0" err="1" smtClean="0"/>
              <a:t>apikácie</a:t>
            </a:r>
            <a:r>
              <a:rPr lang="sk-SK" sz="1400" dirty="0" smtClean="0"/>
              <a:t>)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endParaRPr lang="sk-SK" sz="1400" dirty="0" smtClean="0"/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r>
              <a:rPr lang="sk-SK" sz="1400" dirty="0" smtClean="0"/>
              <a:t>Jednotný spôsob prístupu k modelom</a:t>
            </a:r>
          </a:p>
          <a:p>
            <a:pPr marL="557213" lvl="1" indent="-214313">
              <a:buClr>
                <a:schemeClr val="accent6"/>
              </a:buClr>
              <a:buFont typeface="Calibri" panose="020F0502020204030204" pitchFamily="34" charset="0"/>
              <a:buChar char="+"/>
            </a:pPr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8115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xresdefault.jpg (1280×7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6386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essie-and-james.png (1280×72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2"/>
            <a:ext cx="9144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2a305fd5-d392-4e15-ab3c-3c8719ba5d16.jpg (399×30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1" y="1242665"/>
            <a:ext cx="896938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4794" y="1130301"/>
            <a:ext cx="35544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50" b="1" dirty="0"/>
              <a:t>Odkazy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9701" y="3035302"/>
            <a:ext cx="6070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hlinkClick r:id="rId3"/>
              </a:rPr>
              <a:t>http://www.r-project.org/</a:t>
            </a:r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/>
              <a:t>Coursera Data Science Specialization </a:t>
            </a:r>
            <a:r>
              <a:rPr lang="sk-SK" sz="1500" dirty="0">
                <a:hlinkClick r:id="rId4"/>
              </a:rPr>
              <a:t>https://www.coursera.org/specialization/jhudatascience/1</a:t>
            </a:r>
            <a:endParaRPr lang="en-US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err="1"/>
              <a:t>Rstudio</a:t>
            </a:r>
            <a:r>
              <a:rPr lang="en-US" sz="1500" dirty="0"/>
              <a:t> IDE </a:t>
            </a:r>
            <a:r>
              <a:rPr lang="sk-SK" sz="1500" dirty="0">
                <a:hlinkClick r:id="rId5"/>
              </a:rPr>
              <a:t>http://www.rstudio.com/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Shiny</a:t>
            </a:r>
            <a:r>
              <a:rPr lang="sk-SK" sz="1500" dirty="0"/>
              <a:t> </a:t>
            </a:r>
            <a:r>
              <a:rPr lang="sk-SK" sz="1500" dirty="0">
                <a:hlinkClick r:id="rId6"/>
              </a:rPr>
              <a:t>http://shiny.rstudio.com/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Knitr</a:t>
            </a:r>
            <a:r>
              <a:rPr lang="sk-SK" sz="1500" dirty="0"/>
              <a:t> </a:t>
            </a:r>
            <a:r>
              <a:rPr lang="sk-SK" sz="1500" dirty="0">
                <a:hlinkClick r:id="rId7"/>
              </a:rPr>
              <a:t>http://yihui.name/knitr/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Useful</a:t>
            </a:r>
            <a:r>
              <a:rPr lang="sk-SK" sz="1500" dirty="0"/>
              <a:t> R </a:t>
            </a:r>
            <a:r>
              <a:rPr lang="sk-SK" sz="1500" dirty="0" err="1"/>
              <a:t>links</a:t>
            </a:r>
            <a:r>
              <a:rPr lang="sk-SK" sz="1500" dirty="0"/>
              <a:t> </a:t>
            </a:r>
            <a:r>
              <a:rPr lang="sk-SK" sz="1500" dirty="0">
                <a:hlinkClick r:id="rId8"/>
              </a:rPr>
              <a:t>http://www.stat.ufl.edu/~presnell/Links/R-links.shtml</a:t>
            </a:r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val="17663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4794" y="1130301"/>
            <a:ext cx="35544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50" b="1" dirty="0"/>
              <a:t>Odkazy</a:t>
            </a:r>
          </a:p>
        </p:txBody>
      </p:sp>
      <p:pic>
        <p:nvPicPr>
          <p:cNvPr id="4" name="Picture 6" descr="pythonlogo.png (374×325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1" y="1179164"/>
            <a:ext cx="1029494" cy="8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9701" y="3035300"/>
            <a:ext cx="60706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>
                <a:hlinkClick r:id="rId3"/>
              </a:rPr>
              <a:t>https://docs.python.org/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Jupyter</a:t>
            </a:r>
            <a:r>
              <a:rPr lang="sk-SK" sz="1500" dirty="0"/>
              <a:t> </a:t>
            </a:r>
            <a:r>
              <a:rPr lang="sk-SK" sz="1500" dirty="0" err="1"/>
              <a:t>notebooks</a:t>
            </a:r>
            <a:r>
              <a:rPr lang="sk-SK" sz="1500" dirty="0"/>
              <a:t> </a:t>
            </a:r>
            <a:r>
              <a:rPr lang="sk-SK" sz="1500" dirty="0">
                <a:hlinkClick r:id="rId4"/>
              </a:rPr>
              <a:t>http://jupyter.org/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SciPy</a:t>
            </a:r>
            <a:r>
              <a:rPr lang="sk-SK" sz="1500" dirty="0"/>
              <a:t> </a:t>
            </a:r>
            <a:r>
              <a:rPr lang="sk-SK" sz="1500" dirty="0">
                <a:hlinkClick r:id="rId5"/>
              </a:rPr>
              <a:t>http://www.scipy.org/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Exploratory</a:t>
            </a:r>
            <a:r>
              <a:rPr lang="sk-SK" sz="1500" dirty="0"/>
              <a:t> </a:t>
            </a:r>
            <a:r>
              <a:rPr lang="sk-SK" sz="1500" dirty="0" err="1"/>
              <a:t>computing</a:t>
            </a:r>
            <a:r>
              <a:rPr lang="sk-SK" sz="1500" dirty="0"/>
              <a:t> </a:t>
            </a:r>
            <a:r>
              <a:rPr lang="sk-SK" sz="1500" dirty="0" err="1"/>
              <a:t>with</a:t>
            </a:r>
            <a:r>
              <a:rPr lang="sk-SK" sz="1500" dirty="0"/>
              <a:t> </a:t>
            </a:r>
            <a:r>
              <a:rPr lang="sk-SK" sz="1500" dirty="0" err="1"/>
              <a:t>python</a:t>
            </a:r>
            <a:r>
              <a:rPr lang="sk-SK" sz="1500" dirty="0"/>
              <a:t> </a:t>
            </a:r>
            <a:r>
              <a:rPr lang="sk-SK" sz="1500" dirty="0">
                <a:hlinkClick r:id="rId6"/>
              </a:rPr>
              <a:t>http://mbakker7.github.io/exploratory_computing_with_python/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Galéria </a:t>
            </a:r>
            <a:r>
              <a:rPr lang="sk-SK" sz="1500" dirty="0" err="1"/>
              <a:t>Jupyter</a:t>
            </a:r>
            <a:r>
              <a:rPr lang="sk-SK" sz="1500" dirty="0"/>
              <a:t> notebookov / kníh </a:t>
            </a:r>
            <a:r>
              <a:rPr lang="sk-SK" sz="1500" dirty="0">
                <a:hlinkClick r:id="rId7"/>
              </a:rPr>
              <a:t>https://github.com/ipython/ipython/wiki/A-gallery-of-interesting-IPython-Notebooks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Intro</a:t>
            </a:r>
            <a:r>
              <a:rPr lang="sk-SK" sz="1500" dirty="0"/>
              <a:t> do štatistiky </a:t>
            </a:r>
            <a:r>
              <a:rPr lang="sk-SK" sz="1500" dirty="0">
                <a:hlinkClick r:id="rId8"/>
              </a:rPr>
              <a:t>https://</a:t>
            </a:r>
            <a:r>
              <a:rPr lang="sk-SK" sz="1500" dirty="0" smtClean="0">
                <a:hlinkClick r:id="rId8"/>
              </a:rPr>
              <a:t>github.com/rouseguy/intro2stats</a:t>
            </a:r>
            <a:endParaRPr lang="en-US" sz="15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500" dirty="0" smtClean="0"/>
              <a:t>Titanic </a:t>
            </a:r>
            <a:r>
              <a:rPr lang="en-US" sz="1500" dirty="0" err="1" smtClean="0"/>
              <a:t>na</a:t>
            </a:r>
            <a:r>
              <a:rPr lang="en-US" sz="1500" dirty="0" smtClean="0"/>
              <a:t> </a:t>
            </a:r>
            <a:r>
              <a:rPr lang="en-US" sz="1500" dirty="0" err="1" smtClean="0"/>
              <a:t>Kaggle</a:t>
            </a:r>
            <a:r>
              <a:rPr lang="en-US" sz="1500" dirty="0" smtClean="0"/>
              <a:t> </a:t>
            </a:r>
            <a:r>
              <a:rPr lang="sk-SK" sz="1500" dirty="0" smtClean="0">
                <a:hlinkClick r:id="rId9"/>
              </a:rPr>
              <a:t>https</a:t>
            </a:r>
            <a:r>
              <a:rPr lang="sk-SK" sz="1500" dirty="0">
                <a:hlinkClick r:id="rId9"/>
              </a:rPr>
              <a:t>://</a:t>
            </a:r>
            <a:r>
              <a:rPr lang="sk-SK" sz="1500" dirty="0" smtClean="0">
                <a:hlinkClick r:id="rId9"/>
              </a:rPr>
              <a:t>github.com/agconti/kaggle-titanic/blob/master/Titanic.ipynb</a:t>
            </a:r>
            <a:endParaRPr lang="en-US" sz="1500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val="8455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4794" y="1130301"/>
            <a:ext cx="355441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50" b="1" dirty="0"/>
              <a:t>Iné odkazy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9701" y="3035301"/>
            <a:ext cx="607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Často aktualizovaný výber článkov o analýze dát </a:t>
            </a:r>
            <a:r>
              <a:rPr lang="sk-SK" sz="1500" dirty="0">
                <a:hlinkClick r:id="rId2"/>
              </a:rPr>
              <a:t>http://www.datatau.com/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Kaggle</a:t>
            </a:r>
            <a:r>
              <a:rPr lang="sk-SK" sz="1500" dirty="0"/>
              <a:t> </a:t>
            </a:r>
            <a:r>
              <a:rPr lang="sk-SK" sz="1500" dirty="0">
                <a:hlinkClick r:id="rId3"/>
              </a:rPr>
              <a:t>https://www.kaggle.com/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/>
              <a:t>Porovnanie R </a:t>
            </a:r>
            <a:r>
              <a:rPr lang="sk-SK" sz="1500" dirty="0" err="1"/>
              <a:t>vs</a:t>
            </a:r>
            <a:r>
              <a:rPr lang="sk-SK" sz="1500" dirty="0"/>
              <a:t>. </a:t>
            </a:r>
            <a:r>
              <a:rPr lang="sk-SK" sz="1500" dirty="0" err="1"/>
              <a:t>Python</a:t>
            </a:r>
            <a:r>
              <a:rPr lang="sk-SK" sz="1500" dirty="0"/>
              <a:t> </a:t>
            </a:r>
            <a:r>
              <a:rPr lang="sk-SK" sz="1500" dirty="0">
                <a:hlinkClick r:id="rId4"/>
              </a:rPr>
              <a:t>http://blog.datacamp.com/r-or-python-for-data-analysis/</a:t>
            </a:r>
            <a:endParaRPr lang="sk-SK" sz="15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k-SK" sz="1500" dirty="0" err="1"/>
              <a:t>Machine</a:t>
            </a:r>
            <a:r>
              <a:rPr lang="sk-SK" sz="1500" dirty="0"/>
              <a:t> </a:t>
            </a:r>
            <a:r>
              <a:rPr lang="sk-SK" sz="1500" dirty="0" err="1"/>
              <a:t>learning</a:t>
            </a:r>
            <a:r>
              <a:rPr lang="sk-SK" sz="1500" dirty="0"/>
              <a:t> </a:t>
            </a:r>
            <a:r>
              <a:rPr lang="sk-SK" sz="1500" dirty="0" err="1"/>
              <a:t>clanky</a:t>
            </a:r>
            <a:r>
              <a:rPr lang="sk-SK" sz="1500" dirty="0"/>
              <a:t> </a:t>
            </a:r>
            <a:r>
              <a:rPr lang="sk-SK" sz="1500" dirty="0">
                <a:hlinkClick r:id="rId5"/>
              </a:rPr>
              <a:t>http://machinelearningmastery.com/</a:t>
            </a:r>
            <a:endParaRPr lang="sk-SK" sz="1500" dirty="0"/>
          </a:p>
        </p:txBody>
      </p:sp>
    </p:spTree>
    <p:extLst>
      <p:ext uri="{BB962C8B-B14F-4D97-AF65-F5344CB8AC3E}">
        <p14:creationId xmlns:p14="http://schemas.microsoft.com/office/powerpoint/2010/main" val="3876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1282</TotalTime>
  <Words>278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 vs. Python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Jakub Sevcech</dc:creator>
  <cp:lastModifiedBy>Ondrej Kassak</cp:lastModifiedBy>
  <cp:revision>16</cp:revision>
  <dcterms:created xsi:type="dcterms:W3CDTF">2015-10-26T19:23:55Z</dcterms:created>
  <dcterms:modified xsi:type="dcterms:W3CDTF">2016-10-20T06:46:36Z</dcterms:modified>
</cp:coreProperties>
</file>