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9" r:id="rId3"/>
    <p:sldId id="268" r:id="rId4"/>
    <p:sldId id="257" r:id="rId5"/>
    <p:sldId id="262" r:id="rId6"/>
    <p:sldId id="263" r:id="rId7"/>
    <p:sldId id="267" r:id="rId8"/>
    <p:sldId id="264" r:id="rId9"/>
    <p:sldId id="265" r:id="rId10"/>
    <p:sldId id="266" r:id="rId11"/>
    <p:sldId id="258" r:id="rId12"/>
    <p:sldId id="261" r:id="rId13"/>
    <p:sldId id="259" r:id="rId14"/>
    <p:sldId id="260" r:id="rId15"/>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41" autoAdjust="0"/>
    <p:restoredTop sz="84031" autoAdjust="0"/>
  </p:normalViewPr>
  <p:slideViewPr>
    <p:cSldViewPr snapToGrid="0">
      <p:cViewPr varScale="1">
        <p:scale>
          <a:sx n="112" d="100"/>
          <a:sy n="112" d="100"/>
        </p:scale>
        <p:origin x="1548"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7BAEA-C466-4C6A-AA13-7B22D054C9A5}" type="datetimeFigureOut">
              <a:rPr lang="sk-SK" smtClean="0"/>
              <a:t>25. 2. 2016</a:t>
            </a:fld>
            <a:endParaRPr lang="sk-S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DF49B-7F58-4AA5-9EED-42D0F21860E2}" type="slidenum">
              <a:rPr lang="sk-SK" smtClean="0"/>
              <a:t>‹#›</a:t>
            </a:fld>
            <a:endParaRPr lang="sk-SK"/>
          </a:p>
        </p:txBody>
      </p:sp>
    </p:spTree>
    <p:extLst>
      <p:ext uri="{BB962C8B-B14F-4D97-AF65-F5344CB8AC3E}">
        <p14:creationId xmlns:p14="http://schemas.microsoft.com/office/powerpoint/2010/main" val="68337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Kedysi na </a:t>
            </a:r>
            <a:r>
              <a:rPr lang="sk-SK" dirty="0" err="1" smtClean="0"/>
              <a:t>pewe</a:t>
            </a:r>
            <a:r>
              <a:rPr lang="sk-SK" dirty="0" smtClean="0"/>
              <a:t> fungovalo </a:t>
            </a:r>
            <a:r>
              <a:rPr lang="sk-SK" dirty="0" err="1" smtClean="0"/>
              <a:t>nieco</a:t>
            </a:r>
            <a:r>
              <a:rPr lang="sk-SK" dirty="0" smtClean="0"/>
              <a:t> ako referovanie o nejakom </a:t>
            </a:r>
            <a:r>
              <a:rPr lang="sk-SK" dirty="0" err="1" smtClean="0"/>
              <a:t>zaujimavom</a:t>
            </a:r>
            <a:r>
              <a:rPr lang="sk-SK" dirty="0" smtClean="0"/>
              <a:t> </a:t>
            </a:r>
            <a:r>
              <a:rPr lang="sk-SK" dirty="0" err="1" smtClean="0"/>
              <a:t>clanku</a:t>
            </a:r>
            <a:r>
              <a:rPr lang="sk-SK" dirty="0" smtClean="0"/>
              <a:t> a diskutovanie o jeho obsahu. Chcel by som sa </a:t>
            </a:r>
            <a:r>
              <a:rPr lang="sk-SK" dirty="0" err="1" smtClean="0"/>
              <a:t>poskusit</a:t>
            </a:r>
            <a:r>
              <a:rPr lang="sk-SK" dirty="0" smtClean="0"/>
              <a:t> znovuobnovenie</a:t>
            </a:r>
            <a:r>
              <a:rPr lang="sk-SK" baseline="0" dirty="0" smtClean="0"/>
              <a:t> tejto </a:t>
            </a:r>
            <a:r>
              <a:rPr lang="sk-SK" baseline="0" dirty="0" err="1" smtClean="0"/>
              <a:t>tradicie</a:t>
            </a:r>
            <a:r>
              <a:rPr lang="sk-SK" baseline="0" dirty="0" smtClean="0"/>
              <a:t> a chcem </a:t>
            </a:r>
            <a:r>
              <a:rPr lang="sk-SK" baseline="0" dirty="0" err="1" smtClean="0"/>
              <a:t>najskor</a:t>
            </a:r>
            <a:r>
              <a:rPr lang="sk-SK" baseline="0" dirty="0" smtClean="0"/>
              <a:t> </a:t>
            </a:r>
            <a:r>
              <a:rPr lang="sk-SK" baseline="0" dirty="0" err="1" smtClean="0"/>
              <a:t>vyskusat</a:t>
            </a:r>
            <a:r>
              <a:rPr lang="sk-SK" baseline="0" dirty="0" smtClean="0"/>
              <a:t> ci a ako budete </a:t>
            </a:r>
            <a:r>
              <a:rPr lang="sk-SK" baseline="0" dirty="0" err="1" smtClean="0"/>
              <a:t>reagovat</a:t>
            </a:r>
            <a:r>
              <a:rPr lang="sk-SK" baseline="0" dirty="0" smtClean="0"/>
              <a:t>. Nateraz som zobral </a:t>
            </a:r>
            <a:r>
              <a:rPr lang="sk-SK" baseline="0" dirty="0" err="1" smtClean="0"/>
              <a:t>nejaky</a:t>
            </a:r>
            <a:r>
              <a:rPr lang="sk-SK" baseline="0" dirty="0" smtClean="0"/>
              <a:t> blog, ale ak by mal niekto </a:t>
            </a:r>
            <a:r>
              <a:rPr lang="sk-SK" baseline="0" dirty="0" err="1" smtClean="0"/>
              <a:t>zaujem</a:t>
            </a:r>
            <a:r>
              <a:rPr lang="sk-SK" baseline="0" dirty="0" smtClean="0"/>
              <a:t> a </a:t>
            </a:r>
            <a:r>
              <a:rPr lang="sk-SK" baseline="0" dirty="0" err="1" smtClean="0"/>
              <a:t>podla</a:t>
            </a:r>
            <a:r>
              <a:rPr lang="sk-SK" baseline="0" dirty="0" smtClean="0"/>
              <a:t> toho ako </a:t>
            </a:r>
            <a:r>
              <a:rPr lang="sk-SK" baseline="0" dirty="0" err="1" smtClean="0"/>
              <a:t>nam</a:t>
            </a:r>
            <a:r>
              <a:rPr lang="sk-SK" baseline="0" dirty="0" smtClean="0"/>
              <a:t> to </a:t>
            </a:r>
            <a:r>
              <a:rPr lang="sk-SK" baseline="0" dirty="0" err="1" smtClean="0"/>
              <a:t>pojde</a:t>
            </a:r>
            <a:r>
              <a:rPr lang="sk-SK" baseline="0" dirty="0" smtClean="0"/>
              <a:t> si </a:t>
            </a:r>
            <a:r>
              <a:rPr lang="sk-SK" baseline="0" dirty="0" err="1" smtClean="0"/>
              <a:t>nabuducde</a:t>
            </a:r>
            <a:r>
              <a:rPr lang="sk-SK" baseline="0" dirty="0" smtClean="0"/>
              <a:t> </a:t>
            </a:r>
            <a:r>
              <a:rPr lang="sk-SK" baseline="0" dirty="0" err="1" smtClean="0"/>
              <a:t>mozeme</a:t>
            </a:r>
            <a:r>
              <a:rPr lang="sk-SK" baseline="0" dirty="0" smtClean="0"/>
              <a:t> </a:t>
            </a:r>
            <a:r>
              <a:rPr lang="sk-SK" baseline="0" dirty="0" err="1" smtClean="0"/>
              <a:t>zobrat</a:t>
            </a:r>
            <a:r>
              <a:rPr lang="sk-SK" baseline="0" dirty="0" smtClean="0"/>
              <a:t> </a:t>
            </a:r>
            <a:r>
              <a:rPr lang="sk-SK" baseline="0" dirty="0" err="1" smtClean="0"/>
              <a:t>nejaky</a:t>
            </a:r>
            <a:r>
              <a:rPr lang="sk-SK" baseline="0" dirty="0" smtClean="0"/>
              <a:t> </a:t>
            </a:r>
            <a:r>
              <a:rPr lang="sk-SK" baseline="0" dirty="0" err="1" smtClean="0"/>
              <a:t>iny</a:t>
            </a:r>
            <a:r>
              <a:rPr lang="sk-SK" baseline="0" dirty="0" smtClean="0"/>
              <a:t>, </a:t>
            </a:r>
            <a:r>
              <a:rPr lang="sk-SK" baseline="0" dirty="0" err="1" smtClean="0"/>
              <a:t>nejaku</a:t>
            </a:r>
            <a:r>
              <a:rPr lang="sk-SK" baseline="0" dirty="0" smtClean="0"/>
              <a:t> </a:t>
            </a:r>
            <a:r>
              <a:rPr lang="sk-SK" baseline="0" dirty="0" err="1" smtClean="0"/>
              <a:t>iny</a:t>
            </a:r>
            <a:r>
              <a:rPr lang="sk-SK" baseline="0" dirty="0" smtClean="0"/>
              <a:t> </a:t>
            </a:r>
            <a:r>
              <a:rPr lang="sk-SK" baseline="0" dirty="0" err="1" smtClean="0"/>
              <a:t>domenu</a:t>
            </a:r>
            <a:r>
              <a:rPr lang="sk-SK" baseline="0" dirty="0" smtClean="0"/>
              <a:t> alebo sa </a:t>
            </a:r>
            <a:r>
              <a:rPr lang="sk-SK" baseline="0" dirty="0" err="1" smtClean="0"/>
              <a:t>mozeme</a:t>
            </a:r>
            <a:r>
              <a:rPr lang="sk-SK" baseline="0" dirty="0" smtClean="0"/>
              <a:t> </a:t>
            </a:r>
            <a:r>
              <a:rPr lang="sk-SK" baseline="0" dirty="0" err="1" smtClean="0"/>
              <a:t>povenovat</a:t>
            </a:r>
            <a:r>
              <a:rPr lang="sk-SK" baseline="0" dirty="0" smtClean="0"/>
              <a:t> </a:t>
            </a:r>
            <a:r>
              <a:rPr lang="sk-SK" baseline="0" dirty="0" err="1" smtClean="0"/>
              <a:t>nejakemu</a:t>
            </a:r>
            <a:r>
              <a:rPr lang="sk-SK" baseline="0" dirty="0" smtClean="0"/>
              <a:t> </a:t>
            </a:r>
            <a:r>
              <a:rPr lang="sk-SK" baseline="0" dirty="0" err="1" smtClean="0"/>
              <a:t>konkretnemu</a:t>
            </a:r>
            <a:r>
              <a:rPr lang="sk-SK" baseline="0" dirty="0" smtClean="0"/>
              <a:t> </a:t>
            </a:r>
            <a:r>
              <a:rPr lang="sk-SK" baseline="0" dirty="0" err="1" smtClean="0"/>
              <a:t>experiemntu</a:t>
            </a:r>
            <a:r>
              <a:rPr lang="sk-SK" baseline="0" dirty="0" smtClean="0"/>
              <a:t> – </a:t>
            </a:r>
            <a:r>
              <a:rPr lang="sk-SK" baseline="0" dirty="0" err="1" smtClean="0"/>
              <a:t>pristupu</a:t>
            </a:r>
            <a:r>
              <a:rPr lang="sk-SK" baseline="0" dirty="0" smtClean="0"/>
              <a:t>. </a:t>
            </a:r>
            <a:r>
              <a:rPr lang="sk-SK" baseline="0" dirty="0" err="1" smtClean="0"/>
              <a:t>Cokolvek</a:t>
            </a:r>
            <a:r>
              <a:rPr lang="sk-SK" baseline="0" dirty="0" smtClean="0"/>
              <a:t>.</a:t>
            </a:r>
          </a:p>
          <a:p>
            <a:r>
              <a:rPr lang="sk-SK" baseline="0" dirty="0" err="1" smtClean="0"/>
              <a:t>Dnesnym</a:t>
            </a:r>
            <a:r>
              <a:rPr lang="sk-SK" baseline="0" dirty="0" smtClean="0"/>
              <a:t> </a:t>
            </a:r>
            <a:r>
              <a:rPr lang="sk-SK" baseline="0" dirty="0" err="1" smtClean="0"/>
              <a:t>cielom</a:t>
            </a:r>
            <a:r>
              <a:rPr lang="sk-SK" baseline="0" dirty="0" smtClean="0"/>
              <a:t> je </a:t>
            </a:r>
            <a:r>
              <a:rPr lang="sk-SK" baseline="0" dirty="0" err="1" smtClean="0"/>
              <a:t>vyvolat</a:t>
            </a:r>
            <a:r>
              <a:rPr lang="sk-SK" baseline="0" dirty="0" smtClean="0"/>
              <a:t> diskusiu. Ja tu </a:t>
            </a:r>
            <a:r>
              <a:rPr lang="sk-SK" baseline="0" dirty="0" err="1" smtClean="0"/>
              <a:t>niesom</a:t>
            </a:r>
            <a:r>
              <a:rPr lang="sk-SK" baseline="0" dirty="0" smtClean="0"/>
              <a:t> ten, </a:t>
            </a:r>
            <a:r>
              <a:rPr lang="sk-SK" baseline="0" dirty="0" err="1" smtClean="0"/>
              <a:t>co</a:t>
            </a:r>
            <a:r>
              <a:rPr lang="sk-SK" baseline="0" dirty="0" smtClean="0"/>
              <a:t> ma pravdu. O tom ani </a:t>
            </a:r>
            <a:r>
              <a:rPr lang="sk-SK" baseline="0" dirty="0" err="1" smtClean="0"/>
              <a:t>nesnivam</a:t>
            </a:r>
            <a:r>
              <a:rPr lang="sk-SK" baseline="0" dirty="0" smtClean="0"/>
              <a:t>. Ja len </a:t>
            </a:r>
            <a:r>
              <a:rPr lang="sk-SK" baseline="0" dirty="0" err="1" smtClean="0"/>
              <a:t>tlmocim</a:t>
            </a:r>
            <a:r>
              <a:rPr lang="sk-SK" baseline="0" dirty="0" smtClean="0"/>
              <a:t> obsah </a:t>
            </a:r>
            <a:r>
              <a:rPr lang="sk-SK" baseline="0" dirty="0" err="1" smtClean="0"/>
              <a:t>clanku</a:t>
            </a:r>
            <a:r>
              <a:rPr lang="sk-SK" baseline="0" dirty="0" smtClean="0"/>
              <a:t>. Preto ak s </a:t>
            </a:r>
            <a:r>
              <a:rPr lang="sk-SK" baseline="0" dirty="0" err="1" smtClean="0"/>
              <a:t>hocicim</a:t>
            </a:r>
            <a:r>
              <a:rPr lang="sk-SK" baseline="0" dirty="0" smtClean="0"/>
              <a:t> </a:t>
            </a:r>
            <a:r>
              <a:rPr lang="sk-SK" baseline="0" dirty="0" err="1" smtClean="0"/>
              <a:t>nesuhlasite</a:t>
            </a:r>
            <a:r>
              <a:rPr lang="sk-SK" baseline="0" dirty="0" smtClean="0"/>
              <a:t> alebo sa chcete </a:t>
            </a:r>
            <a:r>
              <a:rPr lang="sk-SK" baseline="0" dirty="0" err="1" smtClean="0"/>
              <a:t>spytat</a:t>
            </a:r>
            <a:r>
              <a:rPr lang="sk-SK" baseline="0" dirty="0" smtClean="0"/>
              <a:t>, tak </a:t>
            </a:r>
            <a:r>
              <a:rPr lang="sk-SK" baseline="0" dirty="0" err="1" smtClean="0"/>
              <a:t>ruhu</a:t>
            </a:r>
            <a:r>
              <a:rPr lang="sk-SK" baseline="0" dirty="0" smtClean="0"/>
              <a:t> hore. </a:t>
            </a:r>
            <a:r>
              <a:rPr lang="sk-SK" baseline="0" dirty="0" err="1" smtClean="0"/>
              <a:t>Vobec</a:t>
            </a:r>
            <a:r>
              <a:rPr lang="sk-SK" baseline="0" dirty="0" smtClean="0"/>
              <a:t> sa </a:t>
            </a:r>
            <a:r>
              <a:rPr lang="sk-SK" baseline="0" dirty="0" err="1" smtClean="0"/>
              <a:t>nemusim</a:t>
            </a:r>
            <a:r>
              <a:rPr lang="sk-SK" baseline="0" dirty="0" smtClean="0"/>
              <a:t> </a:t>
            </a:r>
            <a:r>
              <a:rPr lang="sk-SK" baseline="0" dirty="0" err="1" smtClean="0"/>
              <a:t>dostat</a:t>
            </a:r>
            <a:r>
              <a:rPr lang="sk-SK" baseline="0" dirty="0" smtClean="0"/>
              <a:t> do konca </a:t>
            </a:r>
            <a:r>
              <a:rPr lang="sk-SK" baseline="0" dirty="0" err="1" smtClean="0"/>
              <a:t>prezentacie</a:t>
            </a:r>
            <a:r>
              <a:rPr lang="sk-SK" baseline="0" dirty="0" smtClean="0"/>
              <a:t> ak sa rozbehne diskusia </a:t>
            </a:r>
            <a:r>
              <a:rPr lang="sk-SK" baseline="0" dirty="0" err="1" smtClean="0"/>
              <a:t>skor</a:t>
            </a:r>
            <a:r>
              <a:rPr lang="sk-SK" baseline="0" dirty="0" smtClean="0"/>
              <a:t>.</a:t>
            </a:r>
            <a:r>
              <a:rPr lang="en-US" baseline="0" dirty="0" smtClean="0"/>
              <a:t> </a:t>
            </a:r>
            <a:r>
              <a:rPr lang="en-US" baseline="0" dirty="0" err="1" smtClean="0"/>
              <a:t>Tento</a:t>
            </a:r>
            <a:r>
              <a:rPr lang="en-US" baseline="0" dirty="0" smtClean="0"/>
              <a:t> </a:t>
            </a:r>
            <a:r>
              <a:rPr lang="en-US" baseline="0" dirty="0" err="1" smtClean="0"/>
              <a:t>clanok</a:t>
            </a:r>
            <a:r>
              <a:rPr lang="en-US" baseline="0" dirty="0" smtClean="0"/>
              <a:t> </a:t>
            </a:r>
            <a:r>
              <a:rPr lang="en-US" baseline="0" dirty="0" err="1" smtClean="0"/>
              <a:t>bol</a:t>
            </a:r>
            <a:r>
              <a:rPr lang="en-US" baseline="0" dirty="0" smtClean="0"/>
              <a:t> </a:t>
            </a:r>
            <a:r>
              <a:rPr lang="en-US" baseline="0" dirty="0" err="1" smtClean="0"/>
              <a:t>pomerne</a:t>
            </a:r>
            <a:r>
              <a:rPr lang="en-US" baseline="0" dirty="0" smtClean="0"/>
              <a:t> Kratky, </a:t>
            </a:r>
            <a:r>
              <a:rPr lang="en-US" baseline="0" dirty="0" err="1" smtClean="0"/>
              <a:t>takze</a:t>
            </a:r>
            <a:r>
              <a:rPr lang="en-US" baseline="0" dirty="0" smtClean="0"/>
              <a:t> </a:t>
            </a:r>
            <a:r>
              <a:rPr lang="en-US" baseline="0" dirty="0" err="1" smtClean="0"/>
              <a:t>prezentacia</a:t>
            </a:r>
            <a:r>
              <a:rPr lang="en-US" baseline="0" dirty="0" smtClean="0"/>
              <a:t> </a:t>
            </a:r>
            <a:r>
              <a:rPr lang="en-US" baseline="0" dirty="0" err="1" smtClean="0"/>
              <a:t>bude</a:t>
            </a:r>
            <a:r>
              <a:rPr lang="en-US" baseline="0" dirty="0" smtClean="0"/>
              <a:t> </a:t>
            </a:r>
            <a:r>
              <a:rPr lang="en-US" baseline="0" dirty="0" err="1" smtClean="0"/>
              <a:t>tiez</a:t>
            </a:r>
            <a:r>
              <a:rPr lang="en-US" baseline="0" dirty="0" smtClean="0"/>
              <a:t> </a:t>
            </a:r>
            <a:r>
              <a:rPr lang="en-US" baseline="0" dirty="0" err="1" smtClean="0"/>
              <a:t>kratka</a:t>
            </a:r>
            <a:r>
              <a:rPr lang="en-US" baseline="0" dirty="0" smtClean="0"/>
              <a:t> a </a:t>
            </a:r>
            <a:r>
              <a:rPr lang="en-US" baseline="0" dirty="0" err="1" smtClean="0"/>
              <a:t>strucna</a:t>
            </a:r>
            <a:r>
              <a:rPr lang="en-US" baseline="0" dirty="0" smtClean="0"/>
              <a:t> ale o to </a:t>
            </a:r>
            <a:r>
              <a:rPr lang="en-US" baseline="0" dirty="0" err="1" smtClean="0"/>
              <a:t>dlhsia</a:t>
            </a:r>
            <a:r>
              <a:rPr lang="en-US" baseline="0" dirty="0" smtClean="0"/>
              <a:t> </a:t>
            </a:r>
            <a:r>
              <a:rPr lang="en-US" baseline="0" dirty="0" err="1" smtClean="0"/>
              <a:t>moze</a:t>
            </a:r>
            <a:r>
              <a:rPr lang="en-US" baseline="0" dirty="0" smtClean="0"/>
              <a:t> </a:t>
            </a:r>
            <a:r>
              <a:rPr lang="en-US" baseline="0" dirty="0" err="1" smtClean="0"/>
              <a:t>byt</a:t>
            </a:r>
            <a:r>
              <a:rPr lang="en-US" baseline="0" dirty="0" smtClean="0"/>
              <a:t> </a:t>
            </a:r>
            <a:r>
              <a:rPr lang="en-US" baseline="0" dirty="0" err="1" smtClean="0"/>
              <a:t>diskusia</a:t>
            </a:r>
            <a:r>
              <a:rPr lang="en-US" baseline="0" dirty="0" smtClean="0"/>
              <a:t>.</a:t>
            </a:r>
            <a:endParaRPr lang="sk-SK" baseline="0" dirty="0" smtClean="0"/>
          </a:p>
          <a:p>
            <a:r>
              <a:rPr lang="sk-SK" baseline="0" dirty="0" err="1" smtClean="0"/>
              <a:t>Takze</a:t>
            </a:r>
            <a:r>
              <a:rPr lang="sk-SK" baseline="0" dirty="0" smtClean="0"/>
              <a:t>. Mame tu celkom </a:t>
            </a:r>
            <a:r>
              <a:rPr lang="sk-SK" baseline="0" dirty="0" err="1" smtClean="0"/>
              <a:t>zaujimavu</a:t>
            </a:r>
            <a:r>
              <a:rPr lang="sk-SK" baseline="0" dirty="0" smtClean="0"/>
              <a:t> skupinku </a:t>
            </a:r>
            <a:r>
              <a:rPr lang="sk-SK" baseline="0" dirty="0" err="1" smtClean="0"/>
              <a:t>ludi</a:t>
            </a:r>
            <a:r>
              <a:rPr lang="sk-SK" baseline="0" dirty="0" smtClean="0"/>
              <a:t>. </a:t>
            </a:r>
            <a:r>
              <a:rPr lang="sk-SK" baseline="0" dirty="0" err="1" smtClean="0"/>
              <a:t>Vsetci</a:t>
            </a:r>
            <a:r>
              <a:rPr lang="sk-SK" baseline="0" dirty="0" smtClean="0"/>
              <a:t> do nejakej miery tieto </a:t>
            </a:r>
            <a:r>
              <a:rPr lang="sk-SK" baseline="0" dirty="0" err="1" smtClean="0"/>
              <a:t>terminy</a:t>
            </a:r>
            <a:r>
              <a:rPr lang="sk-SK" baseline="0" dirty="0" smtClean="0"/>
              <a:t> </a:t>
            </a:r>
            <a:r>
              <a:rPr lang="sk-SK" baseline="0" dirty="0" err="1" smtClean="0"/>
              <a:t>poznate</a:t>
            </a:r>
            <a:r>
              <a:rPr lang="sk-SK" baseline="0" dirty="0" smtClean="0"/>
              <a:t> a mate o nich svoj </a:t>
            </a:r>
            <a:r>
              <a:rPr lang="sk-SK" baseline="0" dirty="0" err="1" smtClean="0"/>
              <a:t>nazor</a:t>
            </a:r>
            <a:r>
              <a:rPr lang="sk-SK" baseline="0" dirty="0" smtClean="0"/>
              <a:t>. </a:t>
            </a:r>
            <a:r>
              <a:rPr lang="sk-SK" baseline="0" dirty="0" err="1" smtClean="0"/>
              <a:t>Su</a:t>
            </a:r>
            <a:r>
              <a:rPr lang="sk-SK" baseline="0" dirty="0" smtClean="0"/>
              <a:t> tu </a:t>
            </a:r>
            <a:r>
              <a:rPr lang="sk-SK" baseline="0" dirty="0" err="1" smtClean="0"/>
              <a:t>studenti</a:t>
            </a:r>
            <a:r>
              <a:rPr lang="sk-SK" baseline="0" dirty="0" smtClean="0"/>
              <a:t>, </a:t>
            </a:r>
            <a:r>
              <a:rPr lang="sk-SK" baseline="0" dirty="0" err="1" smtClean="0"/>
              <a:t>ktory</a:t>
            </a:r>
            <a:r>
              <a:rPr lang="sk-SK" baseline="0" dirty="0" smtClean="0"/>
              <a:t> sa s nimi stretli pri svojich </a:t>
            </a:r>
            <a:r>
              <a:rPr lang="sk-SK" baseline="0" dirty="0" err="1" smtClean="0"/>
              <a:t>pracach</a:t>
            </a:r>
            <a:r>
              <a:rPr lang="sk-SK" baseline="0" dirty="0" smtClean="0"/>
              <a:t> a </a:t>
            </a:r>
            <a:r>
              <a:rPr lang="sk-SK" baseline="0" dirty="0" err="1" smtClean="0"/>
              <a:t>maju</a:t>
            </a:r>
            <a:r>
              <a:rPr lang="sk-SK" baseline="0" dirty="0" smtClean="0"/>
              <a:t> o nich </a:t>
            </a:r>
            <a:r>
              <a:rPr lang="sk-SK" baseline="0" dirty="0" err="1" smtClean="0"/>
              <a:t>nejaku</a:t>
            </a:r>
            <a:r>
              <a:rPr lang="sk-SK" baseline="0" dirty="0" smtClean="0"/>
              <a:t> predstavu. </a:t>
            </a:r>
            <a:r>
              <a:rPr lang="sk-SK" baseline="0" dirty="0" err="1" smtClean="0"/>
              <a:t>Su</a:t>
            </a:r>
            <a:r>
              <a:rPr lang="sk-SK" baseline="0" dirty="0" smtClean="0"/>
              <a:t> tu </a:t>
            </a:r>
            <a:r>
              <a:rPr lang="sk-SK" baseline="0" dirty="0" err="1" smtClean="0"/>
              <a:t>starsi</a:t>
            </a:r>
            <a:r>
              <a:rPr lang="sk-SK" baseline="0" dirty="0" smtClean="0"/>
              <a:t> </a:t>
            </a:r>
            <a:r>
              <a:rPr lang="sk-SK" baseline="0" dirty="0" err="1" smtClean="0"/>
              <a:t>studenti</a:t>
            </a:r>
            <a:r>
              <a:rPr lang="sk-SK" baseline="0" dirty="0" smtClean="0"/>
              <a:t>, </a:t>
            </a:r>
            <a:r>
              <a:rPr lang="sk-SK" baseline="0" dirty="0" err="1" smtClean="0"/>
              <a:t>ktory</a:t>
            </a:r>
            <a:r>
              <a:rPr lang="sk-SK" baseline="0" dirty="0" smtClean="0"/>
              <a:t> ich </a:t>
            </a:r>
            <a:r>
              <a:rPr lang="sk-SK" baseline="0" dirty="0" err="1" smtClean="0"/>
              <a:t>uz</a:t>
            </a:r>
            <a:r>
              <a:rPr lang="sk-SK" baseline="0" dirty="0" smtClean="0"/>
              <a:t> </a:t>
            </a:r>
            <a:r>
              <a:rPr lang="sk-SK" baseline="0" dirty="0" err="1" smtClean="0"/>
              <a:t>mozno</a:t>
            </a:r>
            <a:r>
              <a:rPr lang="sk-SK" baseline="0" dirty="0" smtClean="0"/>
              <a:t> mali na nejakom predmete. </a:t>
            </a:r>
            <a:r>
              <a:rPr lang="sk-SK" baseline="0" dirty="0" err="1" smtClean="0"/>
              <a:t>Su</a:t>
            </a:r>
            <a:r>
              <a:rPr lang="sk-SK" baseline="0" dirty="0" smtClean="0"/>
              <a:t> tu </a:t>
            </a:r>
            <a:r>
              <a:rPr lang="sk-SK" baseline="0" dirty="0" err="1" smtClean="0"/>
              <a:t>vyskumnici</a:t>
            </a:r>
            <a:r>
              <a:rPr lang="sk-SK" baseline="0" dirty="0" smtClean="0"/>
              <a:t>, </a:t>
            </a:r>
            <a:r>
              <a:rPr lang="sk-SK" baseline="0" dirty="0" err="1" smtClean="0"/>
              <a:t>ktory</a:t>
            </a:r>
            <a:r>
              <a:rPr lang="sk-SK" baseline="0" dirty="0" smtClean="0"/>
              <a:t> v tejto oblasti </a:t>
            </a:r>
            <a:r>
              <a:rPr lang="sk-SK" baseline="0" dirty="0" err="1" smtClean="0"/>
              <a:t>posobia</a:t>
            </a:r>
            <a:r>
              <a:rPr lang="sk-SK" baseline="0" dirty="0" smtClean="0"/>
              <a:t> a mali by to mat </a:t>
            </a:r>
            <a:r>
              <a:rPr lang="sk-SK" baseline="0" dirty="0" err="1" smtClean="0"/>
              <a:t>zmaknute</a:t>
            </a:r>
            <a:r>
              <a:rPr lang="sk-SK" baseline="0" dirty="0" smtClean="0"/>
              <a:t> a </a:t>
            </a:r>
            <a:r>
              <a:rPr lang="sk-SK" baseline="0" dirty="0" err="1" smtClean="0"/>
              <a:t>su</a:t>
            </a:r>
            <a:r>
              <a:rPr lang="sk-SK" baseline="0" dirty="0" smtClean="0"/>
              <a:t> tu aj </a:t>
            </a:r>
            <a:r>
              <a:rPr lang="sk-SK" baseline="0" dirty="0" err="1" smtClean="0"/>
              <a:t>taki</a:t>
            </a:r>
            <a:r>
              <a:rPr lang="sk-SK" baseline="0" dirty="0" smtClean="0"/>
              <a:t>, </a:t>
            </a:r>
            <a:r>
              <a:rPr lang="sk-SK" baseline="0" dirty="0" err="1" smtClean="0"/>
              <a:t>co</a:t>
            </a:r>
            <a:r>
              <a:rPr lang="sk-SK" baseline="0" dirty="0" smtClean="0"/>
              <a:t> to </a:t>
            </a:r>
            <a:r>
              <a:rPr lang="sk-SK" baseline="0" dirty="0" err="1" smtClean="0"/>
              <a:t>ucia</a:t>
            </a:r>
            <a:r>
              <a:rPr lang="sk-SK" baseline="0" dirty="0" smtClean="0"/>
              <a:t>. </a:t>
            </a:r>
            <a:r>
              <a:rPr lang="sk-SK" baseline="0" dirty="0" err="1" smtClean="0"/>
              <a:t>Takze</a:t>
            </a:r>
            <a:r>
              <a:rPr lang="sk-SK" baseline="0" dirty="0" smtClean="0"/>
              <a:t> </a:t>
            </a:r>
            <a:r>
              <a:rPr lang="sk-SK" baseline="0" dirty="0" err="1" smtClean="0"/>
              <a:t>podme</a:t>
            </a:r>
            <a:r>
              <a:rPr lang="sk-SK" baseline="0" dirty="0" smtClean="0"/>
              <a:t> na to.</a:t>
            </a:r>
          </a:p>
        </p:txBody>
      </p:sp>
      <p:sp>
        <p:nvSpPr>
          <p:cNvPr id="4" name="Slide Number Placeholder 3"/>
          <p:cNvSpPr>
            <a:spLocks noGrp="1"/>
          </p:cNvSpPr>
          <p:nvPr>
            <p:ph type="sldNum" sz="quarter" idx="10"/>
          </p:nvPr>
        </p:nvSpPr>
        <p:spPr/>
        <p:txBody>
          <a:bodyPr/>
          <a:lstStyle/>
          <a:p>
            <a:fld id="{073DF49B-7F58-4AA5-9EED-42D0F21860E2}" type="slidenum">
              <a:rPr lang="sk-SK" smtClean="0"/>
              <a:t>1</a:t>
            </a:fld>
            <a:endParaRPr lang="sk-SK"/>
          </a:p>
        </p:txBody>
      </p:sp>
    </p:spTree>
    <p:extLst>
      <p:ext uri="{BB962C8B-B14F-4D97-AF65-F5344CB8AC3E}">
        <p14:creationId xmlns:p14="http://schemas.microsoft.com/office/powerpoint/2010/main" val="266284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Toto </a:t>
            </a:r>
            <a:r>
              <a:rPr lang="sk-SK" dirty="0" err="1" smtClean="0"/>
              <a:t>su</a:t>
            </a:r>
            <a:r>
              <a:rPr lang="sk-SK" dirty="0" smtClean="0"/>
              <a:t> dva celkom pekne </a:t>
            </a:r>
            <a:r>
              <a:rPr lang="sk-SK" dirty="0" err="1" smtClean="0"/>
              <a:t>sumare</a:t>
            </a:r>
            <a:r>
              <a:rPr lang="sk-SK" dirty="0" smtClean="0"/>
              <a:t>, </a:t>
            </a:r>
            <a:r>
              <a:rPr lang="sk-SK" dirty="0" err="1" smtClean="0"/>
              <a:t>ktory</a:t>
            </a:r>
            <a:r>
              <a:rPr lang="sk-SK" dirty="0" smtClean="0"/>
              <a:t> som </a:t>
            </a:r>
            <a:r>
              <a:rPr lang="sk-SK" dirty="0" err="1" smtClean="0"/>
              <a:t>nasiel</a:t>
            </a:r>
            <a:r>
              <a:rPr lang="sk-SK" dirty="0" smtClean="0"/>
              <a:t> aj </a:t>
            </a:r>
            <a:r>
              <a:rPr lang="sk-SK" dirty="0" err="1" smtClean="0"/>
              <a:t>ked</a:t>
            </a:r>
            <a:r>
              <a:rPr lang="sk-SK" dirty="0" smtClean="0"/>
              <a:t> s nimi nie </a:t>
            </a:r>
            <a:r>
              <a:rPr lang="sk-SK" dirty="0" err="1" smtClean="0"/>
              <a:t>uplne</a:t>
            </a:r>
            <a:r>
              <a:rPr lang="sk-SK" dirty="0" smtClean="0"/>
              <a:t> </a:t>
            </a:r>
            <a:r>
              <a:rPr lang="sk-SK" dirty="0" err="1" smtClean="0"/>
              <a:t>suhlasim</a:t>
            </a:r>
            <a:r>
              <a:rPr lang="sk-SK" dirty="0" smtClean="0"/>
              <a:t>.</a:t>
            </a:r>
            <a:endParaRPr lang="sk-SK" dirty="0"/>
          </a:p>
        </p:txBody>
      </p:sp>
      <p:sp>
        <p:nvSpPr>
          <p:cNvPr id="4" name="Slide Number Placeholder 3"/>
          <p:cNvSpPr>
            <a:spLocks noGrp="1"/>
          </p:cNvSpPr>
          <p:nvPr>
            <p:ph type="sldNum" sz="quarter" idx="10"/>
          </p:nvPr>
        </p:nvSpPr>
        <p:spPr/>
        <p:txBody>
          <a:bodyPr/>
          <a:lstStyle/>
          <a:p>
            <a:fld id="{073DF49B-7F58-4AA5-9EED-42D0F21860E2}" type="slidenum">
              <a:rPr lang="sk-SK" smtClean="0"/>
              <a:t>10</a:t>
            </a:fld>
            <a:endParaRPr lang="sk-SK"/>
          </a:p>
        </p:txBody>
      </p:sp>
    </p:spTree>
    <p:extLst>
      <p:ext uri="{BB962C8B-B14F-4D97-AF65-F5344CB8AC3E}">
        <p14:creationId xmlns:p14="http://schemas.microsoft.com/office/powerpoint/2010/main" val="186170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CC558C-B6B8-493E-A69C-695174E35092}" type="datetimeFigureOut">
              <a:rPr lang="sk-SK" smtClean="0"/>
              <a:t>25. 2. 2016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3763774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CC558C-B6B8-493E-A69C-695174E35092}" type="datetimeFigureOut">
              <a:rPr lang="sk-SK" smtClean="0"/>
              <a:t>25. 2. 2016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189194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CC558C-B6B8-493E-A69C-695174E35092}" type="datetimeFigureOut">
              <a:rPr lang="sk-SK" smtClean="0"/>
              <a:t>25. 2. 2016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207477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CC558C-B6B8-493E-A69C-695174E35092}" type="datetimeFigureOut">
              <a:rPr lang="sk-SK" smtClean="0"/>
              <a:t>25. 2. 2016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143918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CC558C-B6B8-493E-A69C-695174E35092}" type="datetimeFigureOut">
              <a:rPr lang="sk-SK" smtClean="0"/>
              <a:t>25. 2. 2016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4251518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CC558C-B6B8-493E-A69C-695174E35092}" type="datetimeFigureOut">
              <a:rPr lang="sk-SK" smtClean="0"/>
              <a:t>25. 2. 2016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329648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CC558C-B6B8-493E-A69C-695174E35092}" type="datetimeFigureOut">
              <a:rPr lang="sk-SK" smtClean="0"/>
              <a:t>25. 2. 2016</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369409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CC558C-B6B8-493E-A69C-695174E35092}" type="datetimeFigureOut">
              <a:rPr lang="sk-SK" smtClean="0"/>
              <a:t>25. 2. 2016</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43149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C558C-B6B8-493E-A69C-695174E35092}" type="datetimeFigureOut">
              <a:rPr lang="sk-SK" smtClean="0"/>
              <a:t>25. 2. 2016</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1625455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CC558C-B6B8-493E-A69C-695174E35092}" type="datetimeFigureOut">
              <a:rPr lang="sk-SK" smtClean="0"/>
              <a:t>25. 2. 2016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192776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CC558C-B6B8-493E-A69C-695174E35092}" type="datetimeFigureOut">
              <a:rPr lang="sk-SK" smtClean="0"/>
              <a:t>25. 2. 2016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A01BB861-EDA9-403D-B846-2F90229DF972}" type="slidenum">
              <a:rPr lang="sk-SK" smtClean="0"/>
              <a:t>‹#›</a:t>
            </a:fld>
            <a:endParaRPr lang="sk-SK"/>
          </a:p>
        </p:txBody>
      </p:sp>
    </p:spTree>
    <p:extLst>
      <p:ext uri="{BB962C8B-B14F-4D97-AF65-F5344CB8AC3E}">
        <p14:creationId xmlns:p14="http://schemas.microsoft.com/office/powerpoint/2010/main" val="176736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CC558C-B6B8-493E-A69C-695174E35092}" type="datetimeFigureOut">
              <a:rPr lang="sk-SK" smtClean="0"/>
              <a:t>25. 2. 2016</a:t>
            </a:fld>
            <a:endParaRPr lang="sk-S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BB861-EDA9-403D-B846-2F90229DF972}" type="slidenum">
              <a:rPr lang="sk-SK" smtClean="0"/>
              <a:t>‹#›</a:t>
            </a:fld>
            <a:endParaRPr lang="sk-SK"/>
          </a:p>
        </p:txBody>
      </p:sp>
    </p:spTree>
    <p:extLst>
      <p:ext uri="{BB962C8B-B14F-4D97-AF65-F5344CB8AC3E}">
        <p14:creationId xmlns:p14="http://schemas.microsoft.com/office/powerpoint/2010/main" val="3611475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t>What is the difference between Artificial Intelligence, Machine Learning, Statistics, and Data Mining</a:t>
            </a:r>
            <a:endParaRPr lang="sk-SK" sz="4000" dirty="0"/>
          </a:p>
        </p:txBody>
      </p:sp>
      <p:sp>
        <p:nvSpPr>
          <p:cNvPr id="3" name="Subtitle 2"/>
          <p:cNvSpPr>
            <a:spLocks noGrp="1"/>
          </p:cNvSpPr>
          <p:nvPr>
            <p:ph type="subTitle" idx="1"/>
          </p:nvPr>
        </p:nvSpPr>
        <p:spPr>
          <a:xfrm>
            <a:off x="1143000" y="3893344"/>
            <a:ext cx="6858000" cy="1364456"/>
          </a:xfrm>
        </p:spPr>
        <p:txBody>
          <a:bodyPr/>
          <a:lstStyle/>
          <a:p>
            <a:r>
              <a:rPr lang="sk-SK" dirty="0" err="1" smtClean="0"/>
              <a:t>Shakthydoss</a:t>
            </a:r>
            <a:r>
              <a:rPr lang="en-US" dirty="0" smtClean="0"/>
              <a:t> (&amp; Ja</a:t>
            </a:r>
            <a:r>
              <a:rPr lang="sk-SK" dirty="0" err="1" smtClean="0"/>
              <a:t>Še</a:t>
            </a:r>
            <a:r>
              <a:rPr lang="en-US" dirty="0" smtClean="0"/>
              <a:t>)</a:t>
            </a:r>
            <a:endParaRPr lang="sk-SK" dirty="0"/>
          </a:p>
        </p:txBody>
      </p:sp>
      <p:sp>
        <p:nvSpPr>
          <p:cNvPr id="4" name="TextBox 3"/>
          <p:cNvSpPr txBox="1"/>
          <p:nvPr/>
        </p:nvSpPr>
        <p:spPr>
          <a:xfrm>
            <a:off x="292893" y="6386512"/>
            <a:ext cx="7586663" cy="261610"/>
          </a:xfrm>
          <a:prstGeom prst="rect">
            <a:avLst/>
          </a:prstGeom>
          <a:noFill/>
        </p:spPr>
        <p:txBody>
          <a:bodyPr wrap="square" rtlCol="0">
            <a:spAutoFit/>
          </a:bodyPr>
          <a:lstStyle/>
          <a:p>
            <a:r>
              <a:rPr lang="sk-SK" sz="1100" dirty="0" smtClean="0"/>
              <a:t>http://shakthydoss.com/what-is-the-difference-between-artificial-intelligence-machine-learning-statistics-and-data-mining/</a:t>
            </a:r>
            <a:endParaRPr lang="sk-SK" sz="1100" dirty="0"/>
          </a:p>
        </p:txBody>
      </p:sp>
    </p:spTree>
    <p:extLst>
      <p:ext uri="{BB962C8B-B14F-4D97-AF65-F5344CB8AC3E}">
        <p14:creationId xmlns:p14="http://schemas.microsoft.com/office/powerpoint/2010/main" val="291414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ionship1.png (412×5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557" y="594205"/>
            <a:ext cx="3924300" cy="5191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5543" y="1509824"/>
            <a:ext cx="4291642" cy="1477328"/>
          </a:xfrm>
          <a:prstGeom prst="rect">
            <a:avLst/>
          </a:prstGeom>
          <a:noFill/>
        </p:spPr>
        <p:txBody>
          <a:bodyPr wrap="square" rtlCol="0">
            <a:spAutoFit/>
          </a:bodyPr>
          <a:lstStyle/>
          <a:p>
            <a:r>
              <a:rPr lang="en-US" b="1" dirty="0"/>
              <a:t>Statistics</a:t>
            </a:r>
            <a:r>
              <a:rPr lang="en-US" dirty="0"/>
              <a:t> </a:t>
            </a:r>
            <a:r>
              <a:rPr lang="en-US" i="1" dirty="0"/>
              <a:t>quantifies</a:t>
            </a:r>
            <a:r>
              <a:rPr lang="en-US" dirty="0"/>
              <a:t> numbers</a:t>
            </a:r>
          </a:p>
          <a:p>
            <a:r>
              <a:rPr lang="en-US" b="1" dirty="0"/>
              <a:t>Data Mining</a:t>
            </a:r>
            <a:r>
              <a:rPr lang="en-US" dirty="0"/>
              <a:t> </a:t>
            </a:r>
            <a:r>
              <a:rPr lang="en-US" i="1" dirty="0"/>
              <a:t>explains</a:t>
            </a:r>
            <a:r>
              <a:rPr lang="en-US" dirty="0"/>
              <a:t> patterns</a:t>
            </a:r>
          </a:p>
          <a:p>
            <a:r>
              <a:rPr lang="en-US" b="1" dirty="0"/>
              <a:t>Machine Learning</a:t>
            </a:r>
            <a:r>
              <a:rPr lang="en-US" dirty="0"/>
              <a:t> </a:t>
            </a:r>
            <a:r>
              <a:rPr lang="en-US" i="1" dirty="0"/>
              <a:t>predicts</a:t>
            </a:r>
            <a:r>
              <a:rPr lang="en-US" dirty="0"/>
              <a:t> with models</a:t>
            </a:r>
          </a:p>
          <a:p>
            <a:r>
              <a:rPr lang="en-US" b="1" dirty="0"/>
              <a:t>Artificial Intelligence</a:t>
            </a:r>
            <a:r>
              <a:rPr lang="en-US" dirty="0"/>
              <a:t> </a:t>
            </a:r>
            <a:r>
              <a:rPr lang="en-US" i="1" dirty="0"/>
              <a:t>behaves</a:t>
            </a:r>
            <a:r>
              <a:rPr lang="en-US" dirty="0"/>
              <a:t> and </a:t>
            </a:r>
            <a:r>
              <a:rPr lang="en-US" i="1" dirty="0"/>
              <a:t>reasons</a:t>
            </a:r>
            <a:endParaRPr lang="en-US" dirty="0"/>
          </a:p>
          <a:p>
            <a:endParaRPr lang="sk-SK" dirty="0"/>
          </a:p>
        </p:txBody>
      </p:sp>
    </p:spTree>
    <p:extLst>
      <p:ext uri="{BB962C8B-B14F-4D97-AF65-F5344CB8AC3E}">
        <p14:creationId xmlns:p14="http://schemas.microsoft.com/office/powerpoint/2010/main" val="213384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Námety do diskusie	</a:t>
            </a:r>
            <a:endParaRPr lang="sk-SK" dirty="0"/>
          </a:p>
        </p:txBody>
      </p:sp>
      <p:sp>
        <p:nvSpPr>
          <p:cNvPr id="3" name="Content Placeholder 2"/>
          <p:cNvSpPr>
            <a:spLocks noGrp="1"/>
          </p:cNvSpPr>
          <p:nvPr>
            <p:ph idx="1"/>
          </p:nvPr>
        </p:nvSpPr>
        <p:spPr/>
        <p:txBody>
          <a:bodyPr/>
          <a:lstStyle/>
          <a:p>
            <a:r>
              <a:rPr lang="sk-SK" dirty="0" smtClean="0"/>
              <a:t>Súhlasíte s tým, že mi vlastne všetci robíme umelú inteligenciu?</a:t>
            </a:r>
          </a:p>
          <a:p>
            <a:r>
              <a:rPr lang="sk-SK" dirty="0" smtClean="0"/>
              <a:t>Kde by ste zaradili </a:t>
            </a:r>
            <a:r>
              <a:rPr lang="sk-SK" dirty="0" err="1" smtClean="0"/>
              <a:t>Data</a:t>
            </a:r>
            <a:r>
              <a:rPr lang="sk-SK" dirty="0" smtClean="0"/>
              <a:t> </a:t>
            </a:r>
            <a:r>
              <a:rPr lang="sk-SK" dirty="0" err="1" smtClean="0"/>
              <a:t>Science</a:t>
            </a:r>
            <a:r>
              <a:rPr lang="sk-SK" dirty="0" smtClean="0"/>
              <a:t> a </a:t>
            </a:r>
            <a:r>
              <a:rPr lang="sk-SK" dirty="0" err="1" smtClean="0"/>
              <a:t>Data</a:t>
            </a:r>
            <a:r>
              <a:rPr lang="sk-SK" dirty="0" smtClean="0"/>
              <a:t> </a:t>
            </a:r>
            <a:r>
              <a:rPr lang="sk-SK" dirty="0" err="1" smtClean="0"/>
              <a:t>Analysis</a:t>
            </a:r>
            <a:r>
              <a:rPr lang="sk-SK" dirty="0" smtClean="0"/>
              <a:t>?                     </a:t>
            </a:r>
          </a:p>
          <a:p>
            <a:r>
              <a:rPr lang="sk-SK" dirty="0" smtClean="0"/>
              <a:t>Nejaké ďalšie termíny? / Čo ešte chýba?</a:t>
            </a:r>
          </a:p>
          <a:p>
            <a:r>
              <a:rPr lang="sk-SK" dirty="0" smtClean="0"/>
              <a:t>Ako by ste definovali </a:t>
            </a:r>
            <a:r>
              <a:rPr lang="sk-SK" dirty="0" err="1" smtClean="0"/>
              <a:t>BigData</a:t>
            </a:r>
            <a:r>
              <a:rPr lang="sk-SK" dirty="0" smtClean="0"/>
              <a:t>?</a:t>
            </a:r>
            <a:r>
              <a:rPr lang="en-US" dirty="0" smtClean="0"/>
              <a:t> </a:t>
            </a:r>
            <a:r>
              <a:rPr lang="en-US" dirty="0" err="1" smtClean="0"/>
              <a:t>Ako</a:t>
            </a:r>
            <a:r>
              <a:rPr lang="en-US" dirty="0" smtClean="0"/>
              <a:t> by </a:t>
            </a:r>
            <a:r>
              <a:rPr lang="en-US" dirty="0" err="1" smtClean="0"/>
              <a:t>ste</a:t>
            </a:r>
            <a:r>
              <a:rPr lang="en-US" dirty="0" smtClean="0"/>
              <a:t> </a:t>
            </a:r>
            <a:r>
              <a:rPr lang="en-US" dirty="0" err="1" smtClean="0"/>
              <a:t>tento</a:t>
            </a:r>
            <a:r>
              <a:rPr lang="en-US" dirty="0" smtClean="0"/>
              <a:t> term</a:t>
            </a:r>
            <a:r>
              <a:rPr lang="sk-SK" dirty="0" smtClean="0"/>
              <a:t>í</a:t>
            </a:r>
            <a:r>
              <a:rPr lang="en-US" dirty="0" smtClean="0"/>
              <a:t>n </a:t>
            </a:r>
            <a:r>
              <a:rPr lang="en-US" dirty="0" err="1" smtClean="0"/>
              <a:t>zaradili</a:t>
            </a:r>
            <a:r>
              <a:rPr lang="en-US" dirty="0" smtClean="0"/>
              <a:t> </a:t>
            </a:r>
            <a:r>
              <a:rPr lang="sk-SK" dirty="0" smtClean="0"/>
              <a:t>do prezentovanej hierarchie.</a:t>
            </a:r>
          </a:p>
        </p:txBody>
      </p:sp>
    </p:spTree>
    <p:extLst>
      <p:ext uri="{BB962C8B-B14F-4D97-AF65-F5344CB8AC3E}">
        <p14:creationId xmlns:p14="http://schemas.microsoft.com/office/powerpoint/2010/main" val="74443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550" y="2390775"/>
            <a:ext cx="7200900" cy="2076450"/>
          </a:xfrm>
          <a:prstGeom prst="rect">
            <a:avLst/>
          </a:prstGeom>
        </p:spPr>
      </p:pic>
    </p:spTree>
    <p:extLst>
      <p:ext uri="{BB962C8B-B14F-4D97-AF65-F5344CB8AC3E}">
        <p14:creationId xmlns:p14="http://schemas.microsoft.com/office/powerpoint/2010/main" val="4751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_Science_VD.png (528×5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347" y="428626"/>
            <a:ext cx="5879306" cy="561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9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nnDiagram2.png (586×4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453" y="270508"/>
            <a:ext cx="7635095" cy="531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57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sk-SK" dirty="0"/>
              <a:t>Sú nejak príbuzné, ale pritom sú to úplne iné veci</a:t>
            </a:r>
            <a:r>
              <a:rPr lang="sk-SK" dirty="0" smtClean="0"/>
              <a:t>.</a:t>
            </a:r>
            <a:endParaRPr lang="sk-SK" dirty="0"/>
          </a:p>
        </p:txBody>
      </p:sp>
      <p:pic>
        <p:nvPicPr>
          <p:cNvPr id="5122" name="Picture 2" descr="same but different but still the sa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11227" y="2747113"/>
            <a:ext cx="6521546" cy="274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355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Spoločné  </a:t>
            </a:r>
            <a:r>
              <a:rPr lang="sk-SK" sz="2400" dirty="0" smtClean="0">
                <a:solidFill>
                  <a:schemeClr val="bg1">
                    <a:lumMod val="65000"/>
                  </a:schemeClr>
                </a:solidFill>
              </a:rPr>
              <a:t>AI, ML, </a:t>
            </a:r>
            <a:r>
              <a:rPr lang="sk-SK" sz="2400" dirty="0" err="1" smtClean="0">
                <a:solidFill>
                  <a:schemeClr val="bg1">
                    <a:lumMod val="65000"/>
                  </a:schemeClr>
                </a:solidFill>
              </a:rPr>
              <a:t>Stat</a:t>
            </a:r>
            <a:r>
              <a:rPr lang="sk-SK" sz="2400" dirty="0" smtClean="0">
                <a:solidFill>
                  <a:schemeClr val="bg1">
                    <a:lumMod val="65000"/>
                  </a:schemeClr>
                </a:solidFill>
              </a:rPr>
              <a:t>, DM</a:t>
            </a:r>
            <a:endParaRPr lang="sk-SK" dirty="0">
              <a:solidFill>
                <a:schemeClr val="bg1">
                  <a:lumMod val="65000"/>
                </a:schemeClr>
              </a:solidFill>
            </a:endParaRPr>
          </a:p>
        </p:txBody>
      </p:sp>
      <p:sp>
        <p:nvSpPr>
          <p:cNvPr id="3" name="Content Placeholder 2"/>
          <p:cNvSpPr>
            <a:spLocks noGrp="1"/>
          </p:cNvSpPr>
          <p:nvPr>
            <p:ph idx="1"/>
          </p:nvPr>
        </p:nvSpPr>
        <p:spPr/>
        <p:txBody>
          <a:bodyPr/>
          <a:lstStyle/>
          <a:p>
            <a:r>
              <a:rPr lang="sk-SK" dirty="0" smtClean="0"/>
              <a:t>Riešia podobný problém</a:t>
            </a:r>
          </a:p>
          <a:p>
            <a:pPr lvl="1"/>
            <a:r>
              <a:rPr lang="sk-SK" dirty="0" smtClean="0"/>
              <a:t>Extrakcia informácií z dát</a:t>
            </a:r>
          </a:p>
          <a:p>
            <a:pPr lvl="1"/>
            <a:r>
              <a:rPr lang="sk-SK" dirty="0" smtClean="0"/>
              <a:t>Podmnožiny / odvetvia / navzájom sa využívajú ako prostriedky</a:t>
            </a:r>
            <a:endParaRPr lang="sk-SK" dirty="0"/>
          </a:p>
        </p:txBody>
      </p:sp>
    </p:spTree>
    <p:extLst>
      <p:ext uri="{BB962C8B-B14F-4D97-AF65-F5344CB8AC3E}">
        <p14:creationId xmlns:p14="http://schemas.microsoft.com/office/powerpoint/2010/main" val="172774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err="1" smtClean="0"/>
              <a:t>Machine</a:t>
            </a:r>
            <a:r>
              <a:rPr lang="sk-SK" dirty="0" smtClean="0"/>
              <a:t> </a:t>
            </a:r>
            <a:r>
              <a:rPr lang="sk-SK" dirty="0" err="1" smtClean="0"/>
              <a:t>learning</a:t>
            </a:r>
            <a:endParaRPr lang="sk-SK" dirty="0"/>
          </a:p>
        </p:txBody>
      </p:sp>
      <p:sp>
        <p:nvSpPr>
          <p:cNvPr id="3" name="Content Placeholder 2"/>
          <p:cNvSpPr>
            <a:spLocks noGrp="1"/>
          </p:cNvSpPr>
          <p:nvPr>
            <p:ph idx="1"/>
          </p:nvPr>
        </p:nvSpPr>
        <p:spPr/>
        <p:txBody>
          <a:bodyPr/>
          <a:lstStyle/>
          <a:p>
            <a:pPr marL="0" indent="0">
              <a:buNone/>
            </a:pPr>
            <a:r>
              <a:rPr lang="sk-SK" dirty="0" smtClean="0"/>
              <a:t>„Vedný odbor“ zaoberajúci sa </a:t>
            </a:r>
            <a:r>
              <a:rPr lang="sk-SK" b="1" dirty="0" smtClean="0"/>
              <a:t>vývojom</a:t>
            </a:r>
            <a:r>
              <a:rPr lang="sk-SK" dirty="0" smtClean="0"/>
              <a:t> učiacich sa algoritmov.</a:t>
            </a:r>
          </a:p>
          <a:p>
            <a:pPr marL="0" indent="0">
              <a:buNone/>
            </a:pPr>
            <a:endParaRPr lang="sk-SK" dirty="0" smtClean="0"/>
          </a:p>
          <a:p>
            <a:pPr marL="0" indent="0">
              <a:buNone/>
            </a:pPr>
            <a:r>
              <a:rPr lang="sk-SK" dirty="0" smtClean="0"/>
              <a:t>Tieto algoritmy neriešia len jeden problém.</a:t>
            </a:r>
          </a:p>
          <a:p>
            <a:pPr marL="0" indent="0">
              <a:buNone/>
            </a:pPr>
            <a:endParaRPr lang="sk-SK" dirty="0" smtClean="0"/>
          </a:p>
          <a:p>
            <a:pPr marL="0" indent="0">
              <a:buNone/>
            </a:pPr>
            <a:r>
              <a:rPr lang="sk-SK" dirty="0" smtClean="0"/>
              <a:t>Sú všeobecnejšie a dajú sa použiť na viaceré súvisiace problémy.</a:t>
            </a:r>
          </a:p>
        </p:txBody>
      </p:sp>
    </p:spTree>
    <p:extLst>
      <p:ext uri="{BB962C8B-B14F-4D97-AF65-F5344CB8AC3E}">
        <p14:creationId xmlns:p14="http://schemas.microsoft.com/office/powerpoint/2010/main" val="270455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err="1" smtClean="0"/>
              <a:t>Data</a:t>
            </a:r>
            <a:r>
              <a:rPr lang="sk-SK" dirty="0" smtClean="0"/>
              <a:t> </a:t>
            </a:r>
            <a:r>
              <a:rPr lang="sk-SK" dirty="0" err="1" smtClean="0"/>
              <a:t>mining</a:t>
            </a:r>
            <a:endParaRPr lang="sk-SK" dirty="0"/>
          </a:p>
        </p:txBody>
      </p:sp>
      <p:sp>
        <p:nvSpPr>
          <p:cNvPr id="3" name="Content Placeholder 2"/>
          <p:cNvSpPr>
            <a:spLocks noGrp="1"/>
          </p:cNvSpPr>
          <p:nvPr>
            <p:ph idx="1"/>
          </p:nvPr>
        </p:nvSpPr>
        <p:spPr/>
        <p:txBody>
          <a:bodyPr>
            <a:normAutofit fontScale="92500"/>
          </a:bodyPr>
          <a:lstStyle/>
          <a:p>
            <a:pPr marL="0" indent="0">
              <a:buNone/>
            </a:pPr>
            <a:r>
              <a:rPr lang="sk-SK" dirty="0" smtClean="0"/>
              <a:t>Činnosť aplikovania algoritmov (</a:t>
            </a:r>
            <a:r>
              <a:rPr lang="sk-SK" dirty="0" err="1" smtClean="0"/>
              <a:t>vačšinou</a:t>
            </a:r>
            <a:r>
              <a:rPr lang="sk-SK" dirty="0" smtClean="0"/>
              <a:t> ML algoritmov) na dáta z domény, na riešenie problémov (v doméne).</a:t>
            </a:r>
          </a:p>
          <a:p>
            <a:pPr marL="0" indent="0">
              <a:buNone/>
            </a:pPr>
            <a:endParaRPr lang="sk-SK" dirty="0"/>
          </a:p>
          <a:p>
            <a:pPr marL="0" indent="0">
              <a:buNone/>
            </a:pPr>
            <a:r>
              <a:rPr lang="en-US" dirty="0"/>
              <a:t>Data mining is carried out by a </a:t>
            </a:r>
            <a:r>
              <a:rPr lang="en-US" i="1" dirty="0"/>
              <a:t>person</a:t>
            </a:r>
            <a:r>
              <a:rPr lang="en-US" dirty="0"/>
              <a:t>, in a specific situation, on a particular data set, with a goal in mind</a:t>
            </a:r>
            <a:r>
              <a:rPr lang="en-US" dirty="0" smtClean="0"/>
              <a:t>.</a:t>
            </a:r>
            <a:endParaRPr lang="sk-SK" dirty="0" smtClean="0"/>
          </a:p>
          <a:p>
            <a:pPr marL="0" indent="0">
              <a:buNone/>
            </a:pPr>
            <a:r>
              <a:rPr lang="sk-SK" sz="1500" dirty="0">
                <a:solidFill>
                  <a:srgbClr val="0070C0"/>
                </a:solidFill>
              </a:rPr>
              <a:t>http://stats.stackexchange.com/questions/5026/what-is-the-difference-between-data-mining-statistics-machine-learning-and-ai</a:t>
            </a:r>
            <a:endParaRPr lang="sk-SK" sz="1500" dirty="0" smtClean="0">
              <a:solidFill>
                <a:srgbClr val="0070C0"/>
              </a:solidFill>
            </a:endParaRPr>
          </a:p>
          <a:p>
            <a:pPr marL="0" indent="0">
              <a:buNone/>
            </a:pPr>
            <a:endParaRPr lang="sk-SK" dirty="0"/>
          </a:p>
          <a:p>
            <a:pPr marL="0" indent="0">
              <a:buNone/>
            </a:pPr>
            <a:r>
              <a:rPr lang="sk-SK" dirty="0" err="1" smtClean="0"/>
              <a:t>Data</a:t>
            </a:r>
            <a:r>
              <a:rPr lang="sk-SK" dirty="0" smtClean="0"/>
              <a:t> </a:t>
            </a:r>
            <a:r>
              <a:rPr lang="sk-SK" dirty="0" err="1" smtClean="0"/>
              <a:t>fishing</a:t>
            </a:r>
            <a:r>
              <a:rPr lang="sk-SK" dirty="0" smtClean="0"/>
              <a:t> (1960)</a:t>
            </a:r>
          </a:p>
          <a:p>
            <a:pPr marL="0" indent="0">
              <a:buNone/>
            </a:pPr>
            <a:r>
              <a:rPr lang="sk-SK" dirty="0" err="1" smtClean="0"/>
              <a:t>Knowledge</a:t>
            </a:r>
            <a:r>
              <a:rPr lang="sk-SK" dirty="0" smtClean="0"/>
              <a:t> </a:t>
            </a:r>
            <a:r>
              <a:rPr lang="sk-SK" dirty="0" err="1" smtClean="0"/>
              <a:t>discovery</a:t>
            </a:r>
            <a:r>
              <a:rPr lang="sk-SK" dirty="0" smtClean="0"/>
              <a:t> in </a:t>
            </a:r>
            <a:r>
              <a:rPr lang="sk-SK" dirty="0" err="1" smtClean="0"/>
              <a:t>databases</a:t>
            </a:r>
            <a:r>
              <a:rPr lang="sk-SK" dirty="0" smtClean="0"/>
              <a:t> (1989)</a:t>
            </a:r>
            <a:endParaRPr lang="sk-SK" dirty="0"/>
          </a:p>
        </p:txBody>
      </p:sp>
    </p:spTree>
    <p:extLst>
      <p:ext uri="{BB962C8B-B14F-4D97-AF65-F5344CB8AC3E}">
        <p14:creationId xmlns:p14="http://schemas.microsoft.com/office/powerpoint/2010/main" val="443413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Štatistika</a:t>
            </a:r>
            <a:endParaRPr lang="sk-SK" dirty="0"/>
          </a:p>
        </p:txBody>
      </p:sp>
      <p:sp>
        <p:nvSpPr>
          <p:cNvPr id="3" name="Content Placeholder 2"/>
          <p:cNvSpPr>
            <a:spLocks noGrp="1"/>
          </p:cNvSpPr>
          <p:nvPr>
            <p:ph idx="1"/>
          </p:nvPr>
        </p:nvSpPr>
        <p:spPr/>
        <p:txBody>
          <a:bodyPr/>
          <a:lstStyle/>
          <a:p>
            <a:pPr marL="0" indent="0">
              <a:buNone/>
            </a:pPr>
            <a:r>
              <a:rPr lang="sk-SK" dirty="0" smtClean="0"/>
              <a:t>Štúdium toho ako zbierať, organizovať, analyzovať a interpretovať </a:t>
            </a:r>
            <a:r>
              <a:rPr lang="sk-SK" b="1" dirty="0" smtClean="0"/>
              <a:t>informácie</a:t>
            </a:r>
            <a:r>
              <a:rPr lang="sk-SK" dirty="0" smtClean="0"/>
              <a:t> z dát.</a:t>
            </a:r>
          </a:p>
          <a:p>
            <a:pPr marL="0" indent="0">
              <a:buNone/>
            </a:pPr>
            <a:endParaRPr lang="sk-SK" dirty="0" smtClean="0"/>
          </a:p>
          <a:p>
            <a:pPr marL="0" indent="0">
              <a:buNone/>
            </a:pPr>
            <a:r>
              <a:rPr lang="en-US" b="1" dirty="0" smtClean="0"/>
              <a:t>Des</a:t>
            </a:r>
            <a:r>
              <a:rPr lang="sk-SK" b="1" dirty="0" err="1" smtClean="0"/>
              <a:t>kriptývna</a:t>
            </a:r>
            <a:r>
              <a:rPr lang="sk-SK" dirty="0" smtClean="0"/>
              <a:t> (opisná) štatistika – organizovanie, sumarizovanie a zobrazovanie informácií z dát</a:t>
            </a:r>
          </a:p>
          <a:p>
            <a:pPr marL="0" indent="0">
              <a:buNone/>
            </a:pPr>
            <a:endParaRPr lang="sk-SK" dirty="0" smtClean="0"/>
          </a:p>
          <a:p>
            <a:pPr marL="0" indent="0">
              <a:buNone/>
            </a:pPr>
            <a:r>
              <a:rPr lang="en-US" b="1" dirty="0" err="1" smtClean="0"/>
              <a:t>Inferen</a:t>
            </a:r>
            <a:r>
              <a:rPr lang="sk-SK" b="1" dirty="0" err="1" smtClean="0"/>
              <a:t>čná</a:t>
            </a:r>
            <a:r>
              <a:rPr lang="en-US" b="1" dirty="0" smtClean="0"/>
              <a:t> </a:t>
            </a:r>
            <a:r>
              <a:rPr lang="sk-SK" dirty="0" smtClean="0"/>
              <a:t>(</a:t>
            </a:r>
            <a:r>
              <a:rPr lang="sk-SK" dirty="0" err="1" smtClean="0"/>
              <a:t>odvodzovacia</a:t>
            </a:r>
            <a:r>
              <a:rPr lang="sk-SK" dirty="0"/>
              <a:t>?</a:t>
            </a:r>
            <a:r>
              <a:rPr lang="sk-SK" dirty="0" smtClean="0"/>
              <a:t>) štatistika – Z informácií o vzorke sa snaží vytvárať závery o populácii.</a:t>
            </a:r>
            <a:endParaRPr lang="sk-SK" dirty="0"/>
          </a:p>
        </p:txBody>
      </p:sp>
    </p:spTree>
    <p:extLst>
      <p:ext uri="{BB962C8B-B14F-4D97-AF65-F5344CB8AC3E}">
        <p14:creationId xmlns:p14="http://schemas.microsoft.com/office/powerpoint/2010/main" val="118895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Nejaké vzťahy</a:t>
            </a:r>
            <a:endParaRPr lang="sk-SK" dirty="0"/>
          </a:p>
        </p:txBody>
      </p:sp>
      <p:sp>
        <p:nvSpPr>
          <p:cNvPr id="3" name="Content Placeholder 2"/>
          <p:cNvSpPr>
            <a:spLocks noGrp="1"/>
          </p:cNvSpPr>
          <p:nvPr>
            <p:ph idx="1"/>
          </p:nvPr>
        </p:nvSpPr>
        <p:spPr/>
        <p:txBody>
          <a:bodyPr/>
          <a:lstStyle/>
          <a:p>
            <a:r>
              <a:rPr lang="sk-SK" dirty="0" err="1" smtClean="0"/>
              <a:t>Machine</a:t>
            </a:r>
            <a:r>
              <a:rPr lang="sk-SK" dirty="0" smtClean="0"/>
              <a:t> </a:t>
            </a:r>
            <a:r>
              <a:rPr lang="sk-SK" dirty="0" err="1" smtClean="0"/>
              <a:t>learning</a:t>
            </a:r>
            <a:r>
              <a:rPr lang="sk-SK" dirty="0" smtClean="0"/>
              <a:t> používa </a:t>
            </a:r>
            <a:r>
              <a:rPr lang="sk-SK" dirty="0" err="1" smtClean="0"/>
              <a:t>deskriptývnu</a:t>
            </a:r>
            <a:r>
              <a:rPr lang="sk-SK" dirty="0" smtClean="0"/>
              <a:t> štatistiku na vývoj algoritmov</a:t>
            </a:r>
          </a:p>
          <a:p>
            <a:r>
              <a:rPr lang="sk-SK" dirty="0" err="1" smtClean="0"/>
              <a:t>Data</a:t>
            </a:r>
            <a:r>
              <a:rPr lang="sk-SK" dirty="0" smtClean="0"/>
              <a:t> </a:t>
            </a:r>
            <a:r>
              <a:rPr lang="sk-SK" dirty="0" err="1" smtClean="0"/>
              <a:t>mining</a:t>
            </a:r>
            <a:r>
              <a:rPr lang="sk-SK" dirty="0" smtClean="0"/>
              <a:t> používa </a:t>
            </a:r>
            <a:r>
              <a:rPr lang="sk-SK" dirty="0" err="1" smtClean="0"/>
              <a:t>inferenčnú</a:t>
            </a:r>
            <a:r>
              <a:rPr lang="sk-SK" dirty="0" smtClean="0"/>
              <a:t> štatistiku na </a:t>
            </a:r>
            <a:r>
              <a:rPr lang="sk-SK" dirty="0" err="1" smtClean="0"/>
              <a:t>na</a:t>
            </a:r>
            <a:r>
              <a:rPr lang="sk-SK" dirty="0" smtClean="0"/>
              <a:t> výsledky ML algoritmov</a:t>
            </a:r>
            <a:endParaRPr lang="sk-SK" dirty="0"/>
          </a:p>
        </p:txBody>
      </p:sp>
    </p:spTree>
    <p:extLst>
      <p:ext uri="{BB962C8B-B14F-4D97-AF65-F5344CB8AC3E}">
        <p14:creationId xmlns:p14="http://schemas.microsoft.com/office/powerpoint/2010/main" val="361476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smtClean="0"/>
              <a:t>Umelá inteligencia</a:t>
            </a:r>
            <a:endParaRPr lang="sk-SK" dirty="0"/>
          </a:p>
        </p:txBody>
      </p:sp>
      <p:sp>
        <p:nvSpPr>
          <p:cNvPr id="3" name="Content Placeholder 2"/>
          <p:cNvSpPr>
            <a:spLocks noGrp="1"/>
          </p:cNvSpPr>
          <p:nvPr>
            <p:ph idx="1"/>
          </p:nvPr>
        </p:nvSpPr>
        <p:spPr/>
        <p:txBody>
          <a:bodyPr>
            <a:normAutofit fontScale="77500" lnSpcReduction="20000"/>
          </a:bodyPr>
          <a:lstStyle/>
          <a:p>
            <a:pPr marL="0" indent="0">
              <a:buNone/>
            </a:pPr>
            <a:r>
              <a:rPr lang="sk-SK" dirty="0" smtClean="0"/>
              <a:t>Vývoj systému alebo softvéru, ktorý napodobňuje ľudské správanie.</a:t>
            </a:r>
          </a:p>
          <a:p>
            <a:pPr marL="0" indent="0">
              <a:buNone/>
            </a:pPr>
            <a:endParaRPr lang="sk-SK" dirty="0" smtClean="0"/>
          </a:p>
          <a:p>
            <a:pPr marL="0" indent="0">
              <a:buNone/>
            </a:pPr>
            <a:r>
              <a:rPr lang="sk-SK" dirty="0" smtClean="0"/>
              <a:t>Hlavné </a:t>
            </a:r>
            <a:r>
              <a:rPr lang="sk-SK" dirty="0" smtClean="0"/>
              <a:t>ciele</a:t>
            </a:r>
            <a:r>
              <a:rPr lang="en-US" dirty="0" smtClean="0"/>
              <a:t> (</a:t>
            </a:r>
            <a:r>
              <a:rPr lang="en-US" dirty="0" err="1" smtClean="0"/>
              <a:t>odvetvia</a:t>
            </a:r>
            <a:r>
              <a:rPr lang="en-US" dirty="0" smtClean="0"/>
              <a:t>?)</a:t>
            </a:r>
            <a:r>
              <a:rPr lang="sk-SK" dirty="0" smtClean="0"/>
              <a:t> </a:t>
            </a:r>
            <a:r>
              <a:rPr lang="sk-SK" dirty="0" smtClean="0"/>
              <a:t>UI (AI) :</a:t>
            </a:r>
          </a:p>
          <a:p>
            <a:pPr marL="514350" indent="-514350">
              <a:buFont typeface="+mj-lt"/>
              <a:buAutoNum type="arabicPeriod"/>
            </a:pPr>
            <a:r>
              <a:rPr lang="en-US" dirty="0" smtClean="0"/>
              <a:t>Reasoning</a:t>
            </a:r>
            <a:endParaRPr lang="sk-SK" dirty="0" smtClean="0"/>
          </a:p>
          <a:p>
            <a:pPr marL="514350" indent="-514350">
              <a:buFont typeface="+mj-lt"/>
              <a:buAutoNum type="arabicPeriod"/>
            </a:pPr>
            <a:r>
              <a:rPr lang="en-US" dirty="0" smtClean="0"/>
              <a:t>Knowledge representation</a:t>
            </a:r>
            <a:endParaRPr lang="sk-SK" dirty="0"/>
          </a:p>
          <a:p>
            <a:pPr marL="514350" indent="-514350">
              <a:buFont typeface="+mj-lt"/>
              <a:buAutoNum type="arabicPeriod"/>
            </a:pPr>
            <a:r>
              <a:rPr lang="en-US" dirty="0" smtClean="0"/>
              <a:t>Automated planning and scheduling</a:t>
            </a:r>
            <a:endParaRPr lang="sk-SK" dirty="0" smtClean="0"/>
          </a:p>
          <a:p>
            <a:pPr marL="514350" indent="-514350">
              <a:buFont typeface="+mj-lt"/>
              <a:buAutoNum type="arabicPeriod"/>
            </a:pPr>
            <a:r>
              <a:rPr lang="en-US" dirty="0" smtClean="0"/>
              <a:t>Machine learning</a:t>
            </a:r>
            <a:endParaRPr lang="sk-SK" dirty="0" smtClean="0"/>
          </a:p>
          <a:p>
            <a:pPr marL="514350" indent="-514350">
              <a:buFont typeface="+mj-lt"/>
              <a:buAutoNum type="arabicPeriod"/>
            </a:pPr>
            <a:r>
              <a:rPr lang="en-US" dirty="0" smtClean="0"/>
              <a:t>Natural language processing</a:t>
            </a:r>
            <a:endParaRPr lang="sk-SK" dirty="0" smtClean="0"/>
          </a:p>
          <a:p>
            <a:pPr marL="514350" indent="-514350">
              <a:buFont typeface="+mj-lt"/>
              <a:buAutoNum type="arabicPeriod"/>
            </a:pPr>
            <a:r>
              <a:rPr lang="en-US" dirty="0" smtClean="0"/>
              <a:t>Computer vision</a:t>
            </a:r>
            <a:endParaRPr lang="sk-SK" dirty="0" smtClean="0"/>
          </a:p>
          <a:p>
            <a:pPr marL="514350" indent="-514350">
              <a:buFont typeface="+mj-lt"/>
              <a:buAutoNum type="arabicPeriod"/>
            </a:pPr>
            <a:r>
              <a:rPr lang="en-US" dirty="0" smtClean="0"/>
              <a:t>Robotics</a:t>
            </a:r>
            <a:endParaRPr lang="sk-SK" dirty="0"/>
          </a:p>
          <a:p>
            <a:pPr marL="514350" indent="-514350">
              <a:buFont typeface="+mj-lt"/>
              <a:buAutoNum type="arabicPeriod"/>
            </a:pPr>
            <a:r>
              <a:rPr lang="en-US" dirty="0" smtClean="0"/>
              <a:t>Gen</a:t>
            </a:r>
            <a:r>
              <a:rPr lang="sk-SK" dirty="0" smtClean="0"/>
              <a:t>e</a:t>
            </a:r>
            <a:r>
              <a:rPr lang="en-US" dirty="0" err="1" smtClean="0"/>
              <a:t>ral</a:t>
            </a:r>
            <a:r>
              <a:rPr lang="en-US" dirty="0" smtClean="0"/>
              <a:t> intelligence</a:t>
            </a:r>
            <a:r>
              <a:rPr lang="en-US" dirty="0"/>
              <a:t>, or strong AI</a:t>
            </a:r>
            <a:endParaRPr lang="sk-SK" dirty="0" smtClean="0"/>
          </a:p>
        </p:txBody>
      </p:sp>
    </p:spTree>
    <p:extLst>
      <p:ext uri="{BB962C8B-B14F-4D97-AF65-F5344CB8AC3E}">
        <p14:creationId xmlns:p14="http://schemas.microsoft.com/office/powerpoint/2010/main" val="3426590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rg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6" y="1813355"/>
            <a:ext cx="9124354" cy="225495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Je </a:t>
            </a:r>
            <a:r>
              <a:rPr lang="sk-SK" dirty="0" smtClean="0"/>
              <a:t>tu </a:t>
            </a:r>
            <a:r>
              <a:rPr lang="en-US" dirty="0" err="1" smtClean="0"/>
              <a:t>nejak</a:t>
            </a:r>
            <a:r>
              <a:rPr lang="sk-SK" dirty="0" smtClean="0"/>
              <a:t>á hierarchia?</a:t>
            </a:r>
            <a:endParaRPr lang="sk-SK" dirty="0"/>
          </a:p>
        </p:txBody>
      </p:sp>
      <p:sp>
        <p:nvSpPr>
          <p:cNvPr id="5" name="TextBox 4"/>
          <p:cNvSpPr txBox="1"/>
          <p:nvPr/>
        </p:nvSpPr>
        <p:spPr>
          <a:xfrm>
            <a:off x="520995" y="4189224"/>
            <a:ext cx="7719238" cy="2585323"/>
          </a:xfrm>
          <a:prstGeom prst="rect">
            <a:avLst/>
          </a:prstGeom>
          <a:noFill/>
        </p:spPr>
        <p:txBody>
          <a:bodyPr wrap="square" rtlCol="0">
            <a:spAutoFit/>
          </a:bodyPr>
          <a:lstStyle/>
          <a:p>
            <a:pPr marL="285750" indent="-285750">
              <a:buFont typeface="Arial" panose="020B0604020202020204" pitchFamily="34" charset="0"/>
              <a:buChar char="•"/>
            </a:pPr>
            <a:r>
              <a:rPr lang="sk-SK" dirty="0" smtClean="0"/>
              <a:t>1749 - </a:t>
            </a:r>
            <a:r>
              <a:rPr lang="sk-SK" dirty="0" err="1" smtClean="0"/>
              <a:t>Gottfried</a:t>
            </a:r>
            <a:r>
              <a:rPr lang="sk-SK" dirty="0" smtClean="0"/>
              <a:t> </a:t>
            </a:r>
            <a:r>
              <a:rPr lang="sk-SK" dirty="0" err="1" smtClean="0"/>
              <a:t>Achenwall</a:t>
            </a:r>
            <a:r>
              <a:rPr lang="sk-SK" dirty="0" smtClean="0"/>
              <a:t>, analýza dát o štáte</a:t>
            </a:r>
          </a:p>
          <a:p>
            <a:pPr marL="285750" indent="-285750">
              <a:buFont typeface="Arial" panose="020B0604020202020204" pitchFamily="34" charset="0"/>
              <a:buChar char="•"/>
            </a:pPr>
            <a:r>
              <a:rPr lang="en-US" dirty="0" smtClean="0"/>
              <a:t>In the 1940s and 1950s, a number of researchers explored the connection between neurology, information theory, and cybernetics</a:t>
            </a:r>
            <a:endParaRPr lang="sk-SK" dirty="0" smtClean="0"/>
          </a:p>
          <a:p>
            <a:pPr marL="285750" indent="-285750">
              <a:buFont typeface="Arial" panose="020B0604020202020204" pitchFamily="34" charset="0"/>
              <a:buChar char="•"/>
            </a:pPr>
            <a:r>
              <a:rPr lang="sk-SK" dirty="0" smtClean="0"/>
              <a:t>1946 - </a:t>
            </a:r>
            <a:r>
              <a:rPr lang="en-US" dirty="0"/>
              <a:t>ELIZA simulated a psychotherapist by using tricks like string substitution and canned responses based on </a:t>
            </a:r>
            <a:r>
              <a:rPr lang="en-US" dirty="0" smtClean="0"/>
              <a:t>keywords</a:t>
            </a:r>
            <a:endParaRPr lang="sk-SK" dirty="0" smtClean="0"/>
          </a:p>
          <a:p>
            <a:pPr marL="285750" indent="-285750">
              <a:buFont typeface="Arial" panose="020B0604020202020204" pitchFamily="34" charset="0"/>
              <a:buChar char="•"/>
            </a:pPr>
            <a:r>
              <a:rPr lang="en-US" dirty="0" smtClean="0"/>
              <a:t>As computer storage capacities increased during the 1980s, many companies began to store more transactional data. The resulting record collections, often called data warehouses, were too large to be analyzed with traditional statistical approaches. </a:t>
            </a:r>
            <a:r>
              <a:rPr lang="sk-SK" dirty="0" smtClean="0"/>
              <a:t>– Encyklopédia </a:t>
            </a:r>
            <a:r>
              <a:rPr lang="sk-SK" dirty="0" err="1" smtClean="0"/>
              <a:t>Britannica</a:t>
            </a:r>
            <a:endParaRPr lang="sk-SK" dirty="0"/>
          </a:p>
        </p:txBody>
      </p:sp>
    </p:spTree>
    <p:extLst>
      <p:ext uri="{BB962C8B-B14F-4D97-AF65-F5344CB8AC3E}">
        <p14:creationId xmlns:p14="http://schemas.microsoft.com/office/powerpoint/2010/main" val="27914491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909</TotalTime>
  <Words>639</Words>
  <Application>Microsoft Office PowerPoint</Application>
  <PresentationFormat>On-screen Show (4:3)</PresentationFormat>
  <Paragraphs>63</Paragraphs>
  <Slides>14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What is the difference between Artificial Intelligence, Machine Learning, Statistics, and Data Mining</vt:lpstr>
      <vt:lpstr>Sú nejak príbuzné, ale pritom sú to úplne iné veci.</vt:lpstr>
      <vt:lpstr>Spoločné  AI, ML, Stat, DM</vt:lpstr>
      <vt:lpstr>Machine learning</vt:lpstr>
      <vt:lpstr>Data mining</vt:lpstr>
      <vt:lpstr>Štatistika</vt:lpstr>
      <vt:lpstr>Nejaké vzťahy</vt:lpstr>
      <vt:lpstr>Umelá inteligencia</vt:lpstr>
      <vt:lpstr>Je tu nejaká hierarchia?</vt:lpstr>
      <vt:lpstr>PowerPoint Presentation</vt:lpstr>
      <vt:lpstr>Námety do diskusie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difference between Artificial Intelligence, Machine Learning, Statistics, and Data Mining</dc:title>
  <dc:creator>Jakub Sevcech</dc:creator>
  <cp:lastModifiedBy>Jakub Sevcech</cp:lastModifiedBy>
  <cp:revision>29</cp:revision>
  <dcterms:created xsi:type="dcterms:W3CDTF">2016-02-16T07:22:15Z</dcterms:created>
  <dcterms:modified xsi:type="dcterms:W3CDTF">2016-02-25T08:45:06Z</dcterms:modified>
</cp:coreProperties>
</file>