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8" r:id="rId21"/>
    <p:sldId id="275" r:id="rId22"/>
    <p:sldId id="276" r:id="rId23"/>
    <p:sldId id="277" r:id="rId24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redný štýl 2 - zvýrazneni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Bez štýlu, bez mrie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3" d="100"/>
          <a:sy n="123" d="100"/>
        </p:scale>
        <p:origin x="1254" y="1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/>
              <a:t>Kliknite sem a upravte štýl predlohy podnadpisov.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22.9.2016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22.9.2016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22.9.2016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22.9.2016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22.9.2016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22.9.2016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22.9.2016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22.9.2016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22.9.2016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22.9.2016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22.9.2016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/>
            </a:gs>
            <a:gs pos="100000">
              <a:schemeClr val="bg1">
                <a:lumMod val="95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nadpi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812B65-9A1B-42FF-8DDA-365A2B0950AF}" type="datetimeFigureOut">
              <a:rPr lang="sk-SK" smtClean="0"/>
              <a:pPr/>
              <a:t>22.9.2016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kQFKtI6gn9Y" TargetMode="External"/><Relationship Id="rId2" Type="http://schemas.openxmlformats.org/officeDocument/2006/relationships/hyperlink" Target="https://www.coursera.org/course/thinkagain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yourlogicalfallacyis.com/" TargetMode="External"/><Relationship Id="rId4" Type="http://schemas.openxmlformats.org/officeDocument/2006/relationships/hyperlink" Target="http://tech.sme.sk/tema/chyby-argumentacie/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7700" y="2130425"/>
            <a:ext cx="7848600" cy="1470025"/>
          </a:xfrm>
        </p:spPr>
        <p:txBody>
          <a:bodyPr>
            <a:normAutofit/>
          </a:bodyPr>
          <a:lstStyle/>
          <a:p>
            <a:r>
              <a:rPr lang="sk-SK" dirty="0"/>
              <a:t>Schopnosť (</a:t>
            </a:r>
            <a:r>
              <a:rPr lang="sk-SK" dirty="0" err="1"/>
              <a:t>ne</a:t>
            </a:r>
            <a:r>
              <a:rPr lang="sk-SK" dirty="0"/>
              <a:t>)správnej argumentácie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sk-SK" dirty="0">
                <a:cs typeface="Arial" pitchFamily="34" charset="0"/>
              </a:rPr>
              <a:t>R</a:t>
            </a:r>
            <a:r>
              <a:rPr lang="en-US" dirty="0">
                <a:cs typeface="Arial" pitchFamily="34" charset="0"/>
              </a:rPr>
              <a:t>obo</a:t>
            </a:r>
            <a:r>
              <a:rPr lang="sk-SK" dirty="0">
                <a:cs typeface="Arial" pitchFamily="34" charset="0"/>
              </a:rPr>
              <a:t> Móro</a:t>
            </a:r>
          </a:p>
        </p:txBody>
      </p:sp>
      <p:sp>
        <p:nvSpPr>
          <p:cNvPr id="4" name="BlokTextu 3"/>
          <p:cNvSpPr txBox="1"/>
          <p:nvPr/>
        </p:nvSpPr>
        <p:spPr>
          <a:xfrm>
            <a:off x="7543800" y="6396335"/>
            <a:ext cx="160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dirty="0">
                <a:solidFill>
                  <a:schemeClr val="tx1">
                    <a:tint val="75000"/>
                  </a:schemeClr>
                </a:solidFill>
                <a:cs typeface="Arial" pitchFamily="34" charset="0"/>
              </a:rPr>
              <a:t>22</a:t>
            </a:r>
            <a:r>
              <a:rPr lang="sk-SK" sz="2400" dirty="0">
                <a:solidFill>
                  <a:schemeClr val="tx1">
                    <a:tint val="75000"/>
                  </a:schemeClr>
                </a:solidFill>
                <a:cs typeface="Arial" pitchFamily="34" charset="0"/>
              </a:rPr>
              <a:t>.</a:t>
            </a:r>
            <a:r>
              <a:rPr lang="en-US" sz="2400" dirty="0">
                <a:solidFill>
                  <a:schemeClr val="tx1">
                    <a:tint val="75000"/>
                  </a:schemeClr>
                </a:solidFill>
                <a:cs typeface="Arial" pitchFamily="34" charset="0"/>
              </a:rPr>
              <a:t>9</a:t>
            </a:r>
            <a:r>
              <a:rPr lang="sk-SK" sz="2400" dirty="0">
                <a:solidFill>
                  <a:schemeClr val="tx1">
                    <a:tint val="75000"/>
                  </a:schemeClr>
                </a:solidFill>
                <a:cs typeface="Arial" pitchFamily="34" charset="0"/>
              </a:rPr>
              <a:t>.201</a:t>
            </a:r>
            <a:r>
              <a:rPr lang="en-US" sz="2400" dirty="0">
                <a:solidFill>
                  <a:schemeClr val="tx1">
                    <a:tint val="75000"/>
                  </a:schemeClr>
                </a:solidFill>
                <a:cs typeface="Arial" pitchFamily="34" charset="0"/>
              </a:rPr>
              <a:t>6</a:t>
            </a:r>
            <a:endParaRPr lang="sk-SK" sz="2400" dirty="0">
              <a:solidFill>
                <a:schemeClr val="tx1">
                  <a:tint val="75000"/>
                </a:schemeClr>
              </a:solidFill>
              <a:cs typeface="Arial" pitchFamily="34" charset="0"/>
            </a:endParaRPr>
          </a:p>
        </p:txBody>
      </p:sp>
      <p:pic>
        <p:nvPicPr>
          <p:cNvPr id="6" name="Obrázok 5" descr="logo_pewe_titled_fullcolor_lbcg_fi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705600" y="152400"/>
            <a:ext cx="2208840" cy="792088"/>
          </a:xfrm>
          <a:prstGeom prst="rect">
            <a:avLst/>
          </a:prstGeom>
        </p:spPr>
      </p:pic>
      <p:sp>
        <p:nvSpPr>
          <p:cNvPr id="7" name="BlokTextu 6"/>
          <p:cNvSpPr txBox="1"/>
          <p:nvPr/>
        </p:nvSpPr>
        <p:spPr>
          <a:xfrm>
            <a:off x="0" y="6400800"/>
            <a:ext cx="3048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solidFill>
                  <a:schemeClr val="tx1">
                    <a:tint val="75000"/>
                  </a:schemeClr>
                </a:solidFill>
                <a:cs typeface="Arial" pitchFamily="34" charset="0"/>
              </a:rPr>
              <a:t>robert</a:t>
            </a:r>
            <a:r>
              <a:rPr lang="en-US" sz="2400" dirty="0">
                <a:solidFill>
                  <a:schemeClr val="tx1">
                    <a:tint val="75000"/>
                  </a:schemeClr>
                </a:solidFill>
                <a:cs typeface="Arial" pitchFamily="34" charset="0"/>
              </a:rPr>
              <a:t>.</a:t>
            </a:r>
            <a:r>
              <a:rPr lang="sk-SK" sz="2400" dirty="0">
                <a:solidFill>
                  <a:schemeClr val="tx1">
                    <a:tint val="75000"/>
                  </a:schemeClr>
                </a:solidFill>
                <a:cs typeface="Arial" pitchFamily="34" charset="0"/>
              </a:rPr>
              <a:t>moro@stuba.sk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sk-SK" sz="3200" dirty="0"/>
              <a:t>Neprikladanie významu využíva spomenutie možnej kritiky s cieľom odmietnuť ju alebo jej kontrovať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i="1" dirty="0"/>
              <a:t>Ten prsteň je síce drahý, ale pozri, aký je krásny</a:t>
            </a:r>
            <a:r>
              <a:rPr lang="en-US" i="1" dirty="0"/>
              <a:t>.</a:t>
            </a:r>
          </a:p>
          <a:p>
            <a:r>
              <a:rPr lang="sk-SK" b="1" dirty="0"/>
              <a:t>Kontrovanie slameným strašiakom</a:t>
            </a:r>
            <a:endParaRPr lang="en-US" b="1" dirty="0"/>
          </a:p>
          <a:p>
            <a:pPr lvl="1"/>
            <a:r>
              <a:rPr lang="sk-SK" dirty="0"/>
              <a:t>Argumentujúci kontruje jednoduchým výčitkám, aby ľudia prehliadli tie náročnejšie</a:t>
            </a:r>
          </a:p>
          <a:p>
            <a:pPr lvl="1"/>
            <a:r>
              <a:rPr lang="sk-SK" i="1" dirty="0"/>
              <a:t>Pravica obhajuje rovnú daň, ale rovná daň nevyrieši všetky ekonomické problémy našej krajiny.</a:t>
            </a:r>
            <a:r>
              <a:rPr lang="en-US" i="1" dirty="0"/>
              <a:t> </a:t>
            </a:r>
            <a:endParaRPr lang="sk-SK" i="1" dirty="0"/>
          </a:p>
        </p:txBody>
      </p:sp>
    </p:spTree>
    <p:extLst>
      <p:ext uri="{BB962C8B-B14F-4D97-AF65-F5344CB8AC3E}">
        <p14:creationId xmlns:p14="http://schemas.microsoft.com/office/powerpoint/2010/main" val="37018457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sk-SK" dirty="0"/>
              <a:t>Hodnotenie sa odvoláva na nejaké štandardy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i="1" dirty="0"/>
              <a:t>Je dobré</a:t>
            </a:r>
            <a:r>
              <a:rPr lang="en-US" i="1" dirty="0"/>
              <a:t> / </a:t>
            </a:r>
            <a:r>
              <a:rPr lang="sk-SK" i="1" dirty="0"/>
              <a:t>Mali by sme</a:t>
            </a:r>
          </a:p>
          <a:p>
            <a:r>
              <a:rPr lang="sk-SK" i="1" dirty="0"/>
              <a:t>Je zlé</a:t>
            </a:r>
            <a:r>
              <a:rPr lang="en-US" i="1" dirty="0"/>
              <a:t> / </a:t>
            </a:r>
            <a:r>
              <a:rPr lang="sk-SK" i="1" dirty="0"/>
              <a:t>Nemali by sme</a:t>
            </a:r>
            <a:r>
              <a:rPr lang="en-US" i="1" dirty="0"/>
              <a:t> </a:t>
            </a:r>
          </a:p>
          <a:p>
            <a:r>
              <a:rPr lang="sk-SK" dirty="0"/>
              <a:t>Samotné štandardy nie sú spomenuté</a:t>
            </a:r>
            <a:endParaRPr lang="en-US" dirty="0"/>
          </a:p>
          <a:p>
            <a:pPr lvl="1"/>
            <a:r>
              <a:rPr lang="sk-SK" dirty="0"/>
              <a:t>Nemôžu byť spochybnené</a:t>
            </a:r>
            <a:endParaRPr lang="en-US" dirty="0"/>
          </a:p>
          <a:p>
            <a:pPr lvl="1"/>
            <a:r>
              <a:rPr lang="sk-SK" dirty="0"/>
              <a:t>Naše tvrdenia sú jednoduchšie obrániteľné</a:t>
            </a:r>
          </a:p>
        </p:txBody>
      </p:sp>
    </p:spTree>
    <p:extLst>
      <p:ext uri="{BB962C8B-B14F-4D97-AF65-F5344CB8AC3E}">
        <p14:creationId xmlns:p14="http://schemas.microsoft.com/office/powerpoint/2010/main" val="19017310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sk-SK" dirty="0"/>
              <a:t>Chyby argumentácie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k-SK" dirty="0"/>
              <a:t>Premisy sú nesprávne</a:t>
            </a:r>
          </a:p>
          <a:p>
            <a:r>
              <a:rPr lang="sk-SK" dirty="0"/>
              <a:t>Premisy dostatočne neodôvodňujú záver</a:t>
            </a:r>
          </a:p>
          <a:p>
            <a:r>
              <a:rPr lang="sk-SK" b="1" dirty="0"/>
              <a:t>Formálna (logická) správnosť</a:t>
            </a:r>
            <a:r>
              <a:rPr lang="sk-SK" dirty="0"/>
              <a:t> </a:t>
            </a:r>
          </a:p>
          <a:p>
            <a:pPr lvl="1"/>
            <a:r>
              <a:rPr lang="sk-SK" dirty="0"/>
              <a:t>Nie je možné, aby boli premisy správne a súčasne záver nesprávny</a:t>
            </a:r>
          </a:p>
          <a:p>
            <a:pPr lvl="1"/>
            <a:r>
              <a:rPr lang="sk-SK" dirty="0"/>
              <a:t>Argumenty môžu byť formálne správne, ale pritom môžu byť chybné</a:t>
            </a:r>
          </a:p>
          <a:p>
            <a:r>
              <a:rPr lang="sk-SK" b="1" dirty="0"/>
              <a:t>Spoľahlivosť (bezchybnosť)</a:t>
            </a:r>
          </a:p>
          <a:p>
            <a:pPr lvl="1"/>
            <a:r>
              <a:rPr lang="sk-SK" dirty="0"/>
              <a:t>Argument je formálne správny</a:t>
            </a:r>
          </a:p>
          <a:p>
            <a:pPr lvl="1"/>
            <a:r>
              <a:rPr lang="sk-SK" dirty="0"/>
              <a:t>Premisy sú pravdivé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42550262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sk-SK" dirty="0"/>
              <a:t>Chyba šikmého (klzkého) svahu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Ak sa niečo stane, potom sa stane nejaká ďalšia vec radikálnejšej povahy</a:t>
            </a:r>
          </a:p>
          <a:p>
            <a:r>
              <a:rPr lang="sk-SK" i="1" dirty="0"/>
              <a:t>Ak povolíme manželstvá homosexuálov, tak sa ani nenazdáme a nabudúce budeme povoľovať zväzky medzi súrodencami a v ďalšom kole aj manželstvá ľudí so zvieratami.</a:t>
            </a:r>
          </a:p>
        </p:txBody>
      </p:sp>
    </p:spTree>
    <p:extLst>
      <p:ext uri="{BB962C8B-B14F-4D97-AF65-F5344CB8AC3E}">
        <p14:creationId xmlns:p14="http://schemas.microsoft.com/office/powerpoint/2010/main" val="2501912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sk-SK" dirty="0"/>
              <a:t>Chyby z neurčitosti (viacvýznamovosti)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Sémantická viacvýznamovosť</a:t>
            </a:r>
            <a:endParaRPr lang="en-US" dirty="0"/>
          </a:p>
          <a:p>
            <a:pPr lvl="1"/>
            <a:r>
              <a:rPr lang="sk-SK" i="1" dirty="0"/>
              <a:t>Náš štát sa riadi zákonmi</a:t>
            </a:r>
            <a:r>
              <a:rPr lang="en-US" i="1" dirty="0"/>
              <a:t>. </a:t>
            </a:r>
            <a:r>
              <a:rPr lang="sk-SK" i="1" dirty="0"/>
              <a:t>Zákony musia všetci dodržiavať</a:t>
            </a:r>
            <a:r>
              <a:rPr lang="en-US" i="1" dirty="0"/>
              <a:t>. </a:t>
            </a:r>
            <a:r>
              <a:rPr lang="sk-SK" i="1" dirty="0"/>
              <a:t>Boží zákon zakazuje pracovať v nedeľu</a:t>
            </a:r>
            <a:r>
              <a:rPr lang="en-US" i="1" dirty="0"/>
              <a:t>. </a:t>
            </a:r>
            <a:r>
              <a:rPr lang="sk-SK" i="1" dirty="0"/>
              <a:t>Preto nesmieme pracovať v nedeľu</a:t>
            </a:r>
            <a:r>
              <a:rPr lang="en-US" i="1" dirty="0"/>
              <a:t>.</a:t>
            </a:r>
          </a:p>
          <a:p>
            <a:r>
              <a:rPr lang="sk-SK" dirty="0"/>
              <a:t>Syntaktická neurčitosť</a:t>
            </a:r>
            <a:endParaRPr lang="en-US" dirty="0"/>
          </a:p>
          <a:p>
            <a:pPr lvl="1"/>
            <a:r>
              <a:rPr lang="sk-SK" i="1" dirty="0"/>
              <a:t>Polícia nevie skoncovať s </a:t>
            </a:r>
            <a:r>
              <a:rPr lang="sk-SK" i="1" dirty="0" err="1"/>
              <a:t>gamblovaním</a:t>
            </a:r>
            <a:r>
              <a:rPr lang="en-US" i="1" dirty="0"/>
              <a:t>. </a:t>
            </a:r>
            <a:r>
              <a:rPr lang="sk-SK" i="1" dirty="0"/>
              <a:t>Ak niekto nevie skoncovať s </a:t>
            </a:r>
            <a:r>
              <a:rPr lang="sk-SK" i="1" dirty="0" err="1"/>
              <a:t>gamblovaním</a:t>
            </a:r>
            <a:r>
              <a:rPr lang="sk-SK" i="1" dirty="0"/>
              <a:t>, mal by ísť na liečenie</a:t>
            </a:r>
            <a:r>
              <a:rPr lang="en-US" i="1" dirty="0"/>
              <a:t>. </a:t>
            </a:r>
            <a:r>
              <a:rPr lang="sk-SK" i="1" dirty="0"/>
              <a:t>Polícia by preto mala ísť na liečenie.</a:t>
            </a:r>
            <a:endParaRPr lang="en-US" i="1" dirty="0"/>
          </a:p>
          <a:p>
            <a:pPr lvl="1"/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8977359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sk-SK" dirty="0"/>
              <a:t>Chyby relevancie</a:t>
            </a:r>
            <a:r>
              <a:rPr lang="en-US" dirty="0"/>
              <a:t>: Ad Hominem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dirty="0"/>
              <a:t>Argument smerujúci proti osobe, ktorá niečo tvrdí, a nie proti jej tvrdeniu</a:t>
            </a:r>
          </a:p>
          <a:p>
            <a:pPr lvl="1"/>
            <a:r>
              <a:rPr lang="sk-SK" dirty="0"/>
              <a:t>Spochybnenie pravdy tvrdeného alebo váhy či správnosti argumentu</a:t>
            </a:r>
          </a:p>
          <a:p>
            <a:pPr lvl="1"/>
            <a:r>
              <a:rPr lang="sk-SK" dirty="0"/>
              <a:t>Odmietnutie práva rečníka vyjadriť sa k veci bez popretia pravdivosti tvrdenia</a:t>
            </a:r>
          </a:p>
          <a:p>
            <a:pPr lvl="1"/>
            <a:r>
              <a:rPr lang="sk-SK" dirty="0"/>
              <a:t>Odmietnutie rečníka ako nedôveryhodného a nespoľahlivého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25816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sk-SK" dirty="0"/>
              <a:t>Chyby relevancie</a:t>
            </a:r>
            <a:r>
              <a:rPr lang="en-US" dirty="0"/>
              <a:t>: </a:t>
            </a:r>
            <a:r>
              <a:rPr lang="sk-SK" dirty="0"/>
              <a:t>Odvolanie sa na autoritu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dirty="0"/>
              <a:t>Podporenie argumentu citovaním autority</a:t>
            </a:r>
            <a:endParaRPr lang="en-US" dirty="0"/>
          </a:p>
          <a:p>
            <a:r>
              <a:rPr lang="sk-SK" dirty="0"/>
              <a:t>Na čo si dať pozor:</a:t>
            </a:r>
            <a:endParaRPr lang="en-US" dirty="0"/>
          </a:p>
          <a:p>
            <a:pPr lvl="1"/>
            <a:r>
              <a:rPr lang="sk-SK" dirty="0"/>
              <a:t>Je citovaná autorita skutočne autoritou v danej oblasti</a:t>
            </a:r>
            <a:r>
              <a:rPr lang="en-US" dirty="0"/>
              <a:t>?</a:t>
            </a:r>
          </a:p>
          <a:p>
            <a:pPr lvl="1"/>
            <a:r>
              <a:rPr lang="sk-SK" dirty="0"/>
              <a:t>Môžeme tomu veriť</a:t>
            </a:r>
            <a:r>
              <a:rPr lang="en-US" dirty="0"/>
              <a:t>?</a:t>
            </a:r>
          </a:p>
          <a:p>
            <a:pPr lvl="1"/>
            <a:r>
              <a:rPr lang="sk-SK" dirty="0"/>
              <a:t>Je to citované korektne</a:t>
            </a:r>
            <a:r>
              <a:rPr lang="en-US" dirty="0"/>
              <a:t>?</a:t>
            </a:r>
          </a:p>
          <a:p>
            <a:pPr lvl="1"/>
            <a:r>
              <a:rPr lang="sk-SK" dirty="0"/>
              <a:t>Prečo sa vôbec argument odvoláva na autoritu</a:t>
            </a:r>
            <a:r>
              <a:rPr lang="en-US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5440895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sk-SK" dirty="0"/>
              <a:t>Chyby relevancie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Odvolanie sa na všeobecne rozšírený názor</a:t>
            </a:r>
            <a:endParaRPr lang="en-US" dirty="0"/>
          </a:p>
          <a:p>
            <a:r>
              <a:rPr lang="sk-SK" dirty="0"/>
              <a:t>Odvolanie sa na tradíciu</a:t>
            </a:r>
            <a:endParaRPr lang="en-US" dirty="0"/>
          </a:p>
          <a:p>
            <a:r>
              <a:rPr lang="sk-SK" dirty="0"/>
              <a:t>Apel na ľútosť</a:t>
            </a:r>
            <a:endParaRPr lang="en-US" dirty="0"/>
          </a:p>
          <a:p>
            <a:r>
              <a:rPr lang="sk-SK" dirty="0"/>
              <a:t>Apel na strach</a:t>
            </a:r>
          </a:p>
        </p:txBody>
      </p:sp>
    </p:spTree>
    <p:extLst>
      <p:ext uri="{BB962C8B-B14F-4D97-AF65-F5344CB8AC3E}">
        <p14:creationId xmlns:p14="http://schemas.microsoft.com/office/powerpoint/2010/main" val="6944999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sk-SK" dirty="0"/>
              <a:t>Chyby prázdnoty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sk-SK" b="1" dirty="0"/>
              <a:t>Vyvstávajúca otázka</a:t>
            </a:r>
            <a:endParaRPr lang="en-US" b="1" dirty="0"/>
          </a:p>
          <a:p>
            <a:pPr lvl="1"/>
            <a:r>
              <a:rPr lang="sk-SK" dirty="0"/>
              <a:t>Premisy akceptujem, len ak už dopredu súhlasím so záverom</a:t>
            </a:r>
          </a:p>
          <a:p>
            <a:pPr lvl="1"/>
            <a:r>
              <a:rPr lang="sk-SK" i="1" dirty="0"/>
              <a:t>Zavraždiť ľudskú bytosť je za každých okolností morálne neprijateľné </a:t>
            </a:r>
            <a:r>
              <a:rPr lang="en-US" i="1" dirty="0"/>
              <a:t>. </a:t>
            </a:r>
            <a:r>
              <a:rPr lang="sk-SK" i="1" dirty="0"/>
              <a:t>Trest smrti je vraždou ľudskej bytosti</a:t>
            </a:r>
            <a:r>
              <a:rPr lang="en-US" i="1" dirty="0"/>
              <a:t>. </a:t>
            </a:r>
            <a:r>
              <a:rPr lang="sk-SK" i="1" dirty="0"/>
              <a:t>Trest smrti je preto morálne neprijateľný.</a:t>
            </a:r>
            <a:endParaRPr lang="en-US" i="1" dirty="0"/>
          </a:p>
          <a:p>
            <a:r>
              <a:rPr lang="sk-SK" b="1" dirty="0"/>
              <a:t>Kruhová argumentácia</a:t>
            </a:r>
            <a:endParaRPr lang="en-US" b="1" dirty="0"/>
          </a:p>
          <a:p>
            <a:pPr lvl="1"/>
            <a:r>
              <a:rPr lang="sk-SK" dirty="0"/>
              <a:t>Záver sa objavuje už medzi premisami</a:t>
            </a:r>
            <a:endParaRPr lang="en-US" dirty="0"/>
          </a:p>
          <a:p>
            <a:r>
              <a:rPr lang="sk-SK" b="1" dirty="0" err="1"/>
              <a:t>Samopotvrdzujúce</a:t>
            </a:r>
            <a:r>
              <a:rPr lang="sk-SK" b="1" dirty="0"/>
              <a:t> sa argumenty</a:t>
            </a:r>
            <a:endParaRPr lang="en-US" b="1" dirty="0"/>
          </a:p>
          <a:p>
            <a:pPr lvl="1"/>
            <a:r>
              <a:rPr lang="sk-SK" dirty="0"/>
              <a:t>Nedajú sa vyvrátiť žiadnymi dôkazmi svedčiacimi o opaku</a:t>
            </a:r>
            <a:endParaRPr lang="en-US" dirty="0"/>
          </a:p>
          <a:p>
            <a:pPr lvl="1"/>
            <a:r>
              <a:rPr lang="sk-SK" i="1" dirty="0"/>
              <a:t>Všetko riadia slobodomurári a dôkazy svedčiace o opaku sú nimi podstrčené, aby zakryli pred ľuďmi skutočnú pravdu.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8464868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sk-SK" dirty="0"/>
              <a:t>Chyba slameného strašiaka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(Úmyselne) zlá interpretácia či zjednodušenie argumentu </a:t>
            </a:r>
            <a:r>
              <a:rPr lang="sk-SK" dirty="0" err="1"/>
              <a:t>protirečníka</a:t>
            </a:r>
            <a:r>
              <a:rPr lang="sk-SK" dirty="0"/>
              <a:t> s cieľom jednoduchšie obhájiť vlastné stanovisko</a:t>
            </a:r>
          </a:p>
          <a:p>
            <a:r>
              <a:rPr lang="sk-SK" i="1" dirty="0"/>
              <a:t>A: Mali by sme obmedziť výdavky rozpočtu, aby sme znížili zadlžovanie budúcich generácií.</a:t>
            </a:r>
          </a:p>
          <a:p>
            <a:r>
              <a:rPr lang="sk-SK" i="1" dirty="0"/>
              <a:t>B: No jasné, vy by ste len znižovali sociálny štandard ľudí, rušili vianočné dôchodky a rozpredávali strategický štátny majetok.</a:t>
            </a:r>
          </a:p>
        </p:txBody>
      </p:sp>
    </p:spTree>
    <p:extLst>
      <p:ext uri="{BB962C8B-B14F-4D97-AF65-F5344CB8AC3E}">
        <p14:creationId xmlns:p14="http://schemas.microsoft.com/office/powerpoint/2010/main" val="22963766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sk-SK" dirty="0"/>
              <a:t>Čo je to argument</a:t>
            </a:r>
            <a:r>
              <a:rPr lang="en-US" dirty="0"/>
              <a:t>?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Pozrime sa, ako to vidia </a:t>
            </a:r>
            <a:r>
              <a:rPr lang="sk-SK" dirty="0" err="1"/>
              <a:t>Monty</a:t>
            </a:r>
            <a:r>
              <a:rPr lang="sk-SK" dirty="0"/>
              <a:t> </a:t>
            </a:r>
            <a:r>
              <a:rPr lang="sk-SK" dirty="0" err="1"/>
              <a:t>Pythons</a:t>
            </a:r>
            <a:r>
              <a:rPr lang="en-US" dirty="0"/>
              <a:t>…</a:t>
            </a:r>
            <a:endParaRPr lang="sk-SK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85900" y="2299828"/>
            <a:ext cx="6172200" cy="43295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615660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sk-SK" dirty="0"/>
              <a:t>Chyba falošnej dilemy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Vyvolanie ilúzie, že sú na výber len dve možnosti, pričom jedna z nich je zjavne neprijateľná</a:t>
            </a:r>
          </a:p>
          <a:p>
            <a:r>
              <a:rPr lang="sk-SK" dirty="0"/>
              <a:t>Neexistuje tretia možnosť?</a:t>
            </a:r>
          </a:p>
          <a:p>
            <a:r>
              <a:rPr lang="sk-SK" i="1" dirty="0"/>
              <a:t>Buď ste s nami, alebo ste s teroristami.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66988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sk-SK" dirty="0"/>
              <a:t>Malý príklad </a:t>
            </a:r>
            <a:r>
              <a:rPr lang="en-US" dirty="0">
                <a:sym typeface="Wingdings" pitchFamily="2" charset="2"/>
              </a:rPr>
              <a:t>:-)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Povinne očkovať deti alebo nie</a:t>
            </a:r>
            <a:r>
              <a:rPr lang="en-US" dirty="0"/>
              <a:t>?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09004543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sk-SK" dirty="0"/>
              <a:t>Záver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Naučte sa dobre argumentovať, aby ste dosiahli svoj cieľ</a:t>
            </a:r>
            <a:endParaRPr lang="en-US" dirty="0"/>
          </a:p>
          <a:p>
            <a:r>
              <a:rPr lang="sk-SK" dirty="0"/>
              <a:t>Naučte sa odhaliť chyby v argumentácii iných, aby ste im „nenaleteli“</a:t>
            </a:r>
            <a:endParaRPr lang="en-US" dirty="0"/>
          </a:p>
          <a:p>
            <a:pPr lvl="1"/>
            <a:r>
              <a:rPr lang="sk-SK" dirty="0"/>
              <a:t>Výskumné články</a:t>
            </a:r>
            <a:endParaRPr lang="en-US" dirty="0"/>
          </a:p>
          <a:p>
            <a:pPr lvl="1"/>
            <a:r>
              <a:rPr lang="sk-SK" dirty="0"/>
              <a:t>Politici</a:t>
            </a:r>
            <a:endParaRPr lang="en-US" dirty="0"/>
          </a:p>
          <a:p>
            <a:pPr lvl="1"/>
            <a:r>
              <a:rPr lang="sk-SK" dirty="0"/>
              <a:t>Predajcovia</a:t>
            </a:r>
          </a:p>
        </p:txBody>
      </p:sp>
    </p:spTree>
    <p:extLst>
      <p:ext uri="{BB962C8B-B14F-4D97-AF65-F5344CB8AC3E}">
        <p14:creationId xmlns:p14="http://schemas.microsoft.com/office/powerpoint/2010/main" val="6543105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sk-SK" dirty="0"/>
              <a:t>Zdroje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https://www.coursera.org/course/thinkagain</a:t>
            </a:r>
            <a:endParaRPr lang="en-US" dirty="0">
              <a:hlinkClick r:id="rId3"/>
            </a:endParaRPr>
          </a:p>
          <a:p>
            <a:r>
              <a:rPr lang="en-US" dirty="0" err="1"/>
              <a:t>Sinnott</a:t>
            </a:r>
            <a:r>
              <a:rPr lang="en-US" dirty="0"/>
              <a:t>-Armstrong, W. &amp; </a:t>
            </a:r>
            <a:r>
              <a:rPr lang="en-US" dirty="0" err="1"/>
              <a:t>Fogelin</a:t>
            </a:r>
            <a:r>
              <a:rPr lang="en-US" dirty="0"/>
              <a:t>, R. (2010). </a:t>
            </a:r>
            <a:r>
              <a:rPr lang="en-US" i="1" dirty="0"/>
              <a:t>Understanding Arguments.</a:t>
            </a:r>
            <a:endParaRPr lang="en-US" dirty="0">
              <a:hlinkClick r:id="rId3"/>
            </a:endParaRPr>
          </a:p>
          <a:p>
            <a:r>
              <a:rPr lang="sk-SK" dirty="0">
                <a:hlinkClick r:id="rId4"/>
              </a:rPr>
              <a:t>http://tech.sme.sk/tema/chyby-argumentacie/</a:t>
            </a:r>
            <a:endParaRPr lang="sk-SK" dirty="0"/>
          </a:p>
          <a:p>
            <a:r>
              <a:rPr lang="sk-SK" dirty="0">
                <a:hlinkClick r:id="rId5"/>
              </a:rPr>
              <a:t>https://yourlogicalfallacyis.com/</a:t>
            </a:r>
            <a:endParaRPr lang="sk-SK" dirty="0"/>
          </a:p>
          <a:p>
            <a:r>
              <a:rPr lang="sk-SK" dirty="0">
                <a:hlinkClick r:id="rId3"/>
              </a:rPr>
              <a:t>http://www.youtube.com/watch?v=kQFKtI6gn9Y</a:t>
            </a:r>
          </a:p>
          <a:p>
            <a:pPr marL="0" indent="0">
              <a:buNone/>
            </a:pPr>
            <a:endParaRPr lang="sk-SK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8371430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sk-SK" dirty="0"/>
              <a:t>Zistili sme, že argument nie je: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Urážanie</a:t>
            </a:r>
            <a:endParaRPr lang="en-US" dirty="0"/>
          </a:p>
          <a:p>
            <a:r>
              <a:rPr lang="sk-SK" dirty="0"/>
              <a:t>Sťažovanie</a:t>
            </a:r>
            <a:endParaRPr lang="en-US" dirty="0"/>
          </a:p>
          <a:p>
            <a:r>
              <a:rPr lang="sk-SK" dirty="0"/>
              <a:t>Popieranie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56032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en-US" sz="4400" dirty="0"/>
          </a:p>
          <a:p>
            <a:pPr marL="0" indent="0" algn="ctr">
              <a:buNone/>
            </a:pPr>
            <a:r>
              <a:rPr lang="sk-SK" sz="4400" i="1" dirty="0"/>
              <a:t>„Argument je postupnosť výrokov, ktorých cieľom je odôvodniť </a:t>
            </a:r>
            <a:br>
              <a:rPr lang="sk-SK" sz="4400" i="1" dirty="0"/>
            </a:br>
            <a:r>
              <a:rPr lang="sk-SK" sz="4400" i="1" dirty="0"/>
              <a:t>určitý záver</a:t>
            </a:r>
            <a:r>
              <a:rPr lang="en-US" sz="4400" i="1" dirty="0"/>
              <a:t>.</a:t>
            </a:r>
            <a:r>
              <a:rPr lang="sk-SK" sz="4400" i="1" dirty="0"/>
              <a:t>“</a:t>
            </a:r>
          </a:p>
        </p:txBody>
      </p:sp>
    </p:spTree>
    <p:extLst>
      <p:ext uri="{BB962C8B-B14F-4D97-AF65-F5344CB8AC3E}">
        <p14:creationId xmlns:p14="http://schemas.microsoft.com/office/powerpoint/2010/main" val="8723294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sk-SK" dirty="0"/>
              <a:t>Argument teda je: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Postupnosť viet, výrokov alebo tvrdení</a:t>
            </a:r>
            <a:endParaRPr lang="en-US" dirty="0"/>
          </a:p>
          <a:p>
            <a:r>
              <a:rPr lang="sk-SK" dirty="0"/>
              <a:t>Pričom niektoré z tvrdení sú </a:t>
            </a:r>
            <a:r>
              <a:rPr lang="sk-SK" b="1" dirty="0"/>
              <a:t>premisy</a:t>
            </a:r>
            <a:endParaRPr lang="en-US" b="1" dirty="0"/>
          </a:p>
          <a:p>
            <a:r>
              <a:rPr lang="sk-SK" dirty="0"/>
              <a:t>A jedno tvrdenie je </a:t>
            </a:r>
            <a:r>
              <a:rPr lang="sk-SK" b="1" dirty="0"/>
              <a:t>záver</a:t>
            </a:r>
            <a:endParaRPr lang="en-US" b="1" dirty="0"/>
          </a:p>
          <a:p>
            <a:r>
              <a:rPr lang="sk-SK" dirty="0"/>
              <a:t>Cieľom premís je pritom </a:t>
            </a:r>
            <a:r>
              <a:rPr lang="sk-SK" b="1" dirty="0"/>
              <a:t>odôvodniť</a:t>
            </a:r>
            <a:r>
              <a:rPr lang="sk-SK" dirty="0"/>
              <a:t> záver (dať dôvod veriť mu)</a:t>
            </a:r>
          </a:p>
        </p:txBody>
      </p:sp>
    </p:spTree>
    <p:extLst>
      <p:ext uri="{BB962C8B-B14F-4D97-AF65-F5344CB8AC3E}">
        <p14:creationId xmlns:p14="http://schemas.microsoft.com/office/powerpoint/2010/main" val="38511419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sk-SK" dirty="0"/>
              <a:t>Argumenty sa používajú na: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Presviedčanie</a:t>
            </a:r>
            <a:endParaRPr lang="en-US" dirty="0"/>
          </a:p>
          <a:p>
            <a:pPr lvl="1"/>
            <a:r>
              <a:rPr lang="sk-SK" dirty="0"/>
              <a:t>Cieľom je zmeniť niekoho názor</a:t>
            </a:r>
            <a:endParaRPr lang="en-US" dirty="0"/>
          </a:p>
          <a:p>
            <a:r>
              <a:rPr lang="sk-SK" dirty="0"/>
              <a:t>Odôvodnenie</a:t>
            </a:r>
            <a:endParaRPr lang="en-US" dirty="0"/>
          </a:p>
          <a:p>
            <a:pPr lvl="1"/>
            <a:r>
              <a:rPr lang="sk-SK" dirty="0"/>
              <a:t>Cieľom je dať dobrý dôvod veriť záveru</a:t>
            </a:r>
            <a:endParaRPr lang="en-US" dirty="0"/>
          </a:p>
          <a:p>
            <a:r>
              <a:rPr lang="sk-SK" dirty="0"/>
              <a:t>Vysvetľovanie</a:t>
            </a:r>
            <a:endParaRPr lang="en-US" dirty="0"/>
          </a:p>
          <a:p>
            <a:pPr lvl="1"/>
            <a:r>
              <a:rPr lang="sk-SK" dirty="0"/>
              <a:t>Cieľom je zvýšiť porozumenie niečoho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98165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sk-SK" dirty="0"/>
              <a:t>„Triky“ na bránenie argumentov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Uistenie</a:t>
            </a:r>
          </a:p>
          <a:p>
            <a:r>
              <a:rPr lang="sk-SK" dirty="0"/>
              <a:t>Stráženie</a:t>
            </a:r>
            <a:endParaRPr lang="en-US" dirty="0"/>
          </a:p>
          <a:p>
            <a:r>
              <a:rPr lang="sk-SK" dirty="0"/>
              <a:t>Neprikladanie významu</a:t>
            </a:r>
            <a:endParaRPr lang="en-US" dirty="0"/>
          </a:p>
          <a:p>
            <a:r>
              <a:rPr lang="sk-SK" dirty="0"/>
              <a:t>Hodnotenie</a:t>
            </a:r>
          </a:p>
        </p:txBody>
      </p:sp>
    </p:spTree>
    <p:extLst>
      <p:ext uri="{BB962C8B-B14F-4D97-AF65-F5344CB8AC3E}">
        <p14:creationId xmlns:p14="http://schemas.microsoft.com/office/powerpoint/2010/main" val="6614710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sk-SK" dirty="0"/>
              <a:t>Uisťujeme, že niečo je pravda bez udania skutočného dôvodu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sk-SK" dirty="0"/>
              <a:t>Ak neuvedieme dôvod, nemôže byť spochybnený</a:t>
            </a:r>
            <a:endParaRPr lang="en-US" dirty="0"/>
          </a:p>
          <a:p>
            <a:r>
              <a:rPr lang="sk-SK" b="1" dirty="0"/>
              <a:t>Autoritatívne</a:t>
            </a:r>
            <a:endParaRPr lang="en-US" b="1" dirty="0"/>
          </a:p>
          <a:p>
            <a:pPr lvl="1"/>
            <a:r>
              <a:rPr lang="en-US" i="1" dirty="0"/>
              <a:t>[</a:t>
            </a:r>
            <a:r>
              <a:rPr lang="sk-SK" i="1" dirty="0"/>
              <a:t>Nejaká autorita</a:t>
            </a:r>
            <a:r>
              <a:rPr lang="en-US" i="1" dirty="0"/>
              <a:t>] </a:t>
            </a:r>
            <a:r>
              <a:rPr lang="sk-SK" i="1" dirty="0"/>
              <a:t>povedala</a:t>
            </a:r>
            <a:r>
              <a:rPr lang="en-US" i="1" dirty="0"/>
              <a:t>/</a:t>
            </a:r>
            <a:r>
              <a:rPr lang="sk-SK" i="1" dirty="0"/>
              <a:t>ukázala</a:t>
            </a:r>
            <a:r>
              <a:rPr lang="en-US" i="1" dirty="0"/>
              <a:t>/</a:t>
            </a:r>
            <a:r>
              <a:rPr lang="sk-SK" i="1" dirty="0"/>
              <a:t>tvrdí</a:t>
            </a:r>
            <a:r>
              <a:rPr lang="en-US" i="1" dirty="0"/>
              <a:t>…</a:t>
            </a:r>
          </a:p>
          <a:p>
            <a:r>
              <a:rPr lang="sk-SK" b="1" dirty="0"/>
              <a:t>Reflexívne</a:t>
            </a:r>
            <a:endParaRPr lang="en-US" b="1" dirty="0"/>
          </a:p>
          <a:p>
            <a:pPr lvl="1"/>
            <a:r>
              <a:rPr lang="sk-SK" i="1" dirty="0"/>
              <a:t>Som si istý</a:t>
            </a:r>
            <a:r>
              <a:rPr lang="en-US" i="1" dirty="0"/>
              <a:t>/</a:t>
            </a:r>
            <a:r>
              <a:rPr lang="sk-SK" i="1" dirty="0"/>
              <a:t>mám dôvod veriť, že</a:t>
            </a:r>
            <a:r>
              <a:rPr lang="en-US" i="1" dirty="0"/>
              <a:t>…</a:t>
            </a:r>
          </a:p>
          <a:p>
            <a:r>
              <a:rPr lang="sk-SK" b="1" dirty="0"/>
              <a:t>Urážlivé</a:t>
            </a:r>
            <a:endParaRPr lang="en-US" b="1" dirty="0"/>
          </a:p>
          <a:p>
            <a:pPr lvl="1"/>
            <a:r>
              <a:rPr lang="sk-SK" i="1" dirty="0"/>
              <a:t>To vie predsa každý.</a:t>
            </a:r>
            <a:endParaRPr lang="en-US" i="1" dirty="0"/>
          </a:p>
          <a:p>
            <a:pPr lvl="1"/>
            <a:r>
              <a:rPr lang="sk-SK" i="1" dirty="0"/>
              <a:t>Je hlúposť myslieť si, že</a:t>
            </a:r>
            <a:r>
              <a:rPr lang="en-US" i="1" dirty="0"/>
              <a:t>… / </a:t>
            </a:r>
            <a:r>
              <a:rPr lang="sk-SK" i="1" dirty="0"/>
              <a:t>To dá zdravý rozum, že</a:t>
            </a:r>
            <a:r>
              <a:rPr lang="en-US" i="1" dirty="0"/>
              <a:t>…</a:t>
            </a:r>
            <a:endParaRPr lang="sk-SK" i="1" dirty="0"/>
          </a:p>
        </p:txBody>
      </p:sp>
    </p:spTree>
    <p:extLst>
      <p:ext uri="{BB962C8B-B14F-4D97-AF65-F5344CB8AC3E}">
        <p14:creationId xmlns:p14="http://schemas.microsoft.com/office/powerpoint/2010/main" val="41047779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sk-SK" sz="4000" dirty="0"/>
              <a:t>Stráženie zahŕňa zoslabenie premís, aby bolo ťažšie voči nim namietať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b="1" dirty="0"/>
              <a:t>Stráženie rozsahu</a:t>
            </a:r>
            <a:endParaRPr lang="en-US" b="1" dirty="0"/>
          </a:p>
          <a:p>
            <a:pPr lvl="1"/>
            <a:r>
              <a:rPr lang="sk-SK" i="1" dirty="0"/>
              <a:t>Všetky</a:t>
            </a:r>
            <a:r>
              <a:rPr lang="en-US" i="1" dirty="0"/>
              <a:t> -&gt; </a:t>
            </a:r>
            <a:r>
              <a:rPr lang="sk-SK" i="1" dirty="0"/>
              <a:t>Väčšina</a:t>
            </a:r>
            <a:r>
              <a:rPr lang="en-US" i="1" dirty="0"/>
              <a:t> -&gt; </a:t>
            </a:r>
            <a:r>
              <a:rPr lang="sk-SK" i="1" dirty="0"/>
              <a:t>Mnohí</a:t>
            </a:r>
            <a:r>
              <a:rPr lang="en-US" i="1" dirty="0"/>
              <a:t> -&gt; </a:t>
            </a:r>
            <a:r>
              <a:rPr lang="sk-SK" i="1" dirty="0"/>
              <a:t>Niektorí</a:t>
            </a:r>
            <a:endParaRPr lang="en-US" i="1" dirty="0"/>
          </a:p>
          <a:p>
            <a:r>
              <a:rPr lang="sk-SK" b="1" dirty="0"/>
              <a:t>Stráženie pravdepodobnosti</a:t>
            </a:r>
            <a:endParaRPr lang="en-US" b="1" dirty="0"/>
          </a:p>
          <a:p>
            <a:pPr lvl="1"/>
            <a:r>
              <a:rPr lang="sk-SK" i="1" dirty="0"/>
              <a:t>Je isté</a:t>
            </a:r>
            <a:r>
              <a:rPr lang="en-US" i="1" dirty="0"/>
              <a:t> -&gt; </a:t>
            </a:r>
            <a:r>
              <a:rPr lang="sk-SK" i="1" dirty="0"/>
              <a:t>Je pravdepodobné</a:t>
            </a:r>
            <a:r>
              <a:rPr lang="en-US" i="1" dirty="0"/>
              <a:t> -&gt; </a:t>
            </a:r>
            <a:r>
              <a:rPr lang="sk-SK" i="1" dirty="0"/>
              <a:t>Je možné</a:t>
            </a:r>
            <a:r>
              <a:rPr lang="en-US" i="1" dirty="0"/>
              <a:t> -&gt; </a:t>
            </a:r>
            <a:r>
              <a:rPr lang="sk-SK" i="1" dirty="0"/>
              <a:t>Nie je vylúčené, že ...</a:t>
            </a:r>
            <a:endParaRPr lang="en-US" i="1" dirty="0"/>
          </a:p>
          <a:p>
            <a:r>
              <a:rPr lang="sk-SK" b="1" dirty="0"/>
              <a:t>„Mentálne“ stráženie</a:t>
            </a:r>
            <a:endParaRPr lang="en-US" b="1" dirty="0"/>
          </a:p>
          <a:p>
            <a:pPr lvl="1"/>
            <a:r>
              <a:rPr lang="sk-SK" i="1" dirty="0"/>
              <a:t>Viem</a:t>
            </a:r>
            <a:r>
              <a:rPr lang="en-US" i="1" dirty="0"/>
              <a:t> -&gt; </a:t>
            </a:r>
            <a:r>
              <a:rPr lang="sk-SK" i="1" dirty="0"/>
              <a:t>Verím</a:t>
            </a:r>
            <a:r>
              <a:rPr lang="en-US" i="1" dirty="0"/>
              <a:t> -&gt; </a:t>
            </a:r>
            <a:r>
              <a:rPr lang="sk-SK" i="1" dirty="0"/>
              <a:t>Prikláňam sa k</a:t>
            </a:r>
            <a:r>
              <a:rPr lang="en-US" i="1" dirty="0"/>
              <a:t> -&gt; </a:t>
            </a:r>
            <a:r>
              <a:rPr lang="sk-SK" i="1" dirty="0"/>
              <a:t>Som náchylný veriť</a:t>
            </a:r>
          </a:p>
        </p:txBody>
      </p:sp>
    </p:spTree>
    <p:extLst>
      <p:ext uri="{BB962C8B-B14F-4D97-AF65-F5344CB8AC3E}">
        <p14:creationId xmlns:p14="http://schemas.microsoft.com/office/powerpoint/2010/main" val="6274935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2615</TotalTime>
  <Words>810</Words>
  <Application>Microsoft Office PowerPoint</Application>
  <PresentationFormat>On-screen Show (4:3)</PresentationFormat>
  <Paragraphs>121</Paragraphs>
  <Slides>23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7" baseType="lpstr">
      <vt:lpstr>Arial</vt:lpstr>
      <vt:lpstr>Calibri</vt:lpstr>
      <vt:lpstr>Wingdings</vt:lpstr>
      <vt:lpstr>Motív Office</vt:lpstr>
      <vt:lpstr>Schopnosť (ne)správnej argumentácie</vt:lpstr>
      <vt:lpstr>Čo je to argument?</vt:lpstr>
      <vt:lpstr>Zistili sme, že argument nie je:</vt:lpstr>
      <vt:lpstr>PowerPoint Presentation</vt:lpstr>
      <vt:lpstr>Argument teda je:</vt:lpstr>
      <vt:lpstr>Argumenty sa používajú na:</vt:lpstr>
      <vt:lpstr>„Triky“ na bránenie argumentov</vt:lpstr>
      <vt:lpstr>Uisťujeme, že niečo je pravda bez udania skutočného dôvodu</vt:lpstr>
      <vt:lpstr>Stráženie zahŕňa zoslabenie premís, aby bolo ťažšie voči nim namietať</vt:lpstr>
      <vt:lpstr>Neprikladanie významu využíva spomenutie možnej kritiky s cieľom odmietnuť ju alebo jej kontrovať </vt:lpstr>
      <vt:lpstr>Hodnotenie sa odvoláva na nejaké štandardy</vt:lpstr>
      <vt:lpstr>Chyby argumentácie</vt:lpstr>
      <vt:lpstr>Chyba šikmého (klzkého) svahu</vt:lpstr>
      <vt:lpstr>Chyby z neurčitosti (viacvýznamovosti)</vt:lpstr>
      <vt:lpstr>Chyby relevancie: Ad Hominem</vt:lpstr>
      <vt:lpstr>Chyby relevancie: Odvolanie sa na autoritu</vt:lpstr>
      <vt:lpstr>Chyby relevancie</vt:lpstr>
      <vt:lpstr>Chyby prázdnoty</vt:lpstr>
      <vt:lpstr>Chyba slameného strašiaka</vt:lpstr>
      <vt:lpstr>Chyba falošnej dilemy</vt:lpstr>
      <vt:lpstr>Malý príklad :-)</vt:lpstr>
      <vt:lpstr>Záver</vt:lpstr>
      <vt:lpstr>Zdroje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Snímka 1</dc:title>
  <dc:creator>Robo</dc:creator>
  <cp:lastModifiedBy>Róbert Móro</cp:lastModifiedBy>
  <cp:revision>344</cp:revision>
  <dcterms:created xsi:type="dcterms:W3CDTF">2012-02-16T13:00:37Z</dcterms:created>
  <dcterms:modified xsi:type="dcterms:W3CDTF">2016-09-22T01:51:11Z</dcterms:modified>
</cp:coreProperties>
</file>