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14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03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redný štýl 2 - zvýrazneni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2531" autoAdjust="0"/>
  </p:normalViewPr>
  <p:slideViewPr>
    <p:cSldViewPr snapToGrid="0">
      <p:cViewPr>
        <p:scale>
          <a:sx n="75" d="100"/>
          <a:sy n="75" d="100"/>
        </p:scale>
        <p:origin x="12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CFDFF5-9A07-4869-BACF-21BF1CE66D45}" type="datetimeFigureOut">
              <a:rPr lang="sk-SK" smtClean="0"/>
              <a:t>20.6.2016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65032-F157-4CE3-8D27-37CBD775049A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92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5032-F157-4CE3-8D27-37CBD775049A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5257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Nielen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vyhodncovanie</a:t>
            </a:r>
            <a:r>
              <a:rPr lang="en-US" baseline="0" dirty="0" smtClean="0"/>
              <a:t> UX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zaobera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najditelnostou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procesmi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hladania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urciteho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objektu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zaobera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psychologia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jedna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tzv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vizualne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hladanie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Prikladom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moze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byt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hladanie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panacika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medzi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inymi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prkami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distraktormi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snazia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odputat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pozornost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participanta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Ulohou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participanta</a:t>
            </a:r>
            <a:r>
              <a:rPr lang="en-US" baseline="0" dirty="0" smtClean="0"/>
              <a:t> je </a:t>
            </a:r>
            <a:r>
              <a:rPr lang="en-US" baseline="0" dirty="0" err="1" smtClean="0"/>
              <a:t>pritom</a:t>
            </a:r>
            <a:r>
              <a:rPr lang="en-US" baseline="0" dirty="0" smtClean="0"/>
              <a:t> co </a:t>
            </a:r>
            <a:r>
              <a:rPr lang="en-US" baseline="0" dirty="0" err="1" smtClean="0"/>
              <a:t>najrychlejsie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urcit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pritomnost</a:t>
            </a:r>
            <a:r>
              <a:rPr lang="en-US" baseline="0" dirty="0" smtClean="0"/>
              <a:t>/</a:t>
            </a:r>
            <a:r>
              <a:rPr lang="en-US" baseline="0" dirty="0" err="1" smtClean="0"/>
              <a:t>nepritomnost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cieloveho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elementu</a:t>
            </a:r>
            <a:r>
              <a:rPr lang="en-US" baseline="0" dirty="0" smtClean="0"/>
              <a:t>. 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Vdaka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zariadeniu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sledovanie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pohladu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ktore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mame</a:t>
            </a:r>
            <a:r>
              <a:rPr lang="en-US" baseline="0" dirty="0" smtClean="0"/>
              <a:t> k </a:t>
            </a:r>
            <a:r>
              <a:rPr lang="en-US" baseline="0" dirty="0" err="1" smtClean="0"/>
              <a:t>dispozicii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fakulte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mozeme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sledovat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aj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pohyb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oci</a:t>
            </a:r>
            <a:r>
              <a:rPr lang="en-US" baseline="0" dirty="0" smtClean="0"/>
              <a:t> participant </a:t>
            </a:r>
            <a:r>
              <a:rPr lang="en-US" baseline="0" dirty="0" err="1" smtClean="0"/>
              <a:t>pocas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hladania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Tento</a:t>
            </a:r>
            <a:r>
              <a:rPr lang="en-US" baseline="0" dirty="0" smtClean="0"/>
              <a:t> process </a:t>
            </a:r>
            <a:r>
              <a:rPr lang="en-US" baseline="0" dirty="0" err="1" smtClean="0"/>
              <a:t>mozeme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vizualizovt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65032-F157-4CE3-8D27-37CBD775049A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7871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2628" y="770467"/>
            <a:ext cx="8086725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000" spc="-12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634" y="4198409"/>
            <a:ext cx="6921151" cy="164592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4CAD8-1A8A-4E2D-8CD6-EE16B2259D84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37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B1C9-B254-40B4-86F9-6ABAB3866E98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9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7963" y="695325"/>
            <a:ext cx="1971675" cy="4800600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644" y="714376"/>
            <a:ext cx="5800725" cy="540067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5ED55-EC42-4CE4-AC4D-4F81E9E9F2B9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50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205A7-5CAB-4DA8-9E33-20C440B3BDA0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33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628" y="767419"/>
            <a:ext cx="8085582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000" b="0" baseline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0634" y="4187275"/>
            <a:ext cx="6919722" cy="164592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5759C-D42A-4E1E-B596-DF2387B9C9CA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99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7492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7738" y="1993392"/>
            <a:ext cx="3806190" cy="3767328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D906F-4973-4954-AE43-CB3181D0BDCF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464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492" y="2032000"/>
            <a:ext cx="3806190" cy="7234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solidFill>
                  <a:schemeClr val="tx2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492" y="2736150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6310" y="2029968"/>
            <a:ext cx="3806190" cy="72237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6310" y="2734056"/>
            <a:ext cx="3806190" cy="32004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18F976-4B87-4332-9F50-3163BACC556D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78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5CFA0-732A-462F-A0EA-F6D85F96C5D9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96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8B996-BE58-43CE-A91D-CA36924F3B70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894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5000" y="0"/>
            <a:ext cx="3429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196053" y="542282"/>
            <a:ext cx="253746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3600">
                <a:solidFill>
                  <a:srgbClr val="FFFFFF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762000"/>
            <a:ext cx="4572000" cy="457200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06987" y="2511813"/>
            <a:ext cx="254889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DD51D-0E3D-4497-BB2A-751A87D57367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172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918" y="5418668"/>
            <a:ext cx="8085582" cy="613283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4000" cy="5330952"/>
          </a:xfrm>
          <a:solidFill>
            <a:schemeClr val="tx2"/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7492" y="5909735"/>
            <a:ext cx="6922008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576E7-FA33-4A21-B685-3C97726D39F9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99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2919" y="499533"/>
            <a:ext cx="8079581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7206" y="1993393"/>
            <a:ext cx="8065294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12447"/>
            <a:ext cx="30861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fld id="{64C5CB0B-2B29-4DF5-B63B-6FFDA8CF4C64}" type="datetime1">
              <a:rPr lang="en-US" smtClean="0"/>
              <a:t>6/20/2016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554697"/>
            <a:ext cx="37719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41193" y="5829748"/>
            <a:ext cx="219456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223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1pPr>
      <a:lvl2pPr marL="274320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ĺžnik 7"/>
          <p:cNvSpPr/>
          <p:nvPr/>
        </p:nvSpPr>
        <p:spPr>
          <a:xfrm>
            <a:off x="1" y="4503031"/>
            <a:ext cx="9144000" cy="120131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4950" dirty="0"/>
              <a:t>Vyhodnocovanie používateľského zážitku analýzou pohľadu a emócií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2628" y="4661695"/>
            <a:ext cx="8486020" cy="1042649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2"/>
                </a:solidFill>
              </a:rPr>
              <a:t>Mária Dragúňová</a:t>
            </a:r>
          </a:p>
          <a:p>
            <a:r>
              <a:rPr lang="sk-SK" sz="2400" dirty="0" smtClean="0">
                <a:solidFill>
                  <a:schemeClr val="bg2"/>
                </a:solidFill>
              </a:rPr>
              <a:t>Vedúca práce: </a:t>
            </a:r>
            <a:r>
              <a:rPr lang="sk-SK" sz="2400" dirty="0">
                <a:solidFill>
                  <a:schemeClr val="bg2"/>
                </a:solidFill>
              </a:rPr>
              <a:t>prof. Ing. Mária </a:t>
            </a:r>
            <a:r>
              <a:rPr lang="sk-SK" sz="2400" dirty="0" smtClean="0">
                <a:solidFill>
                  <a:schemeClr val="bg2"/>
                </a:solidFill>
              </a:rPr>
              <a:t>Bieliková, </a:t>
            </a:r>
            <a:r>
              <a:rPr lang="sk-SK" sz="2400" dirty="0" err="1" smtClean="0">
                <a:solidFill>
                  <a:schemeClr val="bg2"/>
                </a:solidFill>
              </a:rPr>
              <a:t>PhD</a:t>
            </a:r>
            <a:r>
              <a:rPr lang="sk-SK" sz="2400" dirty="0" smtClean="0">
                <a:solidFill>
                  <a:schemeClr val="bg2"/>
                </a:solidFill>
              </a:rPr>
              <a:t> </a:t>
            </a:r>
            <a:endParaRPr lang="sk-SK" sz="2400" dirty="0">
              <a:solidFill>
                <a:schemeClr val="bg2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7779115" y="6189768"/>
            <a:ext cx="135713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máj 2016</a:t>
            </a:r>
          </a:p>
          <a:p>
            <a:endParaRPr lang="sk-SK" sz="1350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86" y="4894634"/>
            <a:ext cx="1266986" cy="4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0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3. Výpočet ohodnotenia schopnosti vizuálneho hľadania</a:t>
            </a:r>
            <a:endParaRPr lang="sk-SK" sz="4000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>
          <a:xfrm>
            <a:off x="304983" y="2449217"/>
            <a:ext cx="6957463" cy="4136219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chemeClr val="tx1">
                    <a:lumMod val="95000"/>
                  </a:schemeClr>
                </a:solidFill>
              </a:rPr>
              <a:t>= hodnota z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&lt;0,1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&gt;</a:t>
            </a: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sk-SK" sz="2300" b="1" dirty="0">
                <a:solidFill>
                  <a:srgbClr val="FFC000"/>
                </a:solidFill>
              </a:rPr>
              <a:t>1. Výpočet ohodnotenia participanta P na </a:t>
            </a:r>
            <a:r>
              <a:rPr lang="sk-SK" sz="2300" b="1" u="sng" dirty="0">
                <a:solidFill>
                  <a:srgbClr val="FFC000"/>
                </a:solidFill>
              </a:rPr>
              <a:t>jednom</a:t>
            </a:r>
            <a:r>
              <a:rPr lang="sk-SK" sz="2300" b="1" dirty="0">
                <a:solidFill>
                  <a:srgbClr val="FFC000"/>
                </a:solidFill>
              </a:rPr>
              <a:t> stimule: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TEDA: ako dobrý je P v porovnaní s ostatnými participantami (z nazbieraných dát) na danom stimule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Vykonám </a:t>
            </a:r>
            <a:r>
              <a:rPr lang="sk-SK" sz="2200" u="sng" dirty="0">
                <a:solidFill>
                  <a:schemeClr val="tx1">
                    <a:lumMod val="95000"/>
                  </a:schemeClr>
                </a:solidFill>
              </a:rPr>
              <a:t>pre každý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 stimul z </a:t>
            </a: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</a:rPr>
              <a:t>testu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>
                  <a:lumMod val="95000"/>
                </a:schemeClr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sk-SK" sz="1500" dirty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sz="2300" b="1" dirty="0">
                <a:solidFill>
                  <a:srgbClr val="FFC000"/>
                </a:solidFill>
              </a:rPr>
              <a:t>2. Zobrať strednú hodnotu </a:t>
            </a:r>
            <a:r>
              <a:rPr lang="sk-SK" sz="2100" dirty="0">
                <a:solidFill>
                  <a:srgbClr val="FFC000"/>
                </a:solidFill>
              </a:rPr>
              <a:t>(odstrániť vplyv krajných hodnôt) </a:t>
            </a:r>
            <a:endParaRPr lang="en-US" sz="2100" dirty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sk-SK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sz="2200" dirty="0" smtClean="0">
                <a:solidFill>
                  <a:schemeClr val="tx1">
                    <a:lumMod val="95000"/>
                  </a:schemeClr>
                </a:solidFill>
              </a:rPr>
              <a:t> 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P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o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užiť ako ohodnotenie schopností vizuálneho </a:t>
            </a:r>
            <a:endParaRPr lang="sk-SK" sz="2200" dirty="0" smtClean="0">
              <a:solidFill>
                <a:schemeClr val="tx1">
                  <a:lumMod val="95000"/>
                </a:schemeClr>
              </a:solidFill>
            </a:endParaRPr>
          </a:p>
          <a:p>
            <a:pPr marL="0" indent="0">
              <a:buNone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sk-SK" sz="2200" dirty="0" smtClean="0">
                <a:solidFill>
                  <a:schemeClr val="tx1">
                    <a:lumMod val="95000"/>
                  </a:schemeClr>
                </a:solidFill>
              </a:rPr>
              <a:t>hľadania 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participanta P</a:t>
            </a:r>
          </a:p>
          <a:p>
            <a:endParaRPr lang="sk-SK" dirty="0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Obdĺžnik 6"/>
              <p:cNvSpPr/>
              <p:nvPr/>
            </p:nvSpPr>
            <p:spPr>
              <a:xfrm>
                <a:off x="3950497" y="4149052"/>
                <a:ext cx="3411663" cy="7365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sk-SK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k-S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𝑒</m:t>
                        </m:r>
                      </m:e>
                      <m:sub>
                        <m:sSub>
                          <m:sSubPr>
                            <m:ctrlP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sk-S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sub>
                        </m:sSub>
                      </m:sub>
                    </m:sSub>
                    <m:r>
                      <a:rPr lang="sk-SK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=1− </m:t>
                    </m:r>
                    <m:f>
                      <m:fPr>
                        <m:ctrlPr>
                          <a:rPr lang="sk-S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  <m:r>
                          <a:rPr lang="sk-SK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 </m:t>
                        </m:r>
                        <m:sSub>
                          <m:sSubPr>
                            <m:ctrlP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𝑚𝑖𝑛</m:t>
                            </m:r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sk-SK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𝑅</m:t>
                            </m:r>
                          </m:e>
                          <m:sub>
                            <m:sSub>
                              <m:sSubPr>
                                <m:ctrlP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𝑆</m:t>
                                </m:r>
                              </m:e>
                              <m:sub>
                                <m:r>
                                  <a:rPr lang="sk-SK" sz="20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sk-SK" dirty="0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Obdĺžni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0497" y="4149052"/>
                <a:ext cx="3411663" cy="73654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k-SK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004181"/>
              </p:ext>
            </p:extLst>
          </p:nvPr>
        </p:nvGraphicFramePr>
        <p:xfrm>
          <a:off x="7362160" y="2897060"/>
          <a:ext cx="1634362" cy="2932688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817181"/>
                <a:gridCol w="817181"/>
              </a:tblGrid>
              <a:tr h="33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P1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S1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1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S2</a:t>
                      </a:r>
                      <a:endParaRPr lang="sk-SK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0,81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S3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0,3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S4</a:t>
                      </a:r>
                      <a:endParaRPr lang="sk-SK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0,6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S5</a:t>
                      </a:r>
                      <a:endParaRPr lang="sk-SK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0,76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>
                          <a:effectLst/>
                        </a:rPr>
                        <a:t>...</a:t>
                      </a:r>
                      <a:endParaRPr lang="sk-SK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 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3432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medián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dirty="0">
                          <a:effectLst/>
                        </a:rPr>
                        <a:t>0,76</a:t>
                      </a:r>
                      <a:endParaRPr lang="sk-SK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35719" marR="35719" marT="35719" marB="3571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6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k-SK" sz="4000" dirty="0" smtClean="0"/>
              <a:t>4. Výpočet závislosti medzi vytvoreným ohodnotením a výsledkami na webových stránkach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415" y="2353631"/>
            <a:ext cx="8274587" cy="4504369"/>
          </a:xfrm>
        </p:spPr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sk-SK" sz="2200" b="1" dirty="0">
                <a:solidFill>
                  <a:srgbClr val="FFC000"/>
                </a:solidFill>
              </a:rPr>
              <a:t>Rozdelenie (zaradenie) ohodnotení participantov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 použitím </a:t>
            </a:r>
            <a:r>
              <a:rPr lang="sk-SK" sz="2200" dirty="0" err="1">
                <a:solidFill>
                  <a:schemeClr val="tx1">
                    <a:lumMod val="95000"/>
                  </a:schemeClr>
                </a:solidFill>
              </a:rPr>
              <a:t>kvantilov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 Q0,33 a Q0,66 na stimuloch z oboch úloh: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	</a:t>
            </a:r>
            <a:r>
              <a:rPr lang="sk-SK" sz="2000" dirty="0">
                <a:solidFill>
                  <a:schemeClr val="tx1">
                    <a:lumMod val="95000"/>
                  </a:schemeClr>
                </a:solidFill>
              </a:rPr>
              <a:t>- najlepší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</a:rPr>
              <a:t>	 - stredne dobrí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buNone/>
            </a:pPr>
            <a:r>
              <a:rPr lang="sk-SK" sz="2000" dirty="0">
                <a:solidFill>
                  <a:schemeClr val="tx1">
                    <a:lumMod val="95000"/>
                  </a:schemeClr>
                </a:solidFill>
              </a:rPr>
              <a:t>	 - najslabší</a:t>
            </a:r>
          </a:p>
          <a:p>
            <a:pPr marL="389192" lvl="1" indent="-385763">
              <a:buFont typeface="+mj-lt"/>
              <a:buAutoNum type="arabicPeriod" startAt="2"/>
            </a:pPr>
            <a:r>
              <a:rPr lang="sk-SK" sz="2200" b="1" dirty="0">
                <a:solidFill>
                  <a:srgbClr val="FFC000"/>
                </a:solidFill>
              </a:rPr>
              <a:t>Porovnanie zaradenia participanta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 do skupiny -</a:t>
            </a:r>
            <a:r>
              <a:rPr lang="en-US" sz="2200" dirty="0">
                <a:solidFill>
                  <a:schemeClr val="tx1">
                    <a:lumMod val="95000"/>
                  </a:schemeClr>
                </a:solidFill>
              </a:rPr>
              <a:t>&gt; V</a:t>
            </a:r>
            <a:r>
              <a:rPr lang="sk-SK" sz="2200" dirty="0" err="1">
                <a:solidFill>
                  <a:schemeClr val="tx1">
                    <a:lumMod val="95000"/>
                  </a:schemeClr>
                </a:solidFill>
              </a:rPr>
              <a:t>ýpočet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 % rovnako zaradených</a:t>
            </a:r>
          </a:p>
          <a:p>
            <a:pPr marL="389192" lvl="1" indent="-385763">
              <a:buFont typeface="+mj-lt"/>
              <a:buAutoNum type="arabicPeriod" startAt="2"/>
            </a:pPr>
            <a:r>
              <a:rPr lang="sk-SK" sz="2200" b="1" dirty="0">
                <a:solidFill>
                  <a:srgbClr val="FFC000"/>
                </a:solidFill>
              </a:rPr>
              <a:t>Vyskúšanie mnohých </a:t>
            </a:r>
            <a:r>
              <a:rPr lang="sk-SK" sz="2200" b="1" dirty="0" smtClean="0">
                <a:solidFill>
                  <a:srgbClr val="FFC000"/>
                </a:solidFill>
              </a:rPr>
              <a:t>variantov 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metrík a rôznych stimulov</a:t>
            </a:r>
          </a:p>
          <a:p>
            <a:pPr marL="3429" lvl="1" indent="0">
              <a:buNone/>
            </a:pPr>
            <a:endParaRPr lang="sk-SK" sz="2200" dirty="0">
              <a:solidFill>
                <a:schemeClr val="tx1">
                  <a:lumMod val="95000"/>
                </a:schemeClr>
              </a:solidFill>
            </a:endParaRPr>
          </a:p>
          <a:p>
            <a:pPr marL="3429" lvl="1" indent="0">
              <a:buNone/>
            </a:pP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Úspešnosť 55,56% </a:t>
            </a:r>
          </a:p>
          <a:p>
            <a:pPr lvl="1"/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	Metrika: počet fixácií do indikovania konca hľadania</a:t>
            </a:r>
          </a:p>
          <a:p>
            <a:pPr lvl="1"/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	Stimuly: test na vizuálne hľadanie s ikonami</a:t>
            </a:r>
          </a:p>
          <a:p>
            <a:pPr marL="3429" lvl="1" indent="0">
              <a:buNone/>
            </a:pPr>
            <a:endParaRPr lang="sk-SK" sz="2200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0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Zhrnutie</a:t>
            </a:r>
            <a:endParaRPr lang="sk-SK" sz="4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75740" y="1926392"/>
            <a:ext cx="8260013" cy="469421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dirty="0" smtClean="0">
                <a:solidFill>
                  <a:schemeClr val="tx1"/>
                </a:solidFill>
              </a:rPr>
              <a:t>Rozsiahla analýza vrátane oblasti psychológie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200" dirty="0" smtClean="0">
                <a:solidFill>
                  <a:schemeClr val="tx1"/>
                </a:solidFill>
              </a:rPr>
              <a:t> Vytvorili a zrealizovali sme značnú časť inovatívneho návrhu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200" dirty="0" smtClean="0">
                <a:solidFill>
                  <a:schemeClr val="tx1"/>
                </a:solidFill>
              </a:rPr>
              <a:t> Vytvorili sme unikátny </a:t>
            </a:r>
            <a:r>
              <a:rPr lang="sk-SK" sz="2200" dirty="0" err="1" smtClean="0">
                <a:solidFill>
                  <a:schemeClr val="tx1"/>
                </a:solidFill>
              </a:rPr>
              <a:t>dataset</a:t>
            </a:r>
            <a:r>
              <a:rPr lang="sk-SK" sz="2200" dirty="0" smtClean="0">
                <a:solidFill>
                  <a:schemeClr val="tx1"/>
                </a:solidFill>
              </a:rPr>
              <a:t> so záznamom pohľadu až 45 účastníkov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sk-SK" sz="2200" dirty="0">
                <a:solidFill>
                  <a:schemeClr val="tx1"/>
                </a:solidFill>
              </a:rPr>
              <a:t> Priestor pre ďalšie skúmanie a </a:t>
            </a:r>
            <a:r>
              <a:rPr lang="sk-SK" sz="2200" dirty="0" smtClean="0">
                <a:solidFill>
                  <a:schemeClr val="tx1"/>
                </a:solidFill>
              </a:rPr>
              <a:t>overovanie</a:t>
            </a:r>
          </a:p>
          <a:p>
            <a:pPr marL="0" indent="0">
              <a:lnSpc>
                <a:spcPct val="100000"/>
              </a:lnSpc>
              <a:buNone/>
            </a:pPr>
            <a:endParaRPr lang="sk-SK" sz="22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k-SK" sz="2200" dirty="0" smtClean="0">
                <a:solidFill>
                  <a:schemeClr val="tx1"/>
                </a:solidFill>
              </a:rPr>
              <a:t>Ocenenie „Best </a:t>
            </a:r>
            <a:r>
              <a:rPr lang="sk-SK" sz="2200" dirty="0" err="1" smtClean="0">
                <a:solidFill>
                  <a:schemeClr val="tx1"/>
                </a:solidFill>
              </a:rPr>
              <a:t>paper</a:t>
            </a:r>
            <a:r>
              <a:rPr lang="sk-SK" sz="2200" dirty="0" smtClean="0">
                <a:solidFill>
                  <a:schemeClr val="tx1"/>
                </a:solidFill>
              </a:rPr>
              <a:t>“ na </a:t>
            </a:r>
            <a:r>
              <a:rPr lang="sk-SK" sz="2200" dirty="0" err="1" smtClean="0">
                <a:solidFill>
                  <a:schemeClr val="tx1"/>
                </a:solidFill>
              </a:rPr>
              <a:t>IIT.src</a:t>
            </a:r>
            <a:r>
              <a:rPr lang="sk-SK" sz="2200" dirty="0" smtClean="0">
                <a:solidFill>
                  <a:schemeClr val="tx1"/>
                </a:solidFill>
              </a:rPr>
              <a:t> 2016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200" dirty="0" smtClean="0">
                <a:solidFill>
                  <a:schemeClr val="tx1"/>
                </a:solidFill>
              </a:rPr>
              <a:t>2. miesto na medzinárodnom kole </a:t>
            </a:r>
            <a:r>
              <a:rPr lang="sk-SK" sz="2200" dirty="0" smtClean="0">
                <a:solidFill>
                  <a:schemeClr val="tx1"/>
                </a:solidFill>
              </a:rPr>
              <a:t>Š</a:t>
            </a:r>
            <a:r>
              <a:rPr lang="sk-SK" sz="2200" dirty="0" smtClean="0">
                <a:solidFill>
                  <a:schemeClr val="tx1"/>
                </a:solidFill>
              </a:rPr>
              <a:t>VOČ M+I 2016 v kategórii Aplikovaná informatika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k-SK" sz="2200" dirty="0" smtClean="0"/>
              <a:t>  </a:t>
            </a:r>
            <a:endParaRPr lang="sk-SK" sz="22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  <p:cxnSp>
        <p:nvCxnSpPr>
          <p:cNvPr id="7" name="Rovná spojnica 6"/>
          <p:cNvCxnSpPr/>
          <p:nvPr/>
        </p:nvCxnSpPr>
        <p:spPr>
          <a:xfrm>
            <a:off x="475740" y="4440115"/>
            <a:ext cx="8158306" cy="0"/>
          </a:xfrm>
          <a:prstGeom prst="line">
            <a:avLst/>
          </a:prstGeom>
          <a:ln w="66675" cmpd="dbl"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5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1513" y="2763086"/>
            <a:ext cx="8065294" cy="2824639"/>
          </a:xfrm>
        </p:spPr>
        <p:txBody>
          <a:bodyPr/>
          <a:lstStyle/>
          <a:p>
            <a:pPr marL="68580" lvl="1" indent="-68580">
              <a:spcBef>
                <a:spcPts val="975"/>
              </a:spcBef>
            </a:pPr>
            <a:r>
              <a:rPr lang="sk-SK" sz="2400" dirty="0">
                <a:solidFill>
                  <a:schemeClr val="tx2"/>
                </a:solidFill>
              </a:rPr>
              <a:t>UX (User </a:t>
            </a:r>
            <a:r>
              <a:rPr lang="sk-SK" sz="2400" dirty="0" err="1">
                <a:solidFill>
                  <a:schemeClr val="tx2"/>
                </a:solidFill>
              </a:rPr>
              <a:t>Experience</a:t>
            </a:r>
            <a:r>
              <a:rPr lang="sk-SK" sz="2400" dirty="0">
                <a:solidFill>
                  <a:schemeClr val="tx2"/>
                </a:solidFill>
              </a:rPr>
              <a:t>) = </a:t>
            </a:r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1" y="6156592"/>
            <a:ext cx="1315919" cy="1047779"/>
          </a:xfrm>
        </p:spPr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5311" r="12682" b="9379"/>
          <a:stretch/>
        </p:blipFill>
        <p:spPr>
          <a:xfrm>
            <a:off x="2651362" y="-464794"/>
            <a:ext cx="7427405" cy="7427405"/>
          </a:xfrm>
          <a:prstGeom prst="ellipse">
            <a:avLst/>
          </a:prstGeom>
          <a:solidFill>
            <a:srgbClr val="303030"/>
          </a:solidFill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</p:pic>
      <p:sp>
        <p:nvSpPr>
          <p:cNvPr id="6" name="BlokTextu 5"/>
          <p:cNvSpPr txBox="1"/>
          <p:nvPr/>
        </p:nvSpPr>
        <p:spPr>
          <a:xfrm>
            <a:off x="756464" y="4200568"/>
            <a:ext cx="2185261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sk-SK" sz="2400" b="1" dirty="0">
                <a:solidFill>
                  <a:srgbClr val="FFC000"/>
                </a:solidFill>
                <a:latin typeface="Calibri" panose="020F0502020204030204" pitchFamily="34" charset="0"/>
              </a:rPr>
              <a:t>NÁJDITEĽNOSŤ</a:t>
            </a:r>
          </a:p>
          <a:p>
            <a:endParaRPr lang="sk-SK" sz="1350" dirty="0"/>
          </a:p>
        </p:txBody>
      </p:sp>
      <p:sp>
        <p:nvSpPr>
          <p:cNvPr id="7" name="Šípka nadol 6"/>
          <p:cNvSpPr/>
          <p:nvPr/>
        </p:nvSpPr>
        <p:spPr>
          <a:xfrm>
            <a:off x="1315920" y="3400018"/>
            <a:ext cx="607124" cy="613805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</p:spTree>
    <p:extLst>
      <p:ext uri="{BB962C8B-B14F-4D97-AF65-F5344CB8AC3E}">
        <p14:creationId xmlns:p14="http://schemas.microsoft.com/office/powerpoint/2010/main" val="338368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sahu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183" y="4202723"/>
            <a:ext cx="3187854" cy="2655277"/>
          </a:xfr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1" y="934789"/>
            <a:ext cx="6454373" cy="474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ál 6"/>
          <p:cNvSpPr/>
          <p:nvPr/>
        </p:nvSpPr>
        <p:spPr>
          <a:xfrm>
            <a:off x="1123846" y="4495477"/>
            <a:ext cx="708998" cy="70899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8" name="Ovál 7"/>
          <p:cNvSpPr/>
          <p:nvPr/>
        </p:nvSpPr>
        <p:spPr>
          <a:xfrm>
            <a:off x="1075196" y="1568235"/>
            <a:ext cx="523068" cy="52306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9" name="Ovál 8"/>
          <p:cNvSpPr/>
          <p:nvPr/>
        </p:nvSpPr>
        <p:spPr>
          <a:xfrm>
            <a:off x="2451728" y="4740634"/>
            <a:ext cx="523068" cy="52306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0" name="Ovál 9"/>
          <p:cNvSpPr/>
          <p:nvPr/>
        </p:nvSpPr>
        <p:spPr>
          <a:xfrm>
            <a:off x="4070057" y="3170372"/>
            <a:ext cx="860277" cy="860277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1" name="Ovál 10"/>
          <p:cNvSpPr/>
          <p:nvPr/>
        </p:nvSpPr>
        <p:spPr>
          <a:xfrm>
            <a:off x="2334698" y="5126515"/>
            <a:ext cx="306152" cy="306152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2" name="Ovál 11"/>
          <p:cNvSpPr/>
          <p:nvPr/>
        </p:nvSpPr>
        <p:spPr>
          <a:xfrm>
            <a:off x="1409195" y="1864640"/>
            <a:ext cx="306152" cy="306152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3" name="Ovál 12"/>
          <p:cNvSpPr/>
          <p:nvPr/>
        </p:nvSpPr>
        <p:spPr>
          <a:xfrm>
            <a:off x="2713262" y="2600809"/>
            <a:ext cx="306152" cy="306152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4" name="Ovál 13"/>
          <p:cNvSpPr/>
          <p:nvPr/>
        </p:nvSpPr>
        <p:spPr>
          <a:xfrm>
            <a:off x="2127143" y="3309386"/>
            <a:ext cx="721264" cy="721264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5" name="Ovál 14"/>
          <p:cNvSpPr/>
          <p:nvPr/>
        </p:nvSpPr>
        <p:spPr>
          <a:xfrm>
            <a:off x="1034042" y="2306341"/>
            <a:ext cx="523068" cy="52306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6" name="Ovál 15"/>
          <p:cNvSpPr/>
          <p:nvPr/>
        </p:nvSpPr>
        <p:spPr>
          <a:xfrm>
            <a:off x="3014619" y="2296655"/>
            <a:ext cx="523068" cy="52306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7" name="Ovál 16"/>
          <p:cNvSpPr/>
          <p:nvPr/>
        </p:nvSpPr>
        <p:spPr>
          <a:xfrm>
            <a:off x="3849126" y="3751579"/>
            <a:ext cx="558140" cy="558140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18" name="Ovál 17"/>
          <p:cNvSpPr/>
          <p:nvPr/>
        </p:nvSpPr>
        <p:spPr>
          <a:xfrm>
            <a:off x="4401834" y="3443655"/>
            <a:ext cx="452724" cy="452724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cxnSp>
        <p:nvCxnSpPr>
          <p:cNvPr id="20" name="Rovná spojnica 19"/>
          <p:cNvCxnSpPr/>
          <p:nvPr/>
        </p:nvCxnSpPr>
        <p:spPr>
          <a:xfrm>
            <a:off x="1336730" y="1829770"/>
            <a:ext cx="267345" cy="18794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nica 21"/>
          <p:cNvCxnSpPr>
            <a:stCxn id="12" idx="4"/>
          </p:cNvCxnSpPr>
          <p:nvPr/>
        </p:nvCxnSpPr>
        <p:spPr>
          <a:xfrm flipH="1">
            <a:off x="1295577" y="2170792"/>
            <a:ext cx="266695" cy="38739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ovná spojnica 22"/>
          <p:cNvCxnSpPr/>
          <p:nvPr/>
        </p:nvCxnSpPr>
        <p:spPr>
          <a:xfrm flipH="1">
            <a:off x="1409878" y="2500101"/>
            <a:ext cx="1910894" cy="1723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ovná spojnica 24"/>
          <p:cNvCxnSpPr/>
          <p:nvPr/>
        </p:nvCxnSpPr>
        <p:spPr>
          <a:xfrm flipH="1">
            <a:off x="2848407" y="2567875"/>
            <a:ext cx="532891" cy="2053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ovná spojnica 26"/>
          <p:cNvCxnSpPr/>
          <p:nvPr/>
        </p:nvCxnSpPr>
        <p:spPr>
          <a:xfrm flipH="1">
            <a:off x="2487774" y="2811094"/>
            <a:ext cx="360633" cy="85665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ovná spojnica 28"/>
          <p:cNvCxnSpPr/>
          <p:nvPr/>
        </p:nvCxnSpPr>
        <p:spPr>
          <a:xfrm flipH="1">
            <a:off x="1466141" y="3683783"/>
            <a:ext cx="1053506" cy="12400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ovná spojnica 30"/>
          <p:cNvCxnSpPr/>
          <p:nvPr/>
        </p:nvCxnSpPr>
        <p:spPr>
          <a:xfrm flipH="1">
            <a:off x="1580441" y="5012215"/>
            <a:ext cx="1177439" cy="258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Rovná spojnica 32"/>
          <p:cNvCxnSpPr/>
          <p:nvPr/>
        </p:nvCxnSpPr>
        <p:spPr>
          <a:xfrm flipH="1">
            <a:off x="2519647" y="4070176"/>
            <a:ext cx="1608550" cy="123951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ttps://thinksmartbox.com/wp-content/uploads/2015/07/Tobii_Image_PCEyeGo_Front_AJL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817" y="4894117"/>
            <a:ext cx="4570672" cy="1719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11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1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6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1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26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1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1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26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1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6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6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2685" y="585915"/>
            <a:ext cx="8079581" cy="1243649"/>
          </a:xfrm>
        </p:spPr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Návrh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2685" y="1741391"/>
            <a:ext cx="8511092" cy="1873926"/>
          </a:xfrm>
        </p:spPr>
        <p:txBody>
          <a:bodyPr>
            <a:normAutofit lnSpcReduction="10000"/>
          </a:bodyPr>
          <a:lstStyle/>
          <a:p>
            <a:pPr marL="3429" lvl="1" indent="0">
              <a:buNone/>
            </a:pPr>
            <a:endParaRPr lang="sk-SK" sz="2700" dirty="0">
              <a:solidFill>
                <a:schemeClr val="tx1"/>
              </a:solidFill>
            </a:endParaRPr>
          </a:p>
          <a:p>
            <a:pPr marL="3429" lvl="1" indent="0">
              <a:buNone/>
            </a:pPr>
            <a:r>
              <a:rPr lang="sk-SK" sz="2200" dirty="0">
                <a:solidFill>
                  <a:srgbClr val="FFC000"/>
                </a:solidFill>
              </a:rPr>
              <a:t>Zohľadniť individualitu</a:t>
            </a:r>
            <a:r>
              <a:rPr lang="sk-SK" sz="2200" i="1" dirty="0">
                <a:solidFill>
                  <a:schemeClr val="tx1"/>
                </a:solidFill>
              </a:rPr>
              <a:t> </a:t>
            </a:r>
            <a:r>
              <a:rPr lang="sk-SK" sz="2200" dirty="0">
                <a:solidFill>
                  <a:schemeClr val="tx1"/>
                </a:solidFill>
              </a:rPr>
              <a:t>schopnosti vizuálneho hľadania participanta pri používateľskom testovaní</a:t>
            </a:r>
          </a:p>
          <a:p>
            <a:pPr marL="3429" lvl="1" indent="0">
              <a:lnSpc>
                <a:spcPct val="160000"/>
              </a:lnSpc>
              <a:buNone/>
            </a:pPr>
            <a:r>
              <a:rPr lang="sk-SK" sz="3200" b="1" dirty="0">
                <a:solidFill>
                  <a:schemeClr val="tx1"/>
                </a:solidFill>
              </a:rPr>
              <a:t>Cieľ</a:t>
            </a:r>
            <a:r>
              <a:rPr lang="sk-SK" sz="3500" dirty="0">
                <a:solidFill>
                  <a:schemeClr val="tx1"/>
                </a:solidFill>
              </a:rPr>
              <a:t>: </a:t>
            </a:r>
            <a:r>
              <a:rPr lang="sk-SK" sz="2200" dirty="0">
                <a:solidFill>
                  <a:srgbClr val="FFC000"/>
                </a:solidFill>
              </a:rPr>
              <a:t>Zlepšiť presnosť</a:t>
            </a:r>
            <a:r>
              <a:rPr lang="sk-SK" sz="2200" dirty="0">
                <a:solidFill>
                  <a:schemeClr val="tx1"/>
                </a:solidFill>
              </a:rPr>
              <a:t> </a:t>
            </a:r>
            <a:r>
              <a:rPr lang="sk-SK" sz="2200" dirty="0">
                <a:solidFill>
                  <a:srgbClr val="FFC000"/>
                </a:solidFill>
              </a:rPr>
              <a:t>merania nájditeľnosti</a:t>
            </a:r>
          </a:p>
          <a:p>
            <a:pPr marL="3429" lvl="1" indent="0">
              <a:buNone/>
            </a:pPr>
            <a:endParaRPr lang="sk-SK" sz="2400" dirty="0">
              <a:solidFill>
                <a:schemeClr val="tx2"/>
              </a:solidFill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sk-SK" dirty="0">
              <a:solidFill>
                <a:schemeClr val="tx2"/>
              </a:solidFill>
            </a:endParaRP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>
          <a:xfrm>
            <a:off x="7591762" y="6583416"/>
            <a:ext cx="1243739" cy="674120"/>
          </a:xfrm>
        </p:spPr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  <p:pic>
        <p:nvPicPr>
          <p:cNvPr id="19" name="Obrázok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853" y="3994082"/>
            <a:ext cx="5120210" cy="2132842"/>
          </a:xfrm>
          <a:prstGeom prst="rect">
            <a:avLst/>
          </a:prstGeom>
        </p:spPr>
      </p:pic>
      <p:sp>
        <p:nvSpPr>
          <p:cNvPr id="21" name="BlokTextu 20"/>
          <p:cNvSpPr txBox="1"/>
          <p:nvPr/>
        </p:nvSpPr>
        <p:spPr>
          <a:xfrm>
            <a:off x="1990854" y="3726043"/>
            <a:ext cx="49425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350" dirty="0"/>
              <a:t>0,84  </a:t>
            </a:r>
          </a:p>
        </p:txBody>
      </p:sp>
      <p:sp>
        <p:nvSpPr>
          <p:cNvPr id="22" name="BlokTextu 21"/>
          <p:cNvSpPr txBox="1"/>
          <p:nvPr/>
        </p:nvSpPr>
        <p:spPr>
          <a:xfrm>
            <a:off x="3957786" y="3804253"/>
            <a:ext cx="49425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350" dirty="0"/>
              <a:t>0,84  </a:t>
            </a:r>
          </a:p>
        </p:txBody>
      </p:sp>
      <p:sp>
        <p:nvSpPr>
          <p:cNvPr id="23" name="BlokTextu 22"/>
          <p:cNvSpPr txBox="1"/>
          <p:nvPr/>
        </p:nvSpPr>
        <p:spPr>
          <a:xfrm>
            <a:off x="2360876" y="3927973"/>
            <a:ext cx="49425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350" dirty="0"/>
              <a:t>0,67  </a:t>
            </a:r>
          </a:p>
        </p:txBody>
      </p:sp>
      <p:sp>
        <p:nvSpPr>
          <p:cNvPr id="24" name="BlokTextu 23"/>
          <p:cNvSpPr txBox="1"/>
          <p:nvPr/>
        </p:nvSpPr>
        <p:spPr>
          <a:xfrm>
            <a:off x="2635790" y="3772577"/>
            <a:ext cx="49425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350" dirty="0"/>
              <a:t>0,54  </a:t>
            </a:r>
          </a:p>
        </p:txBody>
      </p:sp>
      <p:sp>
        <p:nvSpPr>
          <p:cNvPr id="25" name="BlokTextu 24"/>
          <p:cNvSpPr txBox="1"/>
          <p:nvPr/>
        </p:nvSpPr>
        <p:spPr>
          <a:xfrm>
            <a:off x="2978024" y="3805439"/>
            <a:ext cx="49425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350" dirty="0"/>
              <a:t>0,97  </a:t>
            </a:r>
          </a:p>
        </p:txBody>
      </p:sp>
      <p:sp>
        <p:nvSpPr>
          <p:cNvPr id="26" name="BlokTextu 25"/>
          <p:cNvSpPr txBox="1"/>
          <p:nvPr/>
        </p:nvSpPr>
        <p:spPr>
          <a:xfrm>
            <a:off x="3445805" y="3683289"/>
            <a:ext cx="494252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sk-SK" sz="1350" dirty="0"/>
              <a:t>0,72  </a:t>
            </a:r>
          </a:p>
        </p:txBody>
      </p:sp>
    </p:spTree>
    <p:extLst>
      <p:ext uri="{BB962C8B-B14F-4D97-AF65-F5344CB8AC3E}">
        <p14:creationId xmlns:p14="http://schemas.microsoft.com/office/powerpoint/2010/main" val="22564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Ako?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92881" lvl="1" indent="-192881">
              <a:spcBef>
                <a:spcPts val="675"/>
              </a:spcBef>
              <a:spcAft>
                <a:spcPts val="113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rgbClr val="FFC000"/>
                </a:solidFill>
              </a:rPr>
              <a:t>Vytvorením súboru testov </a:t>
            </a:r>
            <a:r>
              <a:rPr lang="sk-SK" sz="2200" dirty="0">
                <a:solidFill>
                  <a:schemeClr val="tx1"/>
                </a:solidFill>
              </a:rPr>
              <a:t>na vizuálne </a:t>
            </a:r>
            <a:r>
              <a:rPr lang="sk-SK" sz="2200" dirty="0" smtClean="0">
                <a:solidFill>
                  <a:schemeClr val="tx1"/>
                </a:solidFill>
              </a:rPr>
              <a:t>hľadanie – </a:t>
            </a:r>
            <a:r>
              <a:rPr lang="sk-SK" sz="2200" dirty="0">
                <a:solidFill>
                  <a:schemeClr val="tx1"/>
                </a:solidFill>
              </a:rPr>
              <a:t>vybraný z veľkej množiny testov, použitých pri kvantitatívnom experimente</a:t>
            </a:r>
          </a:p>
          <a:p>
            <a:pPr marL="192881" lvl="1" indent="-192881">
              <a:spcBef>
                <a:spcPts val="675"/>
              </a:spcBef>
              <a:spcAft>
                <a:spcPts val="113"/>
              </a:spcAft>
              <a:buSzPct val="100000"/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/>
              </a:solidFill>
            </a:endParaRPr>
          </a:p>
          <a:p>
            <a:pPr marL="192881" lvl="1" indent="-192881">
              <a:spcBef>
                <a:spcPts val="675"/>
              </a:spcBef>
              <a:spcAft>
                <a:spcPts val="113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rgbClr val="FFC000"/>
                </a:solidFill>
              </a:rPr>
              <a:t>Ohodnotením participanta </a:t>
            </a:r>
            <a:r>
              <a:rPr lang="sk-SK" sz="2200" dirty="0">
                <a:solidFill>
                  <a:schemeClr val="tx1"/>
                </a:solidFill>
              </a:rPr>
              <a:t>na základe tohto súboru testov– ako forma kalibrácie používateľa pred začatím používateľského testovania</a:t>
            </a:r>
          </a:p>
          <a:p>
            <a:pPr marL="192881" lvl="1" indent="-192881">
              <a:spcBef>
                <a:spcPts val="675"/>
              </a:spcBef>
              <a:spcAft>
                <a:spcPts val="113"/>
              </a:spcAft>
              <a:buSzPct val="100000"/>
              <a:buFont typeface="Arial" panose="020B0604020202020204" pitchFamily="34" charset="0"/>
              <a:buChar char="•"/>
            </a:pPr>
            <a:endParaRPr lang="sk-SK" sz="2200" dirty="0">
              <a:solidFill>
                <a:schemeClr val="tx1">
                  <a:lumMod val="95000"/>
                </a:schemeClr>
              </a:solidFill>
            </a:endParaRPr>
          </a:p>
          <a:p>
            <a:pPr marL="192881" lvl="1" indent="-192881">
              <a:spcBef>
                <a:spcPts val="675"/>
              </a:spcBef>
              <a:spcAft>
                <a:spcPts val="113"/>
              </a:spcAft>
              <a:buSzPct val="100000"/>
              <a:buFont typeface="Arial" panose="020B0604020202020204" pitchFamily="34" charset="0"/>
              <a:buChar char="•"/>
            </a:pPr>
            <a:r>
              <a:rPr lang="sk-SK" sz="2800" b="1" dirty="0">
                <a:solidFill>
                  <a:srgbClr val="FFC000"/>
                </a:solidFill>
              </a:rPr>
              <a:t>Zohľadnením ohodnotenia </a:t>
            </a:r>
            <a:r>
              <a:rPr lang="sk-SK" sz="2200" dirty="0">
                <a:solidFill>
                  <a:schemeClr val="tx1"/>
                </a:solidFill>
              </a:rPr>
              <a:t>používateľa pri meraní nájditeľnosti v používateľskej štúdii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88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Postup overenia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07492" y="2366010"/>
            <a:ext cx="8065294" cy="3198851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sk-SK" b="1" dirty="0">
                <a:solidFill>
                  <a:srgbClr val="FFC000"/>
                </a:solidFill>
              </a:rPr>
              <a:t>Implementácia úloh 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na vizuálne hľadanie a úloh na hľadanie elementov na webových stránkach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sk-SK" b="1" dirty="0">
                <a:solidFill>
                  <a:srgbClr val="FFC000"/>
                </a:solidFill>
              </a:rPr>
              <a:t>Zrealizovanie kvantitatívneho experimentu 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s použitím sledovačov pohľadu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sk-SK" b="1" dirty="0">
                <a:solidFill>
                  <a:srgbClr val="FFC000"/>
                </a:solidFill>
              </a:rPr>
              <a:t>Ohodnotenie</a:t>
            </a:r>
            <a:r>
              <a:rPr lang="sk-SK" dirty="0">
                <a:solidFill>
                  <a:srgbClr val="FFC000"/>
                </a:solidFill>
              </a:rPr>
              <a:t> </a:t>
            </a:r>
            <a:r>
              <a:rPr lang="sk-SK" b="1" dirty="0">
                <a:solidFill>
                  <a:srgbClr val="FFC000"/>
                </a:solidFill>
              </a:rPr>
              <a:t>schopností</a:t>
            </a:r>
            <a:r>
              <a:rPr lang="sk-SK" dirty="0">
                <a:solidFill>
                  <a:srgbClr val="FFC000"/>
                </a:solidFill>
              </a:rPr>
              <a:t> 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vizuálneho hľadania participantov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sk-SK" b="1" dirty="0">
                <a:solidFill>
                  <a:srgbClr val="FFC000"/>
                </a:solidFill>
              </a:rPr>
              <a:t>Vyhodnotenie závislosti </a:t>
            </a:r>
            <a:r>
              <a:rPr lang="sk-SK" sz="2200" dirty="0">
                <a:solidFill>
                  <a:schemeClr val="tx1">
                    <a:lumMod val="95000"/>
                  </a:schemeClr>
                </a:solidFill>
              </a:rPr>
              <a:t>medzi vytvoreným ohodnotením participanta a jeho výsledkami pri meraní nájditeľnosti na webovej stránke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1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Výložka 16"/>
          <p:cNvSpPr/>
          <p:nvPr/>
        </p:nvSpPr>
        <p:spPr>
          <a:xfrm>
            <a:off x="4365865" y="2237465"/>
            <a:ext cx="4671785" cy="2975675"/>
          </a:xfrm>
          <a:prstGeom prst="chevron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2" name="Obrázok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99597" y="2421631"/>
            <a:ext cx="2812891" cy="2612955"/>
          </a:xfrm>
          <a:prstGeom prst="snip2SameRect">
            <a:avLst/>
          </a:prstGeom>
        </p:spPr>
      </p:pic>
      <p:sp>
        <p:nvSpPr>
          <p:cNvPr id="21" name="Päťuholník 20"/>
          <p:cNvSpPr/>
          <p:nvPr/>
        </p:nvSpPr>
        <p:spPr>
          <a:xfrm>
            <a:off x="197603" y="2237465"/>
            <a:ext cx="6083891" cy="2975675"/>
          </a:xfrm>
          <a:prstGeom prst="homePlat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135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1. Implementácia úloh pre experiment</a:t>
            </a:r>
            <a:endParaRPr lang="sk-SK" sz="4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2" t="9486" r="73341" b="57251"/>
          <a:stretch/>
        </p:blipFill>
        <p:spPr>
          <a:xfrm>
            <a:off x="353741" y="2967976"/>
            <a:ext cx="2124312" cy="1201086"/>
          </a:xfrm>
          <a:prstGeom prst="rect">
            <a:avLst/>
          </a:prstGeom>
          <a:ln>
            <a:solidFill>
              <a:schemeClr val="bg2"/>
            </a:solidFill>
          </a:ln>
        </p:spPr>
      </p:pic>
      <p:pic>
        <p:nvPicPr>
          <p:cNvPr id="6" name="Obrázo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" t="11876" r="73379" b="55417"/>
          <a:stretch/>
        </p:blipFill>
        <p:spPr>
          <a:xfrm>
            <a:off x="2770316" y="2807641"/>
            <a:ext cx="1796444" cy="1058741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8" t="12247" r="37938" b="55235"/>
          <a:stretch/>
        </p:blipFill>
        <p:spPr>
          <a:xfrm>
            <a:off x="3736101" y="3362788"/>
            <a:ext cx="1646172" cy="96311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BlokTextu 9"/>
          <p:cNvSpPr txBox="1"/>
          <p:nvPr/>
        </p:nvSpPr>
        <p:spPr>
          <a:xfrm>
            <a:off x="152846" y="4374172"/>
            <a:ext cx="2325207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sk-SK" sz="2000" dirty="0">
                <a:solidFill>
                  <a:schemeClr val="tx1">
                    <a:lumMod val="95000"/>
                  </a:schemeClr>
                </a:solidFill>
              </a:rPr>
              <a:t>Štandardný test </a:t>
            </a:r>
          </a:p>
          <a:p>
            <a:pPr marL="0" lvl="2" algn="ctr"/>
            <a:r>
              <a:rPr lang="sk-SK" sz="2000" dirty="0">
                <a:solidFill>
                  <a:schemeClr val="tx1">
                    <a:lumMod val="95000"/>
                  </a:schemeClr>
                </a:solidFill>
              </a:rPr>
              <a:t>(geometrické útvary)</a:t>
            </a:r>
          </a:p>
          <a:p>
            <a:pPr algn="ctr"/>
            <a:endParaRPr lang="sk-SK" sz="1350" dirty="0"/>
          </a:p>
        </p:txBody>
      </p:sp>
      <p:sp>
        <p:nvSpPr>
          <p:cNvPr id="11" name="BlokTextu 10"/>
          <p:cNvSpPr txBox="1"/>
          <p:nvPr/>
        </p:nvSpPr>
        <p:spPr>
          <a:xfrm>
            <a:off x="2770317" y="4361686"/>
            <a:ext cx="2341196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algn="ctr"/>
            <a:r>
              <a:rPr lang="sk-SK" sz="2000" dirty="0">
                <a:solidFill>
                  <a:schemeClr val="tx1">
                    <a:lumMod val="95000"/>
                  </a:schemeClr>
                </a:solidFill>
              </a:rPr>
              <a:t>Nami navrhnutý test (ikony)</a:t>
            </a:r>
          </a:p>
          <a:p>
            <a:pPr algn="ctr"/>
            <a:endParaRPr lang="sk-SK" sz="1350" dirty="0"/>
          </a:p>
        </p:txBody>
      </p:sp>
      <p:sp>
        <p:nvSpPr>
          <p:cNvPr id="14" name="BlokTextu 13"/>
          <p:cNvSpPr txBox="1"/>
          <p:nvPr/>
        </p:nvSpPr>
        <p:spPr>
          <a:xfrm>
            <a:off x="4559188" y="5251118"/>
            <a:ext cx="3658268" cy="915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k-SK" sz="2000" b="1" dirty="0"/>
              <a:t>Úlohy na hľadanie elementu na webovej stránke</a:t>
            </a:r>
          </a:p>
          <a:p>
            <a:endParaRPr lang="sk-SK" sz="1350" dirty="0"/>
          </a:p>
        </p:txBody>
      </p:sp>
      <p:sp>
        <p:nvSpPr>
          <p:cNvPr id="23" name="BlokTextu 22"/>
          <p:cNvSpPr txBox="1"/>
          <p:nvPr/>
        </p:nvSpPr>
        <p:spPr>
          <a:xfrm>
            <a:off x="353742" y="5368219"/>
            <a:ext cx="36582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sk-SK" sz="2000" b="1" dirty="0"/>
              <a:t>Úlohy na vizuálne hľadanie</a:t>
            </a:r>
          </a:p>
          <a:p>
            <a:endParaRPr lang="sk-SK" sz="1400" dirty="0"/>
          </a:p>
        </p:txBody>
      </p:sp>
    </p:spTree>
    <p:extLst>
      <p:ext uri="{BB962C8B-B14F-4D97-AF65-F5344CB8AC3E}">
        <p14:creationId xmlns:p14="http://schemas.microsoft.com/office/powerpoint/2010/main" val="358057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 smtClean="0"/>
              <a:t>2. Realizácia experimentu</a:t>
            </a:r>
            <a:endParaRPr lang="sk-SK" sz="4000" dirty="0"/>
          </a:p>
        </p:txBody>
      </p:sp>
      <p:pic>
        <p:nvPicPr>
          <p:cNvPr id="5" name="Zástupný symbol obsahu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7" y="2377003"/>
            <a:ext cx="5133434" cy="28875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Zástupný symbol obsahu 5"/>
          <p:cNvSpPr>
            <a:spLocks noGrp="1"/>
          </p:cNvSpPr>
          <p:nvPr>
            <p:ph sz="half" idx="2"/>
          </p:nvPr>
        </p:nvSpPr>
        <p:spPr>
          <a:xfrm>
            <a:off x="5416657" y="2167190"/>
            <a:ext cx="3727343" cy="3425823"/>
          </a:xfrm>
        </p:spPr>
        <p:txBody>
          <a:bodyPr>
            <a:normAutofit fontScale="77500" lnSpcReduction="20000"/>
          </a:bodyPr>
          <a:lstStyle/>
          <a:p>
            <a:pPr marL="3429" lvl="1" indent="0">
              <a:lnSpc>
                <a:spcPct val="150000"/>
              </a:lnSpc>
              <a:buNone/>
            </a:pPr>
            <a:r>
              <a:rPr lang="sk-SK" sz="3075" b="1" dirty="0">
                <a:solidFill>
                  <a:srgbClr val="FFC000"/>
                </a:solidFill>
              </a:rPr>
              <a:t>Záznam pohľadu a interakcie s aplikáciou</a:t>
            </a:r>
          </a:p>
          <a:p>
            <a:pPr marL="3429" lvl="1" indent="0">
              <a:lnSpc>
                <a:spcPct val="150000"/>
              </a:lnSpc>
              <a:buNone/>
            </a:pPr>
            <a:endParaRPr lang="sk-SK" sz="2700" dirty="0">
              <a:solidFill>
                <a:schemeClr val="tx1">
                  <a:lumMod val="95000"/>
                </a:schemeClr>
              </a:solidFill>
            </a:endParaRPr>
          </a:p>
          <a:p>
            <a:pPr marL="3429" lvl="1" indent="0">
              <a:lnSpc>
                <a:spcPct val="150000"/>
              </a:lnSpc>
              <a:buNone/>
            </a:pPr>
            <a:r>
              <a:rPr lang="sk-SK" sz="2325" dirty="0">
                <a:solidFill>
                  <a:schemeClr val="tx1">
                    <a:lumMod val="95000"/>
                  </a:schemeClr>
                </a:solidFill>
              </a:rPr>
              <a:t>Otestovaných účastníkov: 65</a:t>
            </a:r>
          </a:p>
          <a:p>
            <a:pPr marL="3429" lvl="1" indent="0">
              <a:lnSpc>
                <a:spcPct val="150000"/>
              </a:lnSpc>
              <a:buNone/>
            </a:pPr>
            <a:r>
              <a:rPr lang="sk-SK" sz="2700" b="1" dirty="0">
                <a:solidFill>
                  <a:srgbClr val="FFC000"/>
                </a:solidFill>
              </a:rPr>
              <a:t>Použiteľné dáta: od 45 účastníkov</a:t>
            </a:r>
          </a:p>
          <a:p>
            <a:pPr marL="3429" lvl="1" indent="0">
              <a:lnSpc>
                <a:spcPct val="150000"/>
              </a:lnSpc>
              <a:buNone/>
            </a:pPr>
            <a:r>
              <a:rPr lang="sk-SK" sz="2325" dirty="0">
                <a:solidFill>
                  <a:schemeClr val="tx1">
                    <a:lumMod val="95000"/>
                  </a:schemeClr>
                </a:solidFill>
              </a:rPr>
              <a:t>Spolu s ďalšími 2 študentami</a:t>
            </a:r>
          </a:p>
          <a:p>
            <a:pPr marL="3429" lvl="1" indent="0">
              <a:lnSpc>
                <a:spcPct val="150000"/>
              </a:lnSpc>
              <a:buNone/>
            </a:pPr>
            <a:r>
              <a:rPr lang="sk-SK" sz="2325" dirty="0">
                <a:solidFill>
                  <a:schemeClr val="tx1">
                    <a:lumMod val="95000"/>
                  </a:schemeClr>
                </a:solidFill>
              </a:rPr>
              <a:t>Trvanie sedenia: 1 hodina</a:t>
            </a:r>
          </a:p>
          <a:p>
            <a:pPr marL="3429" lvl="1" indent="0">
              <a:lnSpc>
                <a:spcPct val="150000"/>
              </a:lnSpc>
              <a:buNone/>
            </a:pPr>
            <a:endParaRPr lang="sk-SK" sz="2175" b="1" dirty="0">
              <a:solidFill>
                <a:schemeClr val="tx1">
                  <a:lumMod val="95000"/>
                </a:schemeClr>
              </a:solidFill>
            </a:endParaRPr>
          </a:p>
          <a:p>
            <a:pPr marL="3429" lvl="1" indent="0">
              <a:lnSpc>
                <a:spcPct val="150000"/>
              </a:lnSpc>
              <a:buNone/>
            </a:pPr>
            <a:endParaRPr lang="sk-SK" sz="2175" b="1" dirty="0"/>
          </a:p>
          <a:p>
            <a:pPr marL="3429" lvl="1" indent="0">
              <a:lnSpc>
                <a:spcPct val="150000"/>
              </a:lnSpc>
              <a:buNone/>
            </a:pPr>
            <a:endParaRPr lang="en-US" sz="2175" b="1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BlokTextu 6"/>
          <p:cNvSpPr txBox="1"/>
          <p:nvPr/>
        </p:nvSpPr>
        <p:spPr>
          <a:xfrm>
            <a:off x="771283" y="5460416"/>
            <a:ext cx="3950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i="1" dirty="0"/>
              <a:t>Testovanie v UX </a:t>
            </a:r>
            <a:r>
              <a:rPr lang="sk-SK" i="1" dirty="0" err="1"/>
              <a:t>Class</a:t>
            </a:r>
            <a:r>
              <a:rPr lang="sk-SK" i="1" dirty="0"/>
              <a:t>, FIIT STU Bratislava</a:t>
            </a:r>
          </a:p>
        </p:txBody>
      </p:sp>
    </p:spTree>
    <p:extLst>
      <p:ext uri="{BB962C8B-B14F-4D97-AF65-F5344CB8AC3E}">
        <p14:creationId xmlns:p14="http://schemas.microsoft.com/office/powerpoint/2010/main" val="426049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4000" dirty="0"/>
              <a:t>3. Výpočet ohodnotenia schopnosti vizuálneho hľadania</a:t>
            </a:r>
          </a:p>
        </p:txBody>
      </p:sp>
      <p:sp>
        <p:nvSpPr>
          <p:cNvPr id="10" name="Zástupný symbol obsahu 9"/>
          <p:cNvSpPr>
            <a:spLocks noGrp="1"/>
          </p:cNvSpPr>
          <p:nvPr>
            <p:ph idx="1"/>
          </p:nvPr>
        </p:nvSpPr>
        <p:spPr>
          <a:xfrm>
            <a:off x="5393409" y="2464063"/>
            <a:ext cx="3750591" cy="3324386"/>
          </a:xfrm>
        </p:spPr>
        <p:txBody>
          <a:bodyPr>
            <a:normAutofit/>
          </a:bodyPr>
          <a:lstStyle/>
          <a:p>
            <a:r>
              <a:rPr lang="sk-SK" sz="2400" b="1" dirty="0">
                <a:solidFill>
                  <a:srgbClr val="FFC000"/>
                </a:solidFill>
              </a:rPr>
              <a:t>Spracovanie hrubých dát</a:t>
            </a:r>
          </a:p>
          <a:p>
            <a:r>
              <a:rPr lang="sk-SK" sz="1950" dirty="0">
                <a:solidFill>
                  <a:schemeClr val="tx1">
                    <a:lumMod val="95000"/>
                  </a:schemeClr>
                </a:solidFill>
              </a:rPr>
              <a:t>Správnosť odpovedí: 97</a:t>
            </a:r>
            <a:r>
              <a:rPr lang="en-US" sz="1950" dirty="0">
                <a:solidFill>
                  <a:schemeClr val="tx1">
                    <a:lumMod val="95000"/>
                  </a:schemeClr>
                </a:solidFill>
              </a:rPr>
              <a:t>%</a:t>
            </a:r>
          </a:p>
          <a:p>
            <a:r>
              <a:rPr lang="sk-SK" sz="1950" dirty="0">
                <a:solidFill>
                  <a:schemeClr val="tx1">
                    <a:lumMod val="95000"/>
                  </a:schemeClr>
                </a:solidFill>
              </a:rPr>
              <a:t>Nenavštívili webové stránky: 97,3%</a:t>
            </a:r>
            <a:endParaRPr lang="en-US" sz="1950" dirty="0">
              <a:solidFill>
                <a:schemeClr val="tx1">
                  <a:lumMod val="95000"/>
                </a:schemeClr>
              </a:solidFill>
            </a:endParaRPr>
          </a:p>
          <a:p>
            <a:endParaRPr lang="sk-SK" sz="2400" b="1" dirty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sk-SK" sz="2400" b="1" dirty="0">
                <a:solidFill>
                  <a:srgbClr val="FFC000"/>
                </a:solidFill>
              </a:rPr>
              <a:t>Sledované metriky: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950" dirty="0">
                <a:solidFill>
                  <a:schemeClr val="tx1">
                    <a:lumMod val="95000"/>
                  </a:schemeClr>
                </a:solidFill>
              </a:rPr>
              <a:t>Reakčné časy (RT)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k-SK" sz="1950" dirty="0">
                <a:solidFill>
                  <a:schemeClr val="tx1">
                    <a:lumMod val="95000"/>
                  </a:schemeClr>
                </a:solidFill>
              </a:rPr>
              <a:t>Počty fixácií do indikovania konca hľadania</a:t>
            </a:r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pic>
        <p:nvPicPr>
          <p:cNvPr id="11" name="Obrázok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" t="3276" r="-248" b="2328"/>
          <a:stretch/>
        </p:blipFill>
        <p:spPr>
          <a:xfrm>
            <a:off x="154546" y="2213038"/>
            <a:ext cx="5238863" cy="3826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3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a">
  <a:themeElements>
    <a:clrScheme name="Metropola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Metropol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D5487D36-20B9-4AF8-9845-4EE893DA08C1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TM03457491[[fn=Metropola]]</Template>
  <TotalTime>1065</TotalTime>
  <Words>488</Words>
  <Application>Microsoft Office PowerPoint</Application>
  <PresentationFormat>Prezentácia na obrazovke (4:3)</PresentationFormat>
  <Paragraphs>115</Paragraphs>
  <Slides>12</Slides>
  <Notes>2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Courier New</vt:lpstr>
      <vt:lpstr>Times New Roman</vt:lpstr>
      <vt:lpstr>Wingdings</vt:lpstr>
      <vt:lpstr>Metropola</vt:lpstr>
      <vt:lpstr>Vyhodnocovanie používateľského zážitku analýzou pohľadu a emócií</vt:lpstr>
      <vt:lpstr>Prezentácia programu PowerPoint</vt:lpstr>
      <vt:lpstr>Prezentácia programu PowerPoint</vt:lpstr>
      <vt:lpstr>Návrh</vt:lpstr>
      <vt:lpstr>Ako?</vt:lpstr>
      <vt:lpstr>Postup overenia</vt:lpstr>
      <vt:lpstr>1. Implementácia úloh pre experiment</vt:lpstr>
      <vt:lpstr>2. Realizácia experimentu</vt:lpstr>
      <vt:lpstr>3. Výpočet ohodnotenia schopnosti vizuálneho hľadania</vt:lpstr>
      <vt:lpstr>3. Výpočet ohodnotenia schopnosti vizuálneho hľadania</vt:lpstr>
      <vt:lpstr>4. Výpočet závislosti medzi vytvoreným ohodnotením a výsledkami na webových stránkach</vt:lpstr>
      <vt:lpstr>Zhrnutie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Maria Dragunova</dc:creator>
  <cp:lastModifiedBy>Maria Dragunova</cp:lastModifiedBy>
  <cp:revision>62</cp:revision>
  <dcterms:created xsi:type="dcterms:W3CDTF">2016-05-24T16:51:20Z</dcterms:created>
  <dcterms:modified xsi:type="dcterms:W3CDTF">2016-06-20T21:55:04Z</dcterms:modified>
</cp:coreProperties>
</file>