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1" r:id="rId2"/>
    <p:sldMasterId id="2147483725" r:id="rId3"/>
  </p:sldMasterIdLst>
  <p:notesMasterIdLst>
    <p:notesMasterId r:id="rId17"/>
  </p:notesMasterIdLst>
  <p:handoutMasterIdLst>
    <p:handoutMasterId r:id="rId18"/>
  </p:handoutMasterIdLst>
  <p:sldIdLst>
    <p:sldId id="277" r:id="rId4"/>
    <p:sldId id="308" r:id="rId5"/>
    <p:sldId id="283" r:id="rId6"/>
    <p:sldId id="298" r:id="rId7"/>
    <p:sldId id="281" r:id="rId8"/>
    <p:sldId id="301" r:id="rId9"/>
    <p:sldId id="302" r:id="rId10"/>
    <p:sldId id="300" r:id="rId11"/>
    <p:sldId id="303" r:id="rId12"/>
    <p:sldId id="304" r:id="rId13"/>
    <p:sldId id="305" r:id="rId14"/>
    <p:sldId id="307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404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citel\Downloads\vysledky_pilot1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Priemern</a:t>
            </a:r>
            <a:r>
              <a:rPr lang="sk-SK" dirty="0" smtClean="0"/>
              <a:t>é</a:t>
            </a:r>
            <a:r>
              <a:rPr lang="sk-SK" baseline="0" dirty="0" smtClean="0"/>
              <a:t> počty fixácií</a:t>
            </a:r>
            <a:r>
              <a:rPr lang="en-US" dirty="0" smtClean="0"/>
              <a:t> </a:t>
            </a:r>
            <a:r>
              <a:rPr lang="en-US" dirty="0" err="1"/>
              <a:t>participantov</a:t>
            </a:r>
            <a:endParaRPr lang="en-US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'ikony-rt'!$C$164</c:f>
              <c:strCache>
                <c:ptCount val="1"/>
                <c:pt idx="0">
                  <c:v>32 social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'ikony-rt'!$D$163:$F$163</c:f>
              <c:strCache>
                <c:ptCount val="3"/>
                <c:pt idx="0">
                  <c:v>Andrej</c:v>
                </c:pt>
                <c:pt idx="1">
                  <c:v>Slavo</c:v>
                </c:pt>
                <c:pt idx="2">
                  <c:v>Patrik</c:v>
                </c:pt>
              </c:strCache>
            </c:strRef>
          </c:cat>
          <c:val>
            <c:numRef>
              <c:f>'ikony-rt'!$D$164:$F$164</c:f>
              <c:numCache>
                <c:formatCode>0.00</c:formatCode>
                <c:ptCount val="3"/>
                <c:pt idx="0">
                  <c:v>12.7</c:v>
                </c:pt>
                <c:pt idx="1">
                  <c:v>9.266666666666671</c:v>
                </c:pt>
                <c:pt idx="2">
                  <c:v>11.566666666666672</c:v>
                </c:pt>
              </c:numCache>
            </c:numRef>
          </c:val>
        </c:ser>
        <c:ser>
          <c:idx val="1"/>
          <c:order val="1"/>
          <c:tx>
            <c:strRef>
              <c:f>'ikony-rt'!$C$165</c:f>
              <c:strCache>
                <c:ptCount val="1"/>
                <c:pt idx="0">
                  <c:v>64 social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'ikony-rt'!$D$163:$F$163</c:f>
              <c:strCache>
                <c:ptCount val="3"/>
                <c:pt idx="0">
                  <c:v>Andrej</c:v>
                </c:pt>
                <c:pt idx="1">
                  <c:v>Slavo</c:v>
                </c:pt>
                <c:pt idx="2">
                  <c:v>Patrik</c:v>
                </c:pt>
              </c:strCache>
            </c:strRef>
          </c:cat>
          <c:val>
            <c:numRef>
              <c:f>'ikony-rt'!$D$165:$F$165</c:f>
              <c:numCache>
                <c:formatCode>0.00</c:formatCode>
                <c:ptCount val="3"/>
                <c:pt idx="0">
                  <c:v>38</c:v>
                </c:pt>
                <c:pt idx="1">
                  <c:v>16.066666666666666</c:v>
                </c:pt>
                <c:pt idx="2">
                  <c:v>20.866666666666667</c:v>
                </c:pt>
              </c:numCache>
            </c:numRef>
          </c:val>
        </c:ser>
        <c:ser>
          <c:idx val="2"/>
          <c:order val="2"/>
          <c:tx>
            <c:strRef>
              <c:f>'ikony-rt'!$C$166</c:f>
              <c:strCache>
                <c:ptCount val="1"/>
                <c:pt idx="0">
                  <c:v>32 carts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'ikony-rt'!$D$163:$F$163</c:f>
              <c:strCache>
                <c:ptCount val="3"/>
                <c:pt idx="0">
                  <c:v>Andrej</c:v>
                </c:pt>
                <c:pt idx="1">
                  <c:v>Slavo</c:v>
                </c:pt>
                <c:pt idx="2">
                  <c:v>Patrik</c:v>
                </c:pt>
              </c:strCache>
            </c:strRef>
          </c:cat>
          <c:val>
            <c:numRef>
              <c:f>'ikony-rt'!$D$166:$F$166</c:f>
              <c:numCache>
                <c:formatCode>0.00</c:formatCode>
                <c:ptCount val="3"/>
                <c:pt idx="0">
                  <c:v>16.7</c:v>
                </c:pt>
                <c:pt idx="1">
                  <c:v>10.766666666666671</c:v>
                </c:pt>
                <c:pt idx="2">
                  <c:v>14.866666666666674</c:v>
                </c:pt>
              </c:numCache>
            </c:numRef>
          </c:val>
        </c:ser>
        <c:ser>
          <c:idx val="3"/>
          <c:order val="3"/>
          <c:tx>
            <c:strRef>
              <c:f>'ikony-rt'!$C$167</c:f>
              <c:strCache>
                <c:ptCount val="1"/>
                <c:pt idx="0">
                  <c:v>64 carts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'ikony-rt'!$D$163:$F$163</c:f>
              <c:strCache>
                <c:ptCount val="3"/>
                <c:pt idx="0">
                  <c:v>Andrej</c:v>
                </c:pt>
                <c:pt idx="1">
                  <c:v>Slavo</c:v>
                </c:pt>
                <c:pt idx="2">
                  <c:v>Patrik</c:v>
                </c:pt>
              </c:strCache>
            </c:strRef>
          </c:cat>
          <c:val>
            <c:numRef>
              <c:f>'ikony-rt'!$D$167:$F$167</c:f>
              <c:numCache>
                <c:formatCode>0.00</c:formatCode>
                <c:ptCount val="3"/>
                <c:pt idx="0">
                  <c:v>28.2</c:v>
                </c:pt>
                <c:pt idx="1">
                  <c:v>13.7</c:v>
                </c:pt>
                <c:pt idx="2">
                  <c:v>13.933333333333334</c:v>
                </c:pt>
              </c:numCache>
            </c:numRef>
          </c:val>
        </c:ser>
        <c:gapWidth val="219"/>
        <c:overlap val="-27"/>
        <c:axId val="36436224"/>
        <c:axId val="36909056"/>
      </c:barChart>
      <c:catAx>
        <c:axId val="36436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909056"/>
        <c:crosses val="autoZero"/>
        <c:auto val="1"/>
        <c:lblAlgn val="ctr"/>
        <c:lblOffset val="100"/>
      </c:catAx>
      <c:valAx>
        <c:axId val="36909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43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sk-SK" smtClean="0"/>
              <a:pPr/>
              <a:t>25. 2. 2016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sk-SK" smtClean="0"/>
              <a:pPr/>
              <a:t>25. 2. 2016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1323081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39001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28820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ĺžnik 9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11" name="Obdĺžnik 10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4091660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09053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1" name="Obdĺžnik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12" name="Obdĺžnik 11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885712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36498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59473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91264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42539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1" name="Obdĺžnik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12" name="Obdĺžnik 11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3877462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38854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26849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34181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97685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8" name="Obdĺžnik 7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9" name="Obdĺžnik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8354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05579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9295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532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16935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Obdĺžnik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10" name="Obdĺžnik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4011851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54335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205716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12" name="Obdĺžnik 11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6305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0100" y="1185661"/>
            <a:ext cx="7543800" cy="3683519"/>
          </a:xfrm>
        </p:spPr>
        <p:txBody>
          <a:bodyPr>
            <a:normAutofit/>
          </a:bodyPr>
          <a:lstStyle/>
          <a:p>
            <a:r>
              <a:rPr lang="sk-SK" sz="3300" dirty="0"/>
              <a:t>Vyhodnocovanie používateľského zážitku analýzou pohľadu a </a:t>
            </a:r>
            <a:r>
              <a:rPr lang="sk-SK" sz="3300" dirty="0" smtClean="0"/>
              <a:t>emócií:</a:t>
            </a:r>
            <a:br>
              <a:rPr lang="sk-SK" sz="3300" dirty="0" smtClean="0"/>
            </a:b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sk-SK" sz="2800" dirty="0" smtClean="0"/>
              <a:t>P</a:t>
            </a:r>
            <a:r>
              <a:rPr lang="en-US" sz="2800" dirty="0" smtClean="0"/>
              <a:t>r</a:t>
            </a:r>
            <a:r>
              <a:rPr lang="sk-SK" sz="2800" dirty="0" err="1" smtClean="0"/>
              <a:t>íprava</a:t>
            </a:r>
            <a:r>
              <a:rPr lang="sk-SK" sz="2800" dirty="0" smtClean="0"/>
              <a:t> hromadného experimentu</a:t>
            </a:r>
            <a:r>
              <a:rPr lang="sk-SK" sz="3300" dirty="0"/>
              <a:t/>
            </a:r>
            <a:br>
              <a:rPr lang="sk-SK" sz="3300" dirty="0"/>
            </a:br>
            <a:r>
              <a:rPr lang="sk-SK" sz="3300" dirty="0"/>
              <a:t/>
            </a:r>
            <a:br>
              <a:rPr lang="sk-SK" sz="3300" dirty="0"/>
            </a:br>
            <a:endParaRPr lang="sk-SK" sz="3300" b="1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0100" y="4869180"/>
            <a:ext cx="7543800" cy="730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k-SK" sz="1600" dirty="0"/>
              <a:t>Mária Dragúňová</a:t>
            </a:r>
          </a:p>
          <a:p>
            <a:r>
              <a:rPr lang="sk-SK" sz="1600" b="1" dirty="0">
                <a:solidFill>
                  <a:srgbClr val="A85229"/>
                </a:solidFill>
              </a:rPr>
              <a:t>Vedenie</a:t>
            </a:r>
            <a:r>
              <a:rPr lang="sk-SK" sz="1600" dirty="0">
                <a:solidFill>
                  <a:srgbClr val="A85229"/>
                </a:solidFill>
              </a:rPr>
              <a:t>: </a:t>
            </a:r>
            <a:r>
              <a:rPr lang="sk-SK" sz="1600" b="0" dirty="0"/>
              <a:t>prof. Ing. Mária Bieliková, </a:t>
            </a:r>
            <a:r>
              <a:rPr lang="sk-SK" sz="1600" b="0" dirty="0" err="1" smtClean="0"/>
              <a:t>PhD</a:t>
            </a:r>
            <a:r>
              <a:rPr lang="sk-SK" sz="1600" b="0" dirty="0" smtClean="0"/>
              <a:t> </a:t>
            </a:r>
            <a:endParaRPr lang="sk-SK" sz="1600" dirty="0">
              <a:solidFill>
                <a:srgbClr val="A852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6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12_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2. Webové stránky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59" y="1845734"/>
            <a:ext cx="7906513" cy="40233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dirty="0" smtClean="0"/>
              <a:t>15 r</a:t>
            </a:r>
            <a:r>
              <a:rPr lang="sk-SK" dirty="0" err="1" smtClean="0"/>
              <a:t>ôznych</a:t>
            </a:r>
            <a:r>
              <a:rPr lang="sk-SK" dirty="0" smtClean="0"/>
              <a:t> webov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sk-SK" dirty="0" smtClean="0"/>
              <a:t>Stránky s obsahom, ktorý by sa (pravdepodobne) nemal týkať participantov (študentov)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Detské škôlky, domovy dôchodcov, webové stránky obcí, mestských častí...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Problémy 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Rôzna doba načítavania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Kedy začať merať metriky?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Rôzne zobrazenie, dynamický obsah, reklamy..</a:t>
            </a:r>
          </a:p>
          <a:p>
            <a:pPr lvl="1">
              <a:buFont typeface="Arial" pitchFamily="34" charset="0"/>
              <a:buChar char="•"/>
            </a:pPr>
            <a:endParaRPr lang="sk-SK" dirty="0" smtClean="0"/>
          </a:p>
          <a:p>
            <a:pPr lvl="1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11</a:t>
            </a:fld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328928" y="5498592"/>
            <a:ext cx="574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Screenshoty</a:t>
            </a:r>
            <a:r>
              <a:rPr lang="sk-SK" b="1" dirty="0" smtClean="0"/>
              <a:t>  - </a:t>
            </a:r>
            <a:r>
              <a:rPr lang="sk-SK" dirty="0" smtClean="0"/>
              <a:t>okamžité zobrazenie rovnaké pre všetkých</a:t>
            </a:r>
            <a:endParaRPr lang="cs-CZ" b="1" dirty="0"/>
          </a:p>
        </p:txBody>
      </p:sp>
      <p:sp>
        <p:nvSpPr>
          <p:cNvPr id="6" name="Šípka doprava 5"/>
          <p:cNvSpPr/>
          <p:nvPr/>
        </p:nvSpPr>
        <p:spPr>
          <a:xfrm rot="5400000">
            <a:off x="1716024" y="4910328"/>
            <a:ext cx="615696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Pilotné testovanie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50706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Sledovanie počtov fixácií v teste s ikonami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Horšie výsledky jedného z participantov vo všetkých testoch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Zistenie problémov s ovládaním, webmi, </a:t>
            </a:r>
            <a:r>
              <a:rPr lang="sk-SK" b="1" dirty="0" smtClean="0"/>
              <a:t>porozumením inštrukciám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12</a:t>
            </a:fld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826008" y="4025646"/>
          <a:ext cx="3197352" cy="1399795"/>
        </p:xfrm>
        <a:graphic>
          <a:graphicData uri="http://schemas.openxmlformats.org/drawingml/2006/table">
            <a:tbl>
              <a:tblPr/>
              <a:tblGrid>
                <a:gridCol w="940398"/>
                <a:gridCol w="752318"/>
                <a:gridCol w="752318"/>
                <a:gridCol w="752318"/>
              </a:tblGrid>
              <a:tr h="2799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Andrej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Patrik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ikony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ikony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košíky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košíky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4401312" y="3361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Webová aplikácia na experiment</a:t>
            </a:r>
            <a:endParaRPr lang="cs-CZ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 Vytvorená na mieru na realizáciu experimentu v UX </a:t>
            </a:r>
            <a:r>
              <a:rPr lang="sk-SK" dirty="0" err="1" smtClean="0"/>
              <a:t>Class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Zahŕňa inštrukcie k jednotlivým úlohám, netreba dodatočný papier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Zreťazenie s ostatnými časťami experimentu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Presné rozlíšenie </a:t>
            </a:r>
            <a:r>
              <a:rPr lang="sk-SK" dirty="0" smtClean="0"/>
              <a:t>obrázkov podľa monitorov v učebni = jednoduché vyhodnocovanie súradníc fixácií a cieľových elementov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Posielanie </a:t>
            </a:r>
            <a:r>
              <a:rPr lang="sk-SK" b="1" dirty="0" err="1" smtClean="0"/>
              <a:t>eventov</a:t>
            </a:r>
            <a:r>
              <a:rPr lang="sk-SK" b="1" dirty="0" smtClean="0"/>
              <a:t> </a:t>
            </a:r>
            <a:r>
              <a:rPr lang="sk-SK" dirty="0" smtClean="0"/>
              <a:t>pri zobrazení (skrytí) obrázka = jednoduchý výpočet reakčných časov; ohraničenie časov pre výpočet fixácií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Rýchly beh </a:t>
            </a:r>
            <a:r>
              <a:rPr lang="sk-SK" dirty="0" smtClean="0"/>
              <a:t>- Zmenšenie veľkosti použitých obrázkov, </a:t>
            </a:r>
            <a:r>
              <a:rPr lang="sk-SK" dirty="0" err="1" smtClean="0"/>
              <a:t>preloading</a:t>
            </a: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13</a:t>
            </a:fld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7295"/>
          <a:stretch>
            <a:fillRect/>
          </a:stretch>
        </p:blipFill>
        <p:spPr>
          <a:xfrm>
            <a:off x="0" y="334455"/>
            <a:ext cx="9023400" cy="4664265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2</a:t>
            </a:fld>
            <a:endParaRPr lang="sk-SK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Hypotéza</a:t>
            </a:r>
            <a:endParaRPr lang="sk-SK" sz="44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1800" i="1" dirty="0"/>
          </a:p>
          <a:p>
            <a:r>
              <a:rPr lang="sk-SK" i="1" dirty="0"/>
              <a:t>Metóda ohodnotenia používateľa na základe jeho schopností vizuálneho hľadania zlepšuje presnosť merania </a:t>
            </a:r>
            <a:r>
              <a:rPr lang="sk-SK" i="1" dirty="0" err="1"/>
              <a:t>nájditeľnosti</a:t>
            </a:r>
            <a:r>
              <a:rPr lang="sk-SK" i="1" dirty="0"/>
              <a:t> cieľového elementu</a:t>
            </a:r>
            <a:r>
              <a:rPr lang="sk-SK" i="1" dirty="0" smtClean="0"/>
              <a:t>.</a:t>
            </a:r>
          </a:p>
          <a:p>
            <a:endParaRPr lang="sk-SK" i="1" dirty="0" smtClean="0"/>
          </a:p>
          <a:p>
            <a:r>
              <a:rPr lang="sk-SK" i="1" dirty="0" smtClean="0"/>
              <a:t>Horšie schopnosti vizuálneho hľadania participanta sa prejavia dlhším reakčným časom a väčším počtom fixácií do indikovania  prítomnosti (resp. neprítomnosti) cieľového elementu.</a:t>
            </a:r>
          </a:p>
          <a:p>
            <a:endParaRPr lang="sk-SK" i="1" dirty="0" smtClean="0"/>
          </a:p>
          <a:p>
            <a:r>
              <a:rPr lang="sk-SK" sz="1800" i="1" dirty="0" smtClean="0"/>
              <a:t>Dlhšie reakčné časy a väčšie počty fixácií participanta  v teste na vizuálne hľadanie budú </a:t>
            </a:r>
            <a:r>
              <a:rPr lang="sk-SK" sz="1800" i="1" dirty="0" err="1" smtClean="0"/>
              <a:t>korelovať</a:t>
            </a:r>
            <a:r>
              <a:rPr lang="sk-SK" sz="1800" i="1" dirty="0" smtClean="0"/>
              <a:t> s dlhšími časmi hľadania a väčšími počtami fixácií pri hľadaní elementov na webových stránkach.</a:t>
            </a:r>
            <a:endParaRPr lang="sk-SK" sz="1800" i="1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z="1500"/>
              <a:pPr/>
              <a:t>3</a:t>
            </a:fld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xmlns="" val="2375669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Návrh scenára experimentu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2959" y="1845734"/>
            <a:ext cx="7687057" cy="40233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b="1" dirty="0" smtClean="0"/>
              <a:t>Testy na vizuálne hľadanie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sk-SK" b="1" dirty="0" smtClean="0"/>
              <a:t>Úloha:</a:t>
            </a:r>
            <a:r>
              <a:rPr lang="sk-SK" dirty="0" smtClean="0"/>
              <a:t> Čo najrýchlejšie rozhodnúť o prítomnosti</a:t>
            </a:r>
            <a:r>
              <a:rPr lang="en-US" dirty="0" smtClean="0"/>
              <a:t>/</a:t>
            </a:r>
            <a:r>
              <a:rPr lang="sk-SK" dirty="0" smtClean="0"/>
              <a:t>neprítomnosti</a:t>
            </a:r>
            <a:r>
              <a:rPr lang="en-US" dirty="0" smtClean="0"/>
              <a:t> </a:t>
            </a:r>
            <a:r>
              <a:rPr lang="sk-SK" dirty="0" smtClean="0"/>
              <a:t>cieľového elementu</a:t>
            </a:r>
          </a:p>
          <a:p>
            <a:pPr marL="749808" lvl="1" indent="-457200">
              <a:buFont typeface="+mj-lt"/>
              <a:buAutoNum type="alphaLcPeriod"/>
            </a:pPr>
            <a:r>
              <a:rPr lang="sk-SK" dirty="0" smtClean="0"/>
              <a:t>Štandardný test (geometrické útvary)</a:t>
            </a:r>
          </a:p>
          <a:p>
            <a:pPr marL="749808" lvl="1" indent="-457200">
              <a:buFont typeface="+mj-lt"/>
              <a:buAutoNum type="alphaLcPeriod"/>
            </a:pPr>
            <a:r>
              <a:rPr lang="sk-SK" dirty="0" smtClean="0"/>
              <a:t>Náš vytvorený test s ikonami z webového prostredia </a:t>
            </a:r>
          </a:p>
          <a:p>
            <a:pPr marL="457200" indent="-457200">
              <a:buFont typeface="+mj-lt"/>
              <a:buAutoNum type="arabicPeriod"/>
            </a:pPr>
            <a:r>
              <a:rPr lang="sk-SK" b="1" dirty="0" smtClean="0"/>
              <a:t>Hľadanie elementov na webových stránkach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sk-SK" b="1" dirty="0" smtClean="0"/>
              <a:t>Úloha:  </a:t>
            </a:r>
            <a:r>
              <a:rPr lang="sk-SK" dirty="0" smtClean="0"/>
              <a:t>Čo najrýchlejšie nájsť zadaný cieľový prvok na  danej webovej stránke</a:t>
            </a:r>
          </a:p>
          <a:p>
            <a:pPr marL="749808" lvl="1" indent="-457200">
              <a:buFont typeface="Arial" pitchFamily="34" charset="0"/>
              <a:buChar char="•"/>
            </a:pPr>
            <a:endParaRPr lang="sk-SK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Testovanie oboch častí  všetkými účastníkmi (automatické rozdelenie):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sk-SK" dirty="0" smtClean="0"/>
              <a:t>Verzia A: Testy na vizuálne hľadanie </a:t>
            </a:r>
            <a:r>
              <a:rPr lang="en-US" dirty="0" smtClean="0"/>
              <a:t>-&gt; </a:t>
            </a:r>
            <a:r>
              <a:rPr lang="en-US" dirty="0" err="1" smtClean="0"/>
              <a:t>Webov</a:t>
            </a:r>
            <a:r>
              <a:rPr lang="sk-SK" dirty="0" smtClean="0"/>
              <a:t>é stránky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sk-SK" dirty="0" smtClean="0"/>
              <a:t>Verzia B: </a:t>
            </a:r>
            <a:r>
              <a:rPr lang="en-US" dirty="0" err="1" smtClean="0"/>
              <a:t>Webov</a:t>
            </a:r>
            <a:r>
              <a:rPr lang="sk-SK" dirty="0" smtClean="0"/>
              <a:t>é stránky </a:t>
            </a:r>
            <a:r>
              <a:rPr lang="en-US" dirty="0" smtClean="0"/>
              <a:t>-&gt;</a:t>
            </a:r>
            <a:r>
              <a:rPr lang="sk-SK" dirty="0" smtClean="0"/>
              <a:t> Testy na vizuálne hľadanie</a:t>
            </a:r>
          </a:p>
          <a:p>
            <a:pPr marL="749808" lvl="1" indent="-457200">
              <a:buFont typeface="Arial" pitchFamily="34" charset="0"/>
              <a:buChar char="•"/>
            </a:pP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4</a:t>
            </a:fld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1. Testy na vizuálne hľadanie</a:t>
            </a:r>
            <a:endParaRPr lang="sk-SK" sz="4400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63440" y="1918888"/>
            <a:ext cx="3703320" cy="4023359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Test s ikona</a:t>
            </a:r>
            <a:r>
              <a:rPr lang="en-US" b="1" dirty="0" smtClean="0"/>
              <a:t>mi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10 cvičných stimulov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dirty="0" smtClean="0"/>
              <a:t>48</a:t>
            </a:r>
            <a:r>
              <a:rPr lang="sk-SK" dirty="0" smtClean="0"/>
              <a:t> stimulov na testovanie: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Počty elementov: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r>
              <a:rPr lang="en-US" dirty="0" smtClean="0"/>
              <a:t>, 64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sk-SK" dirty="0" smtClean="0"/>
              <a:t>Väčšia zobrazovacia plocha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Kontrola presnosti odpovede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5 farieb (odtiene), zložitejší tvar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Ovládanie: myš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z="1500"/>
              <a:pPr/>
              <a:t>5</a:t>
            </a:fld>
            <a:endParaRPr lang="sk-SK" sz="15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3957658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Štandardný test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10 cvičných stimulov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96 stimulov na testovanie: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Počty elementov: </a:t>
            </a:r>
            <a:r>
              <a:rPr lang="en-US" dirty="0" smtClean="0"/>
              <a:t>6, 12, 18,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sk-SK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sk-SK" dirty="0" smtClean="0">
                <a:solidFill>
                  <a:srgbClr val="FF0000"/>
                </a:solidFill>
              </a:rPr>
              <a:t>			</a:t>
            </a:r>
          </a:p>
          <a:p>
            <a:pPr lvl="1">
              <a:buNone/>
            </a:pPr>
            <a:r>
              <a:rPr lang="sk-SK" dirty="0" smtClean="0">
                <a:solidFill>
                  <a:srgbClr val="FF0000"/>
                </a:solidFill>
              </a:rPr>
              <a:t>			      </a:t>
            </a:r>
            <a:r>
              <a:rPr lang="sk-SK" dirty="0" err="1" smtClean="0">
                <a:solidFill>
                  <a:schemeClr val="accent1"/>
                </a:solidFill>
              </a:rPr>
              <a:t>dataset</a:t>
            </a:r>
            <a:endParaRPr lang="sk-SK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Menšia zobrazovacia plocha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 Nekontroluje sa presnosť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 2 farby,       , 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 Ovládanie: klávesnica</a:t>
            </a:r>
          </a:p>
          <a:p>
            <a:pPr lvl="2">
              <a:buFont typeface="Arial" pitchFamily="34" charset="0"/>
              <a:buChar char="•"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cs-CZ" b="1" dirty="0"/>
          </a:p>
        </p:txBody>
      </p:sp>
      <p:cxnSp>
        <p:nvCxnSpPr>
          <p:cNvPr id="11" name="Rovná spojnica 10"/>
          <p:cNvCxnSpPr/>
          <p:nvPr/>
        </p:nvCxnSpPr>
        <p:spPr>
          <a:xfrm>
            <a:off x="4413504" y="1914144"/>
            <a:ext cx="0" cy="343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vnoramenný trojuholník 11"/>
          <p:cNvSpPr/>
          <p:nvPr/>
        </p:nvSpPr>
        <p:spPr>
          <a:xfrm>
            <a:off x="1804416" y="4864608"/>
            <a:ext cx="296997" cy="256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ĺžnik 12"/>
          <p:cNvSpPr/>
          <p:nvPr/>
        </p:nvSpPr>
        <p:spPr>
          <a:xfrm>
            <a:off x="2292096" y="4852416"/>
            <a:ext cx="256032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á zložená zátvorka 8"/>
          <p:cNvSpPr/>
          <p:nvPr/>
        </p:nvSpPr>
        <p:spPr>
          <a:xfrm rot="5400000">
            <a:off x="3194304" y="2974848"/>
            <a:ext cx="195072" cy="90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6934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con_target.jpg"/>
          <p:cNvPicPr>
            <a:picLocks noChangeAspect="1"/>
          </p:cNvPicPr>
          <p:nvPr/>
        </p:nvPicPr>
        <p:blipFill>
          <a:blip r:embed="rId2" cstate="print"/>
          <a:srcRect b="2907"/>
          <a:stretch>
            <a:fillRect/>
          </a:stretch>
        </p:blipFill>
        <p:spPr>
          <a:xfrm>
            <a:off x="0" y="571500"/>
            <a:ext cx="9144000" cy="55488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con_tar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TM02900771[[fn=Výsek]]</Template>
  <TotalTime>0</TotalTime>
  <Words>445</Words>
  <Application>Microsoft Office PowerPoint</Application>
  <PresentationFormat>Prezentácia na obrazovke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HDOfficeLightV0</vt:lpstr>
      <vt:lpstr>Retrospektíva</vt:lpstr>
      <vt:lpstr>Vyhodnocovanie používateľského zážitku analýzou pohľadu a emócií:  Príprava hromadného experimentu  </vt:lpstr>
      <vt:lpstr>Snímka 2</vt:lpstr>
      <vt:lpstr>Hypotéza</vt:lpstr>
      <vt:lpstr>Návrh scenára experimentu</vt:lpstr>
      <vt:lpstr>1. Testy na vizuálne hľadanie</vt:lpstr>
      <vt:lpstr>Snímka 6</vt:lpstr>
      <vt:lpstr>Snímka 7</vt:lpstr>
      <vt:lpstr>Snímka 8</vt:lpstr>
      <vt:lpstr>Snímka 9</vt:lpstr>
      <vt:lpstr>Snímka 10</vt:lpstr>
      <vt:lpstr>2. Webové stránky</vt:lpstr>
      <vt:lpstr>Pilotné testovanie</vt:lpstr>
      <vt:lpstr>Webová aplikácia na experiment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2015-11-02T08:29:04Z</dcterms:created>
  <dcterms:modified xsi:type="dcterms:W3CDTF">2016-02-25T09:57:51Z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