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sldIdLst>
    <p:sldId id="256" r:id="rId2"/>
    <p:sldId id="259" r:id="rId3"/>
    <p:sldId id="260" r:id="rId4"/>
    <p:sldId id="257" r:id="rId5"/>
    <p:sldId id="261" r:id="rId6"/>
    <p:sldId id="262" r:id="rId7"/>
    <p:sldId id="258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etlý štýl 3 - zvýrazneni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A0879-407F-47E0-B0F3-4A4E1AB402DC}" type="datetimeFigureOut">
              <a:rPr lang="sk-SK" smtClean="0"/>
              <a:t>16.05.2017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F03E3-2E03-4D9B-9E10-1FE269599A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482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8B55-62CC-4BBD-828D-694E2567FB27}" type="datetime1">
              <a:rPr lang="sk-SK" smtClean="0"/>
              <a:t>16.05.2017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2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04BA-8E2E-476A-8CD7-5CD5BB1BF780}" type="datetime1">
              <a:rPr lang="sk-SK" smtClean="0"/>
              <a:t>16.05.2017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030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37FB-FBB1-45CA-96BE-4119D88C5978}" type="datetime1">
              <a:rPr lang="sk-SK" smtClean="0"/>
              <a:t>16.05.2017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61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C754-604E-48A9-80FE-B9C84562D954}" type="datetime1">
              <a:rPr lang="sk-SK" smtClean="0"/>
              <a:t>16.05.2017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03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8D1F-B2CA-4433-82A9-7C9FC539C537}" type="datetime1">
              <a:rPr lang="sk-SK" smtClean="0"/>
              <a:t>16.05.2017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58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529D-BB5D-4FCE-8740-1DC0E85B1791}" type="datetime1">
              <a:rPr lang="sk-SK" smtClean="0"/>
              <a:t>16.05.2017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191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B8A7-16E0-411F-8456-23E8372FF5C8}" type="datetime1">
              <a:rPr lang="sk-SK" smtClean="0"/>
              <a:t>16.05.2017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78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3DB4-8DCC-4FD9-ACB0-00AAA308CF4E}" type="datetime1">
              <a:rPr lang="sk-SK" smtClean="0"/>
              <a:t>16.05.2017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474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D518-BF3C-46F9-A4E7-D32B8F054C54}" type="datetime1">
              <a:rPr lang="sk-SK" smtClean="0"/>
              <a:t>16.05.2017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070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594E5B1-A1A1-4BBB-888A-5ADFD4180CBF}" type="datetime1">
              <a:rPr lang="sk-SK" smtClean="0"/>
              <a:t>16.05.2017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DFC9B1-28CB-4C4D-81C0-E3B5237472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417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AA82-01AB-4DDB-B525-9055F7874433}" type="datetime1">
              <a:rPr lang="sk-SK" smtClean="0"/>
              <a:t>16.05.2017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052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7534F16-3135-42AD-8E5C-2209186E1C81}" type="datetime1">
              <a:rPr lang="sk-SK" smtClean="0"/>
              <a:t>16.05.2017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DFC9B1-28CB-4C4D-81C0-E3B5237472BC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98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642938"/>
            <a:ext cx="5375275" cy="5054600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 err="1"/>
              <a:t>Identifikovanie</a:t>
            </a:r>
            <a:r>
              <a:rPr lang="en-US" sz="5400" dirty="0"/>
              <a:t> </a:t>
            </a:r>
            <a:r>
              <a:rPr lang="en-US" sz="5400" dirty="0" err="1"/>
              <a:t>charakterist</a:t>
            </a:r>
            <a:r>
              <a:rPr lang="sk-SK" sz="5400" dirty="0" err="1"/>
              <a:t>ík</a:t>
            </a:r>
            <a:r>
              <a:rPr lang="sk-SK" sz="5400" dirty="0"/>
              <a:t> používateľa využitím analýzy pohľadu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6080289" y="642938"/>
            <a:ext cx="3063711" cy="5054600"/>
          </a:xfrm>
        </p:spPr>
        <p:txBody>
          <a:bodyPr anchor="ctr">
            <a:normAutofit/>
          </a:bodyPr>
          <a:lstStyle/>
          <a:p>
            <a:r>
              <a:rPr lang="sk-SK" dirty="0">
                <a:latin typeface="+mj-lt"/>
              </a:rPr>
              <a:t>MÁRIA DRAGÚŇOVÁ</a:t>
            </a:r>
          </a:p>
          <a:p>
            <a:r>
              <a:rPr lang="sk-SK" dirty="0">
                <a:latin typeface="+mj-lt"/>
              </a:rPr>
              <a:t>JOZEF TVAROŽEK</a:t>
            </a:r>
          </a:p>
          <a:p>
            <a:endParaRPr lang="sk-SK" dirty="0">
              <a:latin typeface="+mj-lt"/>
            </a:endParaRPr>
          </a:p>
          <a:p>
            <a:r>
              <a:rPr lang="sk-SK" dirty="0">
                <a:latin typeface="+mj-lt"/>
              </a:rPr>
              <a:t>PEWE</a:t>
            </a:r>
          </a:p>
          <a:p>
            <a:r>
              <a:rPr lang="sk-SK" dirty="0">
                <a:latin typeface="+mj-lt"/>
              </a:rPr>
              <a:t>LS 2016/2017</a:t>
            </a:r>
          </a:p>
        </p:txBody>
      </p:sp>
      <p:cxnSp>
        <p:nvCxnSpPr>
          <p:cNvPr id="5" name="Rovná spojnica 4"/>
          <p:cNvCxnSpPr/>
          <p:nvPr/>
        </p:nvCxnSpPr>
        <p:spPr>
          <a:xfrm>
            <a:off x="5712643" y="1338606"/>
            <a:ext cx="0" cy="387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265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2</a:t>
            </a:fld>
            <a:endParaRPr lang="sk-SK"/>
          </a:p>
        </p:txBody>
      </p:sp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227668" y="612742"/>
            <a:ext cx="7634287" cy="765764"/>
          </a:xfrm>
        </p:spPr>
        <p:txBody>
          <a:bodyPr/>
          <a:lstStyle/>
          <a:p>
            <a:r>
              <a:rPr lang="sk-SK" sz="3600" dirty="0"/>
              <a:t>Identifikovanie</a:t>
            </a:r>
            <a:r>
              <a:rPr lang="sk-SK" dirty="0"/>
              <a:t> </a:t>
            </a:r>
            <a:r>
              <a:rPr lang="sk-SK" b="1" dirty="0"/>
              <a:t>charakteristík</a:t>
            </a:r>
            <a:r>
              <a:rPr lang="sk-SK" dirty="0"/>
              <a:t> ...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idx="4294967295"/>
          </p:nvPr>
        </p:nvSpPr>
        <p:spPr>
          <a:xfrm>
            <a:off x="2485698" y="1712280"/>
            <a:ext cx="4894868" cy="1452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Kapacita pracovnej pamäte</a:t>
            </a:r>
          </a:p>
          <a:p>
            <a:pPr marL="0" indent="0">
              <a:buNone/>
            </a:pPr>
            <a:r>
              <a:rPr lang="sk-SK" dirty="0"/>
              <a:t>Vizuálne hľadanie</a:t>
            </a:r>
          </a:p>
          <a:p>
            <a:pPr marL="0" indent="0">
              <a:buNone/>
            </a:pPr>
            <a:r>
              <a:rPr lang="sk-SK" dirty="0"/>
              <a:t>Spracovanie vizuálnych a verbálnych informácií</a:t>
            </a:r>
          </a:p>
        </p:txBody>
      </p:sp>
      <p:sp>
        <p:nvSpPr>
          <p:cNvPr id="8" name="Ľavá zložená zátvorka 7"/>
          <p:cNvSpPr/>
          <p:nvPr/>
        </p:nvSpPr>
        <p:spPr>
          <a:xfrm rot="5400000">
            <a:off x="4356277" y="-856745"/>
            <a:ext cx="855648" cy="4967928"/>
          </a:xfrm>
          <a:prstGeom prst="leftBrace">
            <a:avLst>
              <a:gd name="adj1" fmla="val 4965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Nadpis 4"/>
          <p:cNvSpPr txBox="1">
            <a:spLocks/>
          </p:cNvSpPr>
          <p:nvPr/>
        </p:nvSpPr>
        <p:spPr>
          <a:xfrm>
            <a:off x="133400" y="3498616"/>
            <a:ext cx="8501553" cy="3217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2400" dirty="0"/>
              <a:t>... s cieľom </a:t>
            </a:r>
            <a:r>
              <a:rPr lang="sk-SK" sz="3200" b="1" dirty="0"/>
              <a:t>preskúmať ich vplyv pri hľadaní v </a:t>
            </a:r>
            <a:endParaRPr lang="en-US" sz="3200" b="1" dirty="0"/>
          </a:p>
          <a:p>
            <a:pPr algn="r"/>
            <a:r>
              <a:rPr lang="sk-SK" sz="3200" b="1" dirty="0"/>
              <a:t>e-katalógu internetového obchodu</a:t>
            </a:r>
          </a:p>
          <a:p>
            <a:pPr algn="r"/>
            <a:endParaRPr lang="sk-SK" sz="3600" dirty="0"/>
          </a:p>
          <a:p>
            <a:pPr algn="r"/>
            <a:r>
              <a:rPr lang="en-US" sz="2400" dirty="0"/>
              <a:t>		</a:t>
            </a:r>
            <a:r>
              <a:rPr lang="sk-SK" sz="2400" dirty="0"/>
              <a:t>aby</a:t>
            </a:r>
            <a:r>
              <a:rPr lang="sk-SK" sz="2400" b="1" dirty="0"/>
              <a:t> </a:t>
            </a:r>
            <a:r>
              <a:rPr lang="sk-SK" sz="2400" dirty="0"/>
              <a:t>bolo rozhranie čo najlepšie </a:t>
            </a:r>
            <a:r>
              <a:rPr lang="sk-SK" sz="3200" b="1" dirty="0"/>
              <a:t>použiteľné pre rôznych používateľov</a:t>
            </a:r>
          </a:p>
          <a:p>
            <a:pPr algn="r"/>
            <a:endParaRPr lang="sk-SK" sz="3200" b="1" dirty="0"/>
          </a:p>
          <a:p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71430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3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83" y="1444539"/>
            <a:ext cx="5620039" cy="4572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Nadpis 4"/>
          <p:cNvSpPr txBox="1">
            <a:spLocks/>
          </p:cNvSpPr>
          <p:nvPr/>
        </p:nvSpPr>
        <p:spPr>
          <a:xfrm>
            <a:off x="283066" y="457269"/>
            <a:ext cx="7634287" cy="7657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/>
              <a:t>Identifikovanie</a:t>
            </a:r>
            <a:r>
              <a:rPr lang="sk-SK"/>
              <a:t> </a:t>
            </a:r>
            <a:r>
              <a:rPr lang="sk-SK" b="1"/>
              <a:t>charakteristík</a:t>
            </a:r>
            <a:r>
              <a:rPr lang="sk-SK"/>
              <a:t> ...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283066" y="1732423"/>
            <a:ext cx="29503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Kapacita pracovnej pamäte</a:t>
            </a:r>
          </a:p>
          <a:p>
            <a:r>
              <a:rPr lang="sk-SK" dirty="0"/>
              <a:t> = súčasné splnenie kritérií </a:t>
            </a:r>
            <a:r>
              <a:rPr lang="en-US" dirty="0"/>
              <a:t>+</a:t>
            </a:r>
          </a:p>
          <a:p>
            <a:r>
              <a:rPr lang="en-US" dirty="0"/>
              <a:t>    </a:t>
            </a:r>
            <a:r>
              <a:rPr lang="en-US" dirty="0" err="1"/>
              <a:t>prekonanie</a:t>
            </a:r>
            <a:r>
              <a:rPr lang="en-US" dirty="0"/>
              <a:t> </a:t>
            </a:r>
            <a:r>
              <a:rPr lang="en-US" i="1" dirty="0"/>
              <a:t>bottom-up</a:t>
            </a:r>
            <a:r>
              <a:rPr lang="en-US" dirty="0"/>
              <a:t> </a:t>
            </a:r>
            <a:r>
              <a:rPr lang="en-US" dirty="0" err="1"/>
              <a:t>poz</a:t>
            </a:r>
            <a:r>
              <a:rPr lang="en-US" dirty="0"/>
              <a:t>.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b="1" dirty="0"/>
              <a:t>Vizuálne hľadanie</a:t>
            </a:r>
          </a:p>
          <a:p>
            <a:r>
              <a:rPr lang="sk-SK" dirty="0"/>
              <a:t> = rýchlosť nájsť cieľ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b="1" dirty="0"/>
              <a:t>Spracovanie vizuálnych a verbálnych informácií</a:t>
            </a:r>
            <a:endParaRPr lang="en-US" b="1" dirty="0"/>
          </a:p>
          <a:p>
            <a:r>
              <a:rPr lang="en-US" dirty="0"/>
              <a:t>= </a:t>
            </a:r>
            <a:r>
              <a:rPr lang="en-US" dirty="0" err="1"/>
              <a:t>efektivita</a:t>
            </a:r>
            <a:r>
              <a:rPr lang="en-US" dirty="0"/>
              <a:t> a </a:t>
            </a:r>
            <a:r>
              <a:rPr lang="sk-SK" dirty="0"/>
              <a:t>rýchlosť spracovania obrázkov a textu</a:t>
            </a:r>
          </a:p>
        </p:txBody>
      </p:sp>
      <p:cxnSp>
        <p:nvCxnSpPr>
          <p:cNvPr id="8" name="Rovná spojovacia šípka 7"/>
          <p:cNvCxnSpPr/>
          <p:nvPr/>
        </p:nvCxnSpPr>
        <p:spPr>
          <a:xfrm>
            <a:off x="2554664" y="3657600"/>
            <a:ext cx="329938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>
            <a:cxnSpLocks/>
          </p:cNvCxnSpPr>
          <p:nvPr/>
        </p:nvCxnSpPr>
        <p:spPr>
          <a:xfrm flipV="1">
            <a:off x="3018149" y="4666268"/>
            <a:ext cx="1082511" cy="2466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>
            <a:cxnSpLocks/>
          </p:cNvCxnSpPr>
          <p:nvPr/>
        </p:nvCxnSpPr>
        <p:spPr>
          <a:xfrm>
            <a:off x="2641077" y="5186314"/>
            <a:ext cx="117677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09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544" y="395927"/>
            <a:ext cx="8686456" cy="104637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</a:rPr>
              <a:t>Kapacita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pracovnej</a:t>
            </a:r>
            <a:r>
              <a:rPr lang="en-US" sz="2800" b="1" dirty="0">
                <a:solidFill>
                  <a:schemeClr val="tx1"/>
                </a:solidFill>
              </a:rPr>
              <a:t> pa</a:t>
            </a:r>
            <a:r>
              <a:rPr lang="sk-SK" sz="2800" b="1" dirty="0">
                <a:solidFill>
                  <a:schemeClr val="tx1"/>
                </a:solidFill>
              </a:rPr>
              <a:t>mäte</a:t>
            </a:r>
            <a:br>
              <a:rPr lang="sk-SK" sz="2000" dirty="0">
                <a:solidFill>
                  <a:schemeClr val="tx1"/>
                </a:solidFill>
              </a:rPr>
            </a:br>
            <a:r>
              <a:rPr lang="sk-SK" sz="2000" dirty="0">
                <a:solidFill>
                  <a:schemeClr val="tx1"/>
                </a:solidFill>
              </a:rPr>
              <a:t>- </a:t>
            </a:r>
            <a:r>
              <a:rPr lang="sk-SK" sz="2200" dirty="0" err="1">
                <a:solidFill>
                  <a:schemeClr val="tx1"/>
                </a:solidFill>
              </a:rPr>
              <a:t>SymSpan</a:t>
            </a:r>
            <a:r>
              <a:rPr lang="sk-SK" sz="2200" dirty="0">
                <a:solidFill>
                  <a:schemeClr val="tx1"/>
                </a:solidFill>
              </a:rPr>
              <a:t> – cca 15min (Kane et al., 2004)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3" t="19439" r="17113"/>
          <a:stretch/>
        </p:blipFill>
        <p:spPr>
          <a:xfrm>
            <a:off x="1503574" y="1536570"/>
            <a:ext cx="6136850" cy="4143673"/>
          </a:xfrm>
          <a:prstGeom prst="rect">
            <a:avLst/>
          </a:prstGeom>
        </p:spPr>
      </p:pic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274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5</a:t>
            </a:fld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544" y="395927"/>
            <a:ext cx="8686456" cy="10463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k-SK" sz="2800" b="1" dirty="0">
                <a:solidFill>
                  <a:schemeClr val="tx1"/>
                </a:solidFill>
              </a:rPr>
              <a:t>Vizuálne hľadanie</a:t>
            </a:r>
            <a:br>
              <a:rPr lang="sk-SK" sz="2000" dirty="0">
                <a:solidFill>
                  <a:schemeClr val="tx1"/>
                </a:solidFill>
              </a:rPr>
            </a:br>
            <a:r>
              <a:rPr lang="sk-SK" sz="2000" dirty="0">
                <a:solidFill>
                  <a:schemeClr val="tx1"/>
                </a:solidFill>
              </a:rPr>
              <a:t>- </a:t>
            </a:r>
            <a:r>
              <a:rPr lang="sk-SK" sz="2200" dirty="0" err="1">
                <a:solidFill>
                  <a:schemeClr val="tx1"/>
                </a:solidFill>
              </a:rPr>
              <a:t>GoCognitive</a:t>
            </a:r>
            <a:r>
              <a:rPr lang="sk-SK" sz="2200" dirty="0">
                <a:solidFill>
                  <a:schemeClr val="tx1"/>
                </a:solidFill>
              </a:rPr>
              <a:t> </a:t>
            </a:r>
            <a:r>
              <a:rPr lang="sk-SK" sz="2200" dirty="0" err="1">
                <a:solidFill>
                  <a:schemeClr val="tx1"/>
                </a:solidFill>
              </a:rPr>
              <a:t>vs</a:t>
            </a:r>
            <a:r>
              <a:rPr lang="sk-SK" sz="2200" dirty="0">
                <a:solidFill>
                  <a:schemeClr val="tx1"/>
                </a:solidFill>
              </a:rPr>
              <a:t>. Bakalárka </a:t>
            </a:r>
            <a:r>
              <a:rPr lang="sk-SK" sz="2200" dirty="0">
                <a:solidFill>
                  <a:schemeClr val="tx1"/>
                </a:solidFill>
                <a:sym typeface="Wingdings" panose="05000000000000000000" pitchFamily="2" charset="2"/>
              </a:rPr>
              <a:t> - cca 6 min</a:t>
            </a:r>
            <a:endParaRPr lang="sk-SK" sz="2200" dirty="0">
              <a:solidFill>
                <a:schemeClr val="tx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6"/>
          <a:stretch/>
        </p:blipFill>
        <p:spPr>
          <a:xfrm>
            <a:off x="5074681" y="1959509"/>
            <a:ext cx="2965801" cy="177809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6"/>
          <a:stretch/>
        </p:blipFill>
        <p:spPr>
          <a:xfrm>
            <a:off x="5769204" y="3320602"/>
            <a:ext cx="2977708" cy="177809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8" y="2283654"/>
            <a:ext cx="3904388" cy="2686926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457544" y="5957740"/>
            <a:ext cx="4746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http://gocognitive.net/demo/visual-search</a:t>
            </a:r>
          </a:p>
        </p:txBody>
      </p:sp>
    </p:spTree>
    <p:extLst>
      <p:ext uri="{BB962C8B-B14F-4D97-AF65-F5344CB8AC3E}">
        <p14:creationId xmlns:p14="http://schemas.microsoft.com/office/powerpoint/2010/main" val="132131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6</a:t>
            </a:fld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544" y="395927"/>
            <a:ext cx="8686456" cy="10463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k-SK" sz="2800" b="1" dirty="0">
                <a:solidFill>
                  <a:schemeClr val="tx1"/>
                </a:solidFill>
              </a:rPr>
              <a:t>Spracovanie vizuálnych a verbálnych informácií</a:t>
            </a:r>
            <a:br>
              <a:rPr lang="sk-SK" sz="2000" dirty="0">
                <a:solidFill>
                  <a:schemeClr val="tx1"/>
                </a:solidFill>
              </a:rPr>
            </a:br>
            <a:r>
              <a:rPr lang="sk-SK" sz="2000" dirty="0">
                <a:solidFill>
                  <a:schemeClr val="tx1"/>
                </a:solidFill>
              </a:rPr>
              <a:t>- VICS (</a:t>
            </a:r>
            <a:r>
              <a:rPr lang="sk-SK" sz="2000" dirty="0" err="1">
                <a:solidFill>
                  <a:schemeClr val="tx1"/>
                </a:solidFill>
              </a:rPr>
              <a:t>Peterson</a:t>
            </a:r>
            <a:r>
              <a:rPr lang="sk-SK" sz="2000" dirty="0">
                <a:solidFill>
                  <a:schemeClr val="tx1"/>
                </a:solidFill>
              </a:rPr>
              <a:t>, </a:t>
            </a:r>
            <a:r>
              <a:rPr lang="sk-SK" sz="2000" dirty="0" err="1">
                <a:solidFill>
                  <a:schemeClr val="tx1"/>
                </a:solidFill>
              </a:rPr>
              <a:t>Deary</a:t>
            </a:r>
            <a:r>
              <a:rPr lang="sk-SK" sz="2000" dirty="0">
                <a:solidFill>
                  <a:schemeClr val="tx1"/>
                </a:solidFill>
              </a:rPr>
              <a:t>, </a:t>
            </a:r>
            <a:r>
              <a:rPr lang="sk-SK" sz="2000" dirty="0" err="1">
                <a:solidFill>
                  <a:schemeClr val="tx1"/>
                </a:solidFill>
              </a:rPr>
              <a:t>Austin</a:t>
            </a:r>
            <a:r>
              <a:rPr lang="sk-SK" sz="2000" dirty="0">
                <a:solidFill>
                  <a:schemeClr val="tx1"/>
                </a:solidFill>
              </a:rPr>
              <a:t>, 2005)</a:t>
            </a:r>
            <a:r>
              <a:rPr lang="sk-SK" sz="2200" dirty="0">
                <a:solidFill>
                  <a:schemeClr val="tx1"/>
                </a:solidFill>
                <a:sym typeface="Wingdings" panose="05000000000000000000" pitchFamily="2" charset="2"/>
              </a:rPr>
              <a:t>- cca 15 min</a:t>
            </a:r>
            <a:endParaRPr lang="sk-SK" sz="2200" dirty="0">
              <a:solidFill>
                <a:schemeClr val="tx1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60" y="2067061"/>
            <a:ext cx="6312224" cy="118751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27" y="3690796"/>
            <a:ext cx="6350326" cy="17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Experiment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7</a:t>
            </a:fld>
            <a:endParaRPr lang="sk-SK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200240"/>
              </p:ext>
            </p:extLst>
          </p:nvPr>
        </p:nvGraphicFramePr>
        <p:xfrm>
          <a:off x="75414" y="1837534"/>
          <a:ext cx="9002597" cy="34877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00519">
                  <a:extLst>
                    <a:ext uri="{9D8B030D-6E8A-4147-A177-3AD203B41FA5}">
                      <a16:colId xmlns:a16="http://schemas.microsoft.com/office/drawing/2014/main" val="671001722"/>
                    </a:ext>
                  </a:extLst>
                </a:gridCol>
                <a:gridCol w="1800519">
                  <a:extLst>
                    <a:ext uri="{9D8B030D-6E8A-4147-A177-3AD203B41FA5}">
                      <a16:colId xmlns:a16="http://schemas.microsoft.com/office/drawing/2014/main" val="2470674826"/>
                    </a:ext>
                  </a:extLst>
                </a:gridCol>
                <a:gridCol w="1325276">
                  <a:extLst>
                    <a:ext uri="{9D8B030D-6E8A-4147-A177-3AD203B41FA5}">
                      <a16:colId xmlns:a16="http://schemas.microsoft.com/office/drawing/2014/main" val="821446000"/>
                    </a:ext>
                  </a:extLst>
                </a:gridCol>
                <a:gridCol w="1483913">
                  <a:extLst>
                    <a:ext uri="{9D8B030D-6E8A-4147-A177-3AD203B41FA5}">
                      <a16:colId xmlns:a16="http://schemas.microsoft.com/office/drawing/2014/main" val="3780432361"/>
                    </a:ext>
                  </a:extLst>
                </a:gridCol>
                <a:gridCol w="2592370">
                  <a:extLst>
                    <a:ext uri="{9D8B030D-6E8A-4147-A177-3AD203B41FA5}">
                      <a16:colId xmlns:a16="http://schemas.microsoft.com/office/drawing/2014/main" val="3190672822"/>
                    </a:ext>
                  </a:extLst>
                </a:gridCol>
              </a:tblGrid>
              <a:tr h="827294">
                <a:tc rowSpan="3">
                  <a:txBody>
                    <a:bodyPr/>
                    <a:lstStyle/>
                    <a:p>
                      <a:r>
                        <a:rPr lang="sk-SK" sz="2000" dirty="0"/>
                        <a:t>Testy na zistenie charakteristík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b="0" dirty="0"/>
                        <a:t>Kapacita 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b="0" dirty="0" err="1"/>
                        <a:t>SymSpan</a:t>
                      </a:r>
                      <a:endParaRPr lang="sk-SK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b="0" dirty="0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b="0" dirty="0"/>
                        <a:t>Počet fixácií</a:t>
                      </a:r>
                    </a:p>
                    <a:p>
                      <a:r>
                        <a:rPr lang="sk-SK" sz="2000" b="0" dirty="0"/>
                        <a:t>Dĺžka fixácií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087779"/>
                  </a:ext>
                </a:extLst>
              </a:tr>
              <a:tr h="82729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Vizuálne hľadanie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6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Počet fixácií</a:t>
                      </a:r>
                    </a:p>
                    <a:p>
                      <a:r>
                        <a:rPr lang="sk-SK" sz="2000" dirty="0"/>
                        <a:t>Čas vykonania úlohy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09027"/>
                  </a:ext>
                </a:extLst>
              </a:tr>
              <a:tr h="82729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err="1"/>
                        <a:t>Visualiser</a:t>
                      </a:r>
                      <a:r>
                        <a:rPr lang="sk-SK" sz="2000" dirty="0"/>
                        <a:t>-</a:t>
                      </a:r>
                    </a:p>
                    <a:p>
                      <a:r>
                        <a:rPr lang="sk-SK" sz="2000" dirty="0" err="1"/>
                        <a:t>Verbaliser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VICS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Počet fix. na AOI</a:t>
                      </a:r>
                    </a:p>
                    <a:p>
                      <a:r>
                        <a:rPr lang="sk-SK" sz="2000" dirty="0"/>
                        <a:t>Čas do prvej fix. na AOI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00318"/>
                  </a:ext>
                </a:extLst>
              </a:tr>
              <a:tr h="827294">
                <a:tc>
                  <a:txBody>
                    <a:bodyPr/>
                    <a:lstStyle/>
                    <a:p>
                      <a:r>
                        <a:rPr lang="sk-SK" sz="2000" b="1" dirty="0"/>
                        <a:t>Úlohy na hľadanie v katalógu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15 - 20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74921"/>
                  </a:ext>
                </a:extLst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0" y="5938887"/>
            <a:ext cx="586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Výpočet metrík: https://www.cs.ubc.ca/~skardan/EMDAT/</a:t>
            </a:r>
          </a:p>
        </p:txBody>
      </p:sp>
    </p:spTree>
    <p:extLst>
      <p:ext uri="{BB962C8B-B14F-4D97-AF65-F5344CB8AC3E}">
        <p14:creationId xmlns:p14="http://schemas.microsoft.com/office/powerpoint/2010/main" val="13863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642938"/>
            <a:ext cx="5375275" cy="5054600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 err="1"/>
              <a:t>Identifikovanie</a:t>
            </a:r>
            <a:r>
              <a:rPr lang="en-US" sz="5400" dirty="0"/>
              <a:t> </a:t>
            </a:r>
            <a:r>
              <a:rPr lang="en-US" sz="5400" dirty="0" err="1"/>
              <a:t>charakterist</a:t>
            </a:r>
            <a:r>
              <a:rPr lang="sk-SK" sz="5400" dirty="0" err="1"/>
              <a:t>ík</a:t>
            </a:r>
            <a:r>
              <a:rPr lang="sk-SK" sz="5400" dirty="0"/>
              <a:t> používateľa využitím analýzy pohľadu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6080289" y="642938"/>
            <a:ext cx="3063711" cy="5054600"/>
          </a:xfrm>
        </p:spPr>
        <p:txBody>
          <a:bodyPr anchor="ctr">
            <a:normAutofit/>
          </a:bodyPr>
          <a:lstStyle/>
          <a:p>
            <a:r>
              <a:rPr lang="sk-SK" dirty="0">
                <a:latin typeface="+mj-lt"/>
              </a:rPr>
              <a:t>MÁRIA DRAGÚŇOVÁ</a:t>
            </a:r>
          </a:p>
          <a:p>
            <a:r>
              <a:rPr lang="sk-SK" dirty="0">
                <a:latin typeface="+mj-lt"/>
              </a:rPr>
              <a:t>JOZEF TVAROŽEK</a:t>
            </a:r>
          </a:p>
          <a:p>
            <a:endParaRPr lang="sk-SK" dirty="0">
              <a:latin typeface="+mj-lt"/>
            </a:endParaRPr>
          </a:p>
          <a:p>
            <a:r>
              <a:rPr lang="sk-SK" dirty="0">
                <a:latin typeface="+mj-lt"/>
              </a:rPr>
              <a:t>PEWE</a:t>
            </a:r>
          </a:p>
          <a:p>
            <a:r>
              <a:rPr lang="sk-SK" dirty="0">
                <a:latin typeface="+mj-lt"/>
              </a:rPr>
              <a:t>LS 2016/2017</a:t>
            </a:r>
          </a:p>
        </p:txBody>
      </p:sp>
      <p:cxnSp>
        <p:nvCxnSpPr>
          <p:cNvPr id="5" name="Rovná spojnica 4"/>
          <p:cNvCxnSpPr/>
          <p:nvPr/>
        </p:nvCxnSpPr>
        <p:spPr>
          <a:xfrm>
            <a:off x="5712643" y="1338606"/>
            <a:ext cx="0" cy="387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C9B1-28CB-4C4D-81C0-E3B5237472B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88098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563</TotalTime>
  <Words>185</Words>
  <Application>Microsoft Office PowerPoint</Application>
  <PresentationFormat>Prezentácia na obrazovke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Retrospektíva</vt:lpstr>
      <vt:lpstr>Identifikovanie charakteristík používateľa využitím analýzy pohľadu</vt:lpstr>
      <vt:lpstr>Identifikovanie charakteristík ...</vt:lpstr>
      <vt:lpstr>Prezentácia programu PowerPoint</vt:lpstr>
      <vt:lpstr>Kapacita pracovnej pamäte - SymSpan – cca 15min (Kane et al., 2004)</vt:lpstr>
      <vt:lpstr>Prezentácia programu PowerPoint</vt:lpstr>
      <vt:lpstr>Prezentácia programu PowerPoint</vt:lpstr>
      <vt:lpstr>Experiment</vt:lpstr>
      <vt:lpstr>Identifikovanie charakteristík používateľa využitím analýzy pohľadu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Identifikovanie charakteristík používateľa využitím analýzy pohľadu</dc:title>
  <dc:creator>Maria Dragunova</dc:creator>
  <cp:lastModifiedBy>Maria Dragunova</cp:lastModifiedBy>
  <cp:revision>24</cp:revision>
  <dcterms:created xsi:type="dcterms:W3CDTF">2017-05-15T14:23:14Z</dcterms:created>
  <dcterms:modified xsi:type="dcterms:W3CDTF">2017-05-16T10:50:59Z</dcterms:modified>
</cp:coreProperties>
</file>