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022" autoAdjust="0"/>
  </p:normalViewPr>
  <p:slideViewPr>
    <p:cSldViewPr snapToGrid="0">
      <p:cViewPr varScale="1">
        <p:scale>
          <a:sx n="43" d="100"/>
          <a:sy n="43" d="100"/>
        </p:scale>
        <p:origin x="167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757F-5188-4D6A-B277-A71A04B85740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BD94A-E4D0-4D7F-BA9F-C978E7ECC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575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Používanie webových stránok predstavuje v dnešnej dobe každodennú činnosť pre veľké množstvo ľudí. Vždy budú existovať ľudia, ktorí sa učia používať nové rozhranie veľmi pomaly a na dosiahnutie svojich cieľov sú v istej situácii nútení navštíviť stránku, ktorú nepoznajú alebo nie sú naučení pracovať s daným typom (doménou) stránok. Takýto typ používateľov zvykne byť zo začiatku dezorientovaný a zmätený, čo nemusí byť nutne spôsobené len zlou použiteľnosťou stránky, ale napríklad aj nedostatkom informácií o tom, akým štýlom procesy na stránke fungujú. </a:t>
            </a:r>
          </a:p>
          <a:p>
            <a:endParaRPr lang="sk-SK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tomto prípade by bolo vhodné tento typ používateľov usmerniť a naviesť k prvým krokom. Avšak aby túto akciu bolo možné vykonať len v prípade návštevy používateľmi, ktorí to naozaj potrebujú, je potrebné tieto dve skupiny používateľov rozlišovať automaticky</a:t>
            </a:r>
          </a:p>
          <a:p>
            <a:br>
              <a:rPr lang="sk-SK" dirty="0"/>
            </a:br>
            <a:endParaRPr lang="sk-SK" b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D94A-E4D0-4D7F-BA9F-C978E7ECC27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96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Konkretnejsie</a:t>
            </a:r>
            <a:r>
              <a:rPr lang="en-US" baseline="0" dirty="0"/>
              <a:t> </a:t>
            </a:r>
            <a:r>
              <a:rPr lang="en-US" baseline="0" dirty="0" err="1"/>
              <a:t>pojde</a:t>
            </a:r>
            <a:r>
              <a:rPr lang="en-US" baseline="0" dirty="0"/>
              <a:t> </a:t>
            </a:r>
            <a:r>
              <a:rPr lang="en-US" baseline="0" dirty="0" err="1"/>
              <a:t>teda</a:t>
            </a:r>
            <a:r>
              <a:rPr lang="en-US" baseline="0" dirty="0"/>
              <a:t> </a:t>
            </a:r>
            <a:r>
              <a:rPr lang="en-US" baseline="0" dirty="0" err="1"/>
              <a:t>identifikaciu</a:t>
            </a:r>
            <a:r>
              <a:rPr lang="en-US" baseline="0" dirty="0"/>
              <a:t> </a:t>
            </a:r>
            <a:r>
              <a:rPr lang="en-US" baseline="0" dirty="0" err="1"/>
              <a:t>binarnu</a:t>
            </a:r>
            <a:r>
              <a:rPr lang="en-US" baseline="0" dirty="0"/>
              <a:t> – </a:t>
            </a:r>
            <a:r>
              <a:rPr lang="en-US" baseline="0" dirty="0" err="1"/>
              <a:t>zrucny</a:t>
            </a:r>
            <a:r>
              <a:rPr lang="en-US" baseline="0" dirty="0"/>
              <a:t> </a:t>
            </a:r>
            <a:r>
              <a:rPr lang="en-US" baseline="0" dirty="0" err="1"/>
              <a:t>pouzivatel</a:t>
            </a:r>
            <a:r>
              <a:rPr lang="en-US" baseline="0" dirty="0"/>
              <a:t> </a:t>
            </a:r>
            <a:r>
              <a:rPr lang="en-US" baseline="0" dirty="0" err="1"/>
              <a:t>alebo</a:t>
            </a:r>
            <a:r>
              <a:rPr lang="en-US" baseline="0" dirty="0"/>
              <a:t> </a:t>
            </a:r>
            <a:r>
              <a:rPr lang="en-US" baseline="0" dirty="0" err="1"/>
              <a:t>nezrucny</a:t>
            </a:r>
            <a:r>
              <a:rPr lang="en-US" baseline="0" dirty="0"/>
              <a:t>, </a:t>
            </a:r>
            <a:r>
              <a:rPr lang="en-US" baseline="0" dirty="0" err="1"/>
              <a:t>ktory</a:t>
            </a:r>
            <a:r>
              <a:rPr lang="en-US" baseline="0" dirty="0"/>
              <a:t> by </a:t>
            </a:r>
            <a:r>
              <a:rPr lang="en-US" baseline="0" dirty="0" err="1"/>
              <a:t>potreboval</a:t>
            </a:r>
            <a:r>
              <a:rPr lang="en-US" baseline="0" dirty="0"/>
              <a:t> </a:t>
            </a:r>
            <a:r>
              <a:rPr lang="en-US" baseline="0" dirty="0" err="1"/>
              <a:t>pomoc</a:t>
            </a:r>
            <a:r>
              <a:rPr lang="en-US" baseline="0" dirty="0"/>
              <a:t>.</a:t>
            </a: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dosiahnutie tohto cieľu je možné pracovať s dátami na kognitívnej úrovni (sledovač pohľadu) alebo na úrovni interakcie (logy)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to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nerozhodli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zapojime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z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porovname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kazdom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pripade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rozpoznavanie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zrucnosti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pouzivatela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bolo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vykonavane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viacerzmy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studiami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rovnako ako my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binarne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rozdelovali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pouzivatelov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alebo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predikovali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krivku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ucenia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pouzivatelov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tychto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pracach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 na klasifikovanie alebo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predikovanie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zrucnosti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alebo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skusenosti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pouzivatela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pouzivaju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vlastnosti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fixacii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vzory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citanii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</a:p>
          <a:p>
            <a:endParaRPr lang="sk-SK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Našim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cielom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stavat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tychto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zakladoch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vlastnostiach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obohohatit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takyto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scanpathmi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</a:t>
            </a:r>
            <a:r>
              <a:rPr lang="sk-S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äčšine</a:t>
            </a:r>
            <a:r>
              <a:rPr lang="sk-S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prípadov sa používa ich reprezentácia v podobe reťazcov znakov, pričom jednotlivé znaky reprezentujú navštívené miesta záujmu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sekvencia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znakov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taktiez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tvorena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uhlov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absolutnych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vertikalnych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dlzky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trvania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fixacii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sakad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Dovodom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zapojenia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pohladu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vhodnejsie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vyhladavacie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ulohy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ale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scanpathy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povazovane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vhodnejsie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ulohy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prehladavania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Existuje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velke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mnozstvo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identifikovat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vzory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scanpathoch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tvorit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spolocne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scanpathy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urcovat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mieru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podobnosti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Avsak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venovana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dostatocna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pozornost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dalsiemu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aplikovaniu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praxi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automatizaciu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cinnosti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klasifikaciu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pouzivaju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samostnatne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pouyivaju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threshold.</a:t>
            </a:r>
            <a:endParaRPr lang="sk-SK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Kedze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tuto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vlekej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miere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pouzivane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logy klikov a myšky –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aktualne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uvažujeme či ich použiť ako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baseline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porovnat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zlepsenie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alebo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porovnavat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len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vlstne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standardomv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eytrackingu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vlastnsotami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D94A-E4D0-4D7F-BA9F-C978E7ECC27C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42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BAF53F5-E852-4728-9293-37AD0316B672}" type="datetime1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9276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E2E4-A1A9-4C4C-9F5A-7013675974FA}" type="datetime1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5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7275-7603-4A6E-A1DB-2E02C172A552}" type="datetime1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899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A074-3910-4225-ABBF-4C1F6EFD7AFA}" type="datetime1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135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771C-3DA7-40DA-9E40-689EF86D1A36}" type="datetime1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147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9682-D0A7-4D39-B967-71558AC3A61B}" type="datetime1">
              <a:rPr lang="sk-SK" smtClean="0"/>
              <a:t>14.12.2016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57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7EBA-E748-488B-804C-B2DA863C6BBF}" type="datetime1">
              <a:rPr lang="sk-SK" smtClean="0"/>
              <a:t>14.12.2016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726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3189-7BF0-430C-B42E-8D0CA1BB0070}" type="datetime1">
              <a:rPr lang="sk-SK" smtClean="0"/>
              <a:t>14.12.2016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334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44E6-667D-49B0-987B-70702A5C057B}" type="datetime1">
              <a:rPr lang="sk-SK" smtClean="0"/>
              <a:t>14.12.2016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076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8CFB-4D5D-486C-B30C-0C3A70CADBEB}" type="datetime1">
              <a:rPr lang="sk-SK" smtClean="0"/>
              <a:t>14.12.2016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82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F38B-FE90-4A7C-99DE-793695608E50}" type="datetime1">
              <a:rPr lang="sk-SK" smtClean="0"/>
              <a:t>14.12.2016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24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73C1158-E48C-495A-B93C-430CDD2690BE}" type="datetime1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B0087E-81BE-489D-A4B6-5A3659A5B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43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9346" y="109193"/>
            <a:ext cx="11410975" cy="3329581"/>
          </a:xfrm>
        </p:spPr>
        <p:txBody>
          <a:bodyPr>
            <a:normAutofit/>
          </a:bodyPr>
          <a:lstStyle/>
          <a:p>
            <a:pPr algn="ctr"/>
            <a:r>
              <a:rPr lang="sk-SK" sz="4500" b="1" dirty="0"/>
              <a:t>Identifikácia zručnosti používateľa na webe na základe vzorov zo sledovania pohľadu</a:t>
            </a:r>
            <a:endParaRPr lang="sk-SK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Martin </a:t>
            </a:r>
            <a:r>
              <a:rPr lang="en-US" dirty="0" err="1"/>
              <a:t>Mokr</a:t>
            </a:r>
            <a:r>
              <a:rPr lang="sk-SK" dirty="0"/>
              <a:t>ý</a:t>
            </a:r>
          </a:p>
          <a:p>
            <a:r>
              <a:rPr lang="sk-SK" dirty="0"/>
              <a:t>Róbert </a:t>
            </a:r>
            <a:r>
              <a:rPr lang="sk-SK" dirty="0" err="1"/>
              <a:t>Móro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201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Nie každý používateľ je zručný</a:t>
            </a:r>
          </a:p>
        </p:txBody>
      </p:sp>
      <p:sp>
        <p:nvSpPr>
          <p:cNvPr id="7" name="Zástupný objekt pre obsah 2"/>
          <p:cNvSpPr txBox="1">
            <a:spLocks/>
          </p:cNvSpPr>
          <p:nvPr/>
        </p:nvSpPr>
        <p:spPr>
          <a:xfrm>
            <a:off x="1716520" y="3407387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8" name="Zástupný objekt pre obsah 2"/>
          <p:cNvSpPr txBox="1">
            <a:spLocks/>
          </p:cNvSpPr>
          <p:nvPr/>
        </p:nvSpPr>
        <p:spPr>
          <a:xfrm>
            <a:off x="1451579" y="2201738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/>
              <a:t>Dezorientovanosť nemusí byť nutne spôsobená zlou použiteľnosťou stránky</a:t>
            </a:r>
          </a:p>
          <a:p>
            <a:pPr marL="0" indent="0">
              <a:buNone/>
            </a:pPr>
            <a:r>
              <a:rPr lang="sk-SK" dirty="0"/>
              <a:t>Začiatočníci v danej doméne  a ľudia, ktorí sa učia pomalšie</a:t>
            </a:r>
          </a:p>
          <a:p>
            <a:endParaRPr lang="sk-SK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k-SK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k-SK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sk-SK" dirty="0"/>
              <a:t>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10" name="Šípka nadol 9"/>
          <p:cNvSpPr/>
          <p:nvPr/>
        </p:nvSpPr>
        <p:spPr>
          <a:xfrm>
            <a:off x="1842868" y="3257861"/>
            <a:ext cx="1209821" cy="1125415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1451579" y="4609473"/>
            <a:ext cx="3586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/>
              <a:t>Ale ako </a:t>
            </a:r>
            <a:r>
              <a:rPr lang="en-US" sz="2800" b="1" dirty="0" err="1"/>
              <a:t>viem</a:t>
            </a:r>
            <a:r>
              <a:rPr lang="en-US" sz="2800" b="1" dirty="0"/>
              <a:t> </a:t>
            </a:r>
            <a:r>
              <a:rPr lang="en-US" sz="2800" b="1" dirty="0" err="1"/>
              <a:t>kedy</a:t>
            </a:r>
            <a:endParaRPr lang="en-US" sz="2800" b="1" dirty="0"/>
          </a:p>
          <a:p>
            <a:r>
              <a:rPr lang="en-US" sz="2800" b="1" dirty="0" err="1"/>
              <a:t>zasiahnu</a:t>
            </a:r>
            <a:r>
              <a:rPr lang="sk-SK" sz="2800" b="1" dirty="0"/>
              <a:t>ť</a:t>
            </a:r>
            <a:r>
              <a:rPr lang="en-US" sz="2800" b="1" dirty="0"/>
              <a:t>?</a:t>
            </a:r>
            <a:endParaRPr lang="sk-SK" sz="2800" b="1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92" y="3561559"/>
            <a:ext cx="4561905" cy="2619048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7808685" y="5993490"/>
            <a:ext cx="1526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Krivka</a:t>
            </a:r>
            <a:r>
              <a:rPr lang="en-US" sz="1600" i="1" dirty="0"/>
              <a:t> u</a:t>
            </a:r>
            <a:r>
              <a:rPr lang="sk-SK" sz="1600" i="1" dirty="0" err="1"/>
              <a:t>čenia</a:t>
            </a:r>
            <a:endParaRPr lang="sk-SK" sz="1600" i="1" dirty="0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B0087E-81BE-489D-A4B6-5A3659A5B75D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107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Automatické rozpoznávanie zručnosti používateľov na webe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Využiť vlastnosti fixácií a </a:t>
            </a:r>
            <a:r>
              <a:rPr lang="sk-SK" sz="2000" dirty="0" err="1"/>
              <a:t>sakád</a:t>
            </a:r>
            <a:r>
              <a:rPr lang="en-US" sz="2000" dirty="0"/>
              <a:t> (</a:t>
            </a:r>
            <a:r>
              <a:rPr lang="sk-SK" sz="2000" dirty="0"/>
              <a:t>štandard</a:t>
            </a:r>
            <a:r>
              <a:rPr lang="en-US" sz="2000" dirty="0"/>
              <a:t>)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Vylepšiť o použitie vzorov </a:t>
            </a:r>
            <a:r>
              <a:rPr lang="sk-SK" sz="2000" dirty="0" err="1"/>
              <a:t>scanpathov</a:t>
            </a:r>
            <a:r>
              <a:rPr lang="sk-SK" sz="2000" dirty="0"/>
              <a:t>:</a:t>
            </a:r>
          </a:p>
          <a:p>
            <a:pPr lvl="1"/>
            <a:r>
              <a:rPr lang="sk-SK" sz="2000" dirty="0"/>
              <a:t>AOI</a:t>
            </a:r>
          </a:p>
          <a:p>
            <a:pPr lvl="1"/>
            <a:r>
              <a:rPr lang="sk-SK" sz="2000" dirty="0"/>
              <a:t>uhly </a:t>
            </a:r>
            <a:r>
              <a:rPr lang="sk-SK" sz="2000" dirty="0" err="1"/>
              <a:t>sakád</a:t>
            </a:r>
            <a:endParaRPr lang="sk-SK" sz="2000" dirty="0"/>
          </a:p>
          <a:p>
            <a:pPr lvl="1"/>
            <a:r>
              <a:rPr lang="sk-SK" sz="2000" dirty="0"/>
              <a:t>dĺžky trvania fixácií</a:t>
            </a:r>
          </a:p>
          <a:p>
            <a:pPr marL="274320" lvl="1" indent="0">
              <a:buNone/>
            </a:pPr>
            <a:r>
              <a:rPr lang="sk-SK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sk-SK" sz="2000" dirty="0"/>
              <a:t>logy klikov a myšky</a:t>
            </a:r>
            <a:r>
              <a:rPr lang="en-US" sz="2000" dirty="0"/>
              <a:t>?</a:t>
            </a:r>
            <a:endParaRPr lang="sk-SK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192" y="2411393"/>
            <a:ext cx="4905828" cy="3186150"/>
          </a:xfrm>
          <a:prstGeom prst="rect">
            <a:avLst/>
          </a:prstGeom>
        </p:spPr>
      </p:pic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B0087E-81BE-489D-A4B6-5A3659A5B75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547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Zobrazenie</Template>
  <TotalTime>267</TotalTime>
  <Words>495</Words>
  <Application>Microsoft Office PowerPoint</Application>
  <PresentationFormat>Širokouhlá</PresentationFormat>
  <Paragraphs>41</Paragraphs>
  <Slides>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Wingdings 2</vt:lpstr>
      <vt:lpstr>View</vt:lpstr>
      <vt:lpstr>Identifikácia zručnosti používateľa na webe na základe vzorov zo sledovania pohľadu</vt:lpstr>
      <vt:lpstr>Nie každý používateľ je zručný</vt:lpstr>
      <vt:lpstr>Automatické rozpoznávanie zručnosti používateľov na webe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Identifikácia zručnosti používateľa na webe na základe vzorov zo sledovania pohľadu</dc:title>
  <dc:creator>Martin Mokrý</dc:creator>
  <cp:lastModifiedBy>Martin Mokrý</cp:lastModifiedBy>
  <cp:revision>37</cp:revision>
  <dcterms:created xsi:type="dcterms:W3CDTF">2016-12-06T15:27:06Z</dcterms:created>
  <dcterms:modified xsi:type="dcterms:W3CDTF">2016-12-14T18:27:34Z</dcterms:modified>
</cp:coreProperties>
</file>