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AF81-ED22-4CA5-ADCF-DE4D4F97D49B}" type="datetimeFigureOut">
              <a:rPr lang="sk-SK" smtClean="0"/>
              <a:t>03.03.2016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CFE7A-4BDD-4F27-89C0-775AA44AED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90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689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157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Ďalej by sa malo to isté spraviť pre každú testovaciu</a:t>
            </a:r>
            <a:r>
              <a:rPr lang="sk-SK" baseline="0" dirty="0" smtClean="0"/>
              <a:t> podmienku zvlášť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CFE7A-4BDD-4F27-89C0-775AA44AED7E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160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EE2C-55C0-4C18-8C79-C6D0846796B5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92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EF79-F1E1-4CD6-8513-986CA3F45631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59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2C058-7470-4E81-A09F-0E91F387BF7C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148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8BC2-E3DE-4E28-9FA5-498172C7E78E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024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DC2F-1975-495D-A82D-736195AEB073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6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D6A8-A92A-4DE1-B0CC-7C9E8FEA3BD6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8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BD78-E8C4-4F13-B84D-1C9FB29A81FC}" type="datetime1">
              <a:rPr lang="sk-SK" smtClean="0"/>
              <a:t>03.03.2016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63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20C6-5DB7-4DFA-9C80-2B199E45A0D8}" type="datetime1">
              <a:rPr lang="sk-SK" smtClean="0"/>
              <a:t>03.03.2016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455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17D5-E8A9-4011-A023-46E4ED7BF3CB}" type="datetime1">
              <a:rPr lang="sk-SK" smtClean="0"/>
              <a:t>03.03.2016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571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8239-3C5C-49AA-B6D0-59AA668F4D52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232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43CC-C4BE-4B3E-80AD-95FF945206B0}" type="datetime1">
              <a:rPr lang="sk-SK" smtClean="0"/>
              <a:t>03.03.2016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2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946F-7178-4A4B-BA02-C546AD2E43E7}" type="datetime1">
              <a:rPr lang="sk-SK" smtClean="0"/>
              <a:t>03.03.2016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CF74C-2912-4A3D-83C7-847F36CCE7A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9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Štatistická sila sa prebúdza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Epizóda I</a:t>
            </a:r>
          </a:p>
          <a:p>
            <a:endParaRPr lang="sk-SK" dirty="0"/>
          </a:p>
          <a:p>
            <a:r>
              <a:rPr lang="sk-SK" dirty="0" smtClean="0"/>
              <a:t>Róbert Móro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18.2.2016</a:t>
            </a:r>
          </a:p>
        </p:txBody>
      </p:sp>
      <p:pic>
        <p:nvPicPr>
          <p:cNvPr id="5" name="Obrázok 5" descr="logo_pewe_titled_fullcolor_lbcg_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208840" cy="792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39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robert.moro@stuba.sk</a:t>
            </a:r>
          </a:p>
        </p:txBody>
      </p:sp>
    </p:spTree>
    <p:extLst>
      <p:ext uri="{BB962C8B-B14F-4D97-AF65-F5344CB8AC3E}">
        <p14:creationId xmlns:p14="http://schemas.microsoft.com/office/powerpoint/2010/main" val="974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3x2 </a:t>
            </a:r>
            <a:r>
              <a:rPr lang="sk-SK" dirty="0" err="1" smtClean="0"/>
              <a:t>within-subjects</a:t>
            </a:r>
            <a:r>
              <a:rPr lang="sk-SK" dirty="0" smtClean="0"/>
              <a:t> design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Dva faktory (nezávislé premenné)</a:t>
            </a:r>
          </a:p>
          <a:p>
            <a:r>
              <a:rPr lang="sk-SK" dirty="0" smtClean="0"/>
              <a:t>Prvá má 3 úrovne</a:t>
            </a:r>
          </a:p>
          <a:p>
            <a:r>
              <a:rPr lang="sk-SK" dirty="0" smtClean="0"/>
              <a:t>Druhá má 2 úrovne</a:t>
            </a:r>
          </a:p>
          <a:p>
            <a:r>
              <a:rPr lang="sk-SK" dirty="0" smtClean="0"/>
              <a:t>Spolu je 6 testovacích podmienok</a:t>
            </a:r>
          </a:p>
          <a:p>
            <a:r>
              <a:rPr lang="sk-SK" dirty="0" smtClean="0"/>
              <a:t>Oba faktory sú </a:t>
            </a:r>
            <a:r>
              <a:rPr lang="sk-SK" dirty="0" err="1" smtClean="0"/>
              <a:t>within-subjects</a:t>
            </a:r>
            <a:endParaRPr lang="sk-SK" dirty="0" smtClean="0"/>
          </a:p>
          <a:p>
            <a:pPr lvl="1"/>
            <a:r>
              <a:rPr lang="sk-SK" dirty="0" smtClean="0"/>
              <a:t>Je možný aj zmiešaný návrh (</a:t>
            </a:r>
            <a:r>
              <a:rPr lang="sk-SK" dirty="0" err="1" smtClean="0"/>
              <a:t>mixed</a:t>
            </a:r>
            <a:r>
              <a:rPr lang="sk-SK" dirty="0" smtClean="0"/>
              <a:t> design)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642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5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Chceme, aby namerané hodnoty závislej premennej boli rôzne pre rôzne testovacie podmienky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9759"/>
            <a:ext cx="7886700" cy="4287203"/>
          </a:xfrm>
        </p:spPr>
        <p:txBody>
          <a:bodyPr/>
          <a:lstStyle/>
          <a:p>
            <a:r>
              <a:rPr lang="sk-SK" dirty="0" smtClean="0"/>
              <a:t>Je tam vôbec nejaký rozdiel?</a:t>
            </a:r>
          </a:p>
          <a:p>
            <a:pPr lvl="1"/>
            <a:r>
              <a:rPr lang="sk-SK" dirty="0" smtClean="0"/>
              <a:t>Nejaký asi bude</a:t>
            </a:r>
          </a:p>
          <a:p>
            <a:r>
              <a:rPr lang="sk-SK" dirty="0" smtClean="0"/>
              <a:t>Je ten rozdiel malý alebo veľký</a:t>
            </a:r>
          </a:p>
          <a:p>
            <a:pPr lvl="1"/>
            <a:r>
              <a:rPr lang="sk-SK" dirty="0" smtClean="0"/>
              <a:t>Tu nám štatistika veľmi nepomôže</a:t>
            </a:r>
          </a:p>
          <a:p>
            <a:r>
              <a:rPr lang="sk-SK" dirty="0" smtClean="0"/>
              <a:t>Má nameraný rozdiel nejakú praktickú hodnotu?</a:t>
            </a:r>
          </a:p>
          <a:p>
            <a:pPr lvl="1"/>
            <a:r>
              <a:rPr lang="sk-SK" dirty="0" smtClean="0"/>
              <a:t>Ani na toto nám štatistika nedá odpoveď</a:t>
            </a:r>
          </a:p>
          <a:p>
            <a:r>
              <a:rPr lang="sk-SK" dirty="0" smtClean="0"/>
              <a:t>Je nameraný rozdiel skutočný, alebo len kvôli náhode?</a:t>
            </a:r>
          </a:p>
          <a:p>
            <a:pPr lvl="1"/>
            <a:r>
              <a:rPr lang="sk-SK" b="1" dirty="0" smtClean="0"/>
              <a:t>Tu nám štatistika vie pomôcť!</a:t>
            </a:r>
            <a:endParaRPr lang="sk-S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51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Základný problém je, že nemeriame populácie, ale len ich vzorky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13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4" r="-1"/>
          <a:stretch/>
        </p:blipFill>
        <p:spPr>
          <a:xfrm>
            <a:off x="919037" y="1690689"/>
            <a:ext cx="7305925" cy="50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6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/>
              <a:t>Pri testovaní hypotéz uvažujeme </a:t>
            </a:r>
            <a:r>
              <a:rPr lang="sk-SK" sz="2800" dirty="0" smtClean="0">
                <a:solidFill>
                  <a:srgbClr val="0070C0"/>
                </a:solidFill>
              </a:rPr>
              <a:t>pravdepodobnosť</a:t>
            </a:r>
            <a:r>
              <a:rPr lang="sk-SK" sz="2800" dirty="0" smtClean="0"/>
              <a:t>, že daný výsledok sme mohli dosiahnuť, ak by experimentálna procedúra </a:t>
            </a:r>
            <a:r>
              <a:rPr lang="sk-SK" sz="2800" dirty="0" smtClean="0">
                <a:solidFill>
                  <a:srgbClr val="0070C0"/>
                </a:solidFill>
              </a:rPr>
              <a:t>nemala žiadny efekt</a:t>
            </a:r>
            <a:endParaRPr lang="sk-SK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Predpoklad nulového efektu (rozdielu) = </a:t>
            </a:r>
            <a:r>
              <a:rPr lang="sk-SK" dirty="0" smtClean="0">
                <a:solidFill>
                  <a:srgbClr val="0070C0"/>
                </a:solidFill>
              </a:rPr>
              <a:t>nulová hypotéza</a:t>
            </a:r>
          </a:p>
          <a:p>
            <a:pPr lvl="1"/>
            <a:r>
              <a:rPr lang="sk-SK" dirty="0" smtClean="0"/>
              <a:t>Priemerný reakčný čas účastníkov je rovnaký, keď klamú, ako keď hovoria pravdu.</a:t>
            </a:r>
          </a:p>
          <a:p>
            <a:r>
              <a:rPr lang="sk-SK" dirty="0" smtClean="0"/>
              <a:t>Ak je pravdepodobnosť malá, zamietame nulovú hypotézu</a:t>
            </a:r>
          </a:p>
          <a:p>
            <a:pPr lvl="1"/>
            <a:r>
              <a:rPr lang="sk-SK" b="1" dirty="0" smtClean="0"/>
              <a:t>p </a:t>
            </a:r>
            <a:r>
              <a:rPr lang="en-US" b="1" dirty="0" smtClean="0"/>
              <a:t>&lt; 0,05</a:t>
            </a:r>
            <a:endParaRPr lang="sk-SK" b="1" dirty="0" smtClean="0"/>
          </a:p>
          <a:p>
            <a:pPr lvl="1"/>
            <a:r>
              <a:rPr lang="sk-SK" i="1" dirty="0" smtClean="0"/>
              <a:t>Ak by sa niečo vyskytlo náhodne menej ako 5 ráz zo 100, mali by sme to považovať za skutočnosť, a nie zhodu okolností (R. </a:t>
            </a:r>
            <a:r>
              <a:rPr lang="sk-SK" i="1" dirty="0" err="1" smtClean="0"/>
              <a:t>Fisher</a:t>
            </a:r>
            <a:r>
              <a:rPr lang="sk-SK" i="1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04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 si len potrebujeme vybrať vhodný štatistický test!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15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20" y="1804697"/>
            <a:ext cx="6804360" cy="487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16541"/>
          <a:stretch/>
        </p:blipFill>
        <p:spPr>
          <a:xfrm>
            <a:off x="2179094" y="2418300"/>
            <a:ext cx="4785812" cy="28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Dáta z experimentu na </a:t>
            </a:r>
            <a:r>
              <a:rPr lang="sk-SK" dirty="0" err="1" smtClean="0"/>
              <a:t>Fittov</a:t>
            </a:r>
            <a:r>
              <a:rPr lang="sk-SK" dirty="0" smtClean="0"/>
              <a:t> zákon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982" y="1825625"/>
            <a:ext cx="7066036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8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Experiment na </a:t>
            </a:r>
            <a:r>
              <a:rPr lang="sk-SK" dirty="0" err="1" smtClean="0"/>
              <a:t>Fittov</a:t>
            </a:r>
            <a:r>
              <a:rPr lang="sk-SK" dirty="0" smtClean="0"/>
              <a:t> zákon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2x2x2 </a:t>
            </a:r>
            <a:r>
              <a:rPr lang="sk-SK" dirty="0" err="1" smtClean="0"/>
              <a:t>within-subjects</a:t>
            </a:r>
            <a:r>
              <a:rPr lang="sk-SK" dirty="0" smtClean="0"/>
              <a:t> dizajn</a:t>
            </a:r>
          </a:p>
          <a:p>
            <a:pPr lvl="1"/>
            <a:r>
              <a:rPr lang="sk-SK" dirty="0" smtClean="0"/>
              <a:t>Amplitúda = vzdialenosť od stredu obrazovky</a:t>
            </a:r>
          </a:p>
          <a:p>
            <a:pPr lvl="1"/>
            <a:r>
              <a:rPr lang="sk-SK" dirty="0" smtClean="0"/>
              <a:t>Šírka stimulu</a:t>
            </a:r>
          </a:p>
          <a:p>
            <a:pPr lvl="1"/>
            <a:r>
              <a:rPr lang="sk-SK" dirty="0" smtClean="0"/>
              <a:t>Typ reakcie: myš </a:t>
            </a:r>
            <a:r>
              <a:rPr lang="sk-SK" dirty="0" err="1" smtClean="0"/>
              <a:t>vs</a:t>
            </a:r>
            <a:r>
              <a:rPr lang="sk-SK" dirty="0" smtClean="0"/>
              <a:t>. klávesnica</a:t>
            </a:r>
          </a:p>
          <a:p>
            <a:r>
              <a:rPr lang="sk-SK" dirty="0" smtClean="0"/>
              <a:t>Hlavné závislé premenné</a:t>
            </a:r>
          </a:p>
          <a:p>
            <a:pPr lvl="1"/>
            <a:r>
              <a:rPr lang="sk-SK" dirty="0" smtClean="0"/>
              <a:t>Priechodnosť (</a:t>
            </a:r>
            <a:r>
              <a:rPr lang="sk-SK" dirty="0" err="1" smtClean="0"/>
              <a:t>throughput</a:t>
            </a:r>
            <a:r>
              <a:rPr lang="sk-SK" dirty="0" smtClean="0"/>
              <a:t> = T)</a:t>
            </a:r>
          </a:p>
          <a:p>
            <a:pPr lvl="1"/>
            <a:r>
              <a:rPr lang="sk-SK" dirty="0" smtClean="0"/>
              <a:t>Čas pohybu (</a:t>
            </a:r>
            <a:r>
              <a:rPr lang="sk-SK" dirty="0" err="1" smtClean="0"/>
              <a:t>movement</a:t>
            </a:r>
            <a:r>
              <a:rPr lang="sk-SK" dirty="0" smtClean="0"/>
              <a:t> </a:t>
            </a:r>
            <a:r>
              <a:rPr lang="sk-SK" dirty="0" err="1" smtClean="0"/>
              <a:t>time</a:t>
            </a:r>
            <a:r>
              <a:rPr lang="sk-SK" dirty="0" smtClean="0"/>
              <a:t> = MT)</a:t>
            </a:r>
          </a:p>
          <a:p>
            <a:r>
              <a:rPr lang="sk-SK" dirty="0" smtClean="0"/>
              <a:t>32 účastníkov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77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Overenie predpokladov parametrických testov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Normálne rozdelenie dát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Homogénnosť </a:t>
            </a:r>
            <a:r>
              <a:rPr lang="sk-SK" dirty="0" err="1" smtClean="0"/>
              <a:t>variancií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93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Distribúcia sa môže </a:t>
            </a:r>
            <a:r>
              <a:rPr lang="sk-SK" dirty="0" smtClean="0"/>
              <a:t>odlišovať od normálnej </a:t>
            </a:r>
            <a:r>
              <a:rPr lang="sk-SK" dirty="0" smtClean="0">
                <a:solidFill>
                  <a:srgbClr val="0070C0"/>
                </a:solidFill>
              </a:rPr>
              <a:t>chýbajúcou symetriou </a:t>
            </a:r>
            <a:r>
              <a:rPr lang="sk-SK" dirty="0" smtClean="0"/>
              <a:t>alebo tým, ako veľmi je </a:t>
            </a:r>
            <a:r>
              <a:rPr lang="sk-SK" dirty="0" smtClean="0">
                <a:solidFill>
                  <a:srgbClr val="0070C0"/>
                </a:solidFill>
              </a:rPr>
              <a:t>„špicatá“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5479"/>
            <a:ext cx="7886700" cy="4241483"/>
          </a:xfrm>
        </p:spPr>
        <p:txBody>
          <a:bodyPr/>
          <a:lstStyle/>
          <a:p>
            <a:r>
              <a:rPr lang="sk-SK" dirty="0" err="1" smtClean="0"/>
              <a:t>Skewness</a:t>
            </a:r>
            <a:r>
              <a:rPr lang="sk-SK" dirty="0" smtClean="0"/>
              <a:t> (</a:t>
            </a:r>
            <a:r>
              <a:rPr lang="sk-SK" dirty="0" err="1" smtClean="0"/>
              <a:t>vychýlenosť</a:t>
            </a:r>
            <a:r>
              <a:rPr lang="sk-SK" dirty="0" smtClean="0"/>
              <a:t>, asymetrickosť)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/>
              <a:t>Kurtosis</a:t>
            </a:r>
            <a:endParaRPr lang="sk-SK" dirty="0" smtClean="0"/>
          </a:p>
          <a:p>
            <a:pPr lvl="1"/>
            <a:r>
              <a:rPr lang="sk-SK" dirty="0" err="1" smtClean="0"/>
              <a:t>Platykurtická</a:t>
            </a:r>
            <a:r>
              <a:rPr lang="sk-SK" dirty="0" smtClean="0"/>
              <a:t> – dáta na chvostoch; plochá</a:t>
            </a:r>
          </a:p>
          <a:p>
            <a:pPr lvl="1"/>
            <a:r>
              <a:rPr lang="sk-SK" dirty="0" err="1" smtClean="0"/>
              <a:t>Leptokurtická</a:t>
            </a:r>
            <a:r>
              <a:rPr lang="sk-SK" dirty="0" smtClean="0"/>
              <a:t> – špicatá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19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20" y="2437933"/>
            <a:ext cx="6996759" cy="19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Všetko začína dobrou hypotézou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Pomocou analýzy pohľadu môžeme odhaliť prípady, kedy účastníci klamú pri vypĺňaní dotazníku.</a:t>
            </a:r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/>
              <a:t>Reakčný čas účastníkov bude dlhší, keď klamú, ako keď hovoria pravdu.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Pri klamaní sa účastníci častejšie pozrú najprv na extrémne hodnoty v dotazníku (merané pomocou prvej fixácie).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7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normality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Agregujeme</a:t>
            </a:r>
            <a:r>
              <a:rPr lang="en-US" dirty="0" smtClean="0"/>
              <a:t> d</a:t>
            </a:r>
            <a:r>
              <a:rPr lang="sk-SK" dirty="0" err="1" smtClean="0"/>
              <a:t>áta</a:t>
            </a:r>
            <a:r>
              <a:rPr lang="sk-SK" dirty="0" smtClean="0"/>
              <a:t> pre celú vzorku, resp. jednotlivé testovacie podmienky.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Vizuálne skontrolujeme predpoklad </a:t>
            </a:r>
            <a:r>
              <a:rPr lang="sk-SK" dirty="0" err="1" smtClean="0"/>
              <a:t>normality</a:t>
            </a:r>
            <a:r>
              <a:rPr lang="sk-SK" dirty="0" smtClean="0"/>
              <a:t> pomocou </a:t>
            </a:r>
            <a:r>
              <a:rPr lang="sk-SK" dirty="0" err="1" smtClean="0"/>
              <a:t>histogramu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20</a:t>
            </a:fld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460"/>
          <a:stretch/>
        </p:blipFill>
        <p:spPr>
          <a:xfrm>
            <a:off x="1198408" y="2789694"/>
            <a:ext cx="2020200" cy="30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408" y="3227452"/>
            <a:ext cx="6526801" cy="476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49" y="4672386"/>
            <a:ext cx="1903650" cy="262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49" y="5069762"/>
            <a:ext cx="8119651" cy="9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Test </a:t>
            </a:r>
            <a:r>
              <a:rPr lang="sk-SK" dirty="0" err="1" smtClean="0"/>
              <a:t>normality</a:t>
            </a:r>
            <a:endParaRPr lang="sk-S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956" y="1825625"/>
            <a:ext cx="7384088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97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normality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sk-SK" dirty="0" smtClean="0"/>
              <a:t>Zobrazíme si </a:t>
            </a:r>
            <a:r>
              <a:rPr lang="sk-SK" dirty="0" err="1" smtClean="0"/>
              <a:t>kvantil-kvantilový</a:t>
            </a:r>
            <a:r>
              <a:rPr lang="sk-SK" dirty="0" smtClean="0"/>
              <a:t> diagram = Q-Q plot</a:t>
            </a:r>
          </a:p>
          <a:p>
            <a:pPr lvl="1"/>
            <a:r>
              <a:rPr lang="sk-SK" dirty="0" smtClean="0"/>
              <a:t>Zobrazuje </a:t>
            </a:r>
            <a:r>
              <a:rPr lang="sk-SK" dirty="0" err="1" smtClean="0"/>
              <a:t>kumlatívne</a:t>
            </a:r>
            <a:r>
              <a:rPr lang="sk-SK" dirty="0" smtClean="0"/>
              <a:t> hodnoty pozorovanej premennej voči kumulatívnym hodnotám danej distribúcie</a:t>
            </a:r>
          </a:p>
          <a:p>
            <a:pPr lvl="1"/>
            <a:r>
              <a:rPr lang="sk-SK" dirty="0" smtClean="0"/>
              <a:t>Ak by boli dáta normálne, dostali by sme diagonálu</a:t>
            </a:r>
          </a:p>
          <a:p>
            <a:pPr marL="514350" indent="-514350">
              <a:buFont typeface="+mj-lt"/>
              <a:buAutoNum type="arabicPeriod" startAt="3"/>
            </a:pPr>
            <a:endParaRPr lang="sk-SK" dirty="0"/>
          </a:p>
          <a:p>
            <a:pPr marL="514350" indent="-514350">
              <a:buFont typeface="+mj-lt"/>
              <a:buAutoNum type="arabicPeriod" startAt="3"/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22</a:t>
            </a:fld>
            <a:endParaRPr lang="sk-S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99" y="3874560"/>
            <a:ext cx="6177151" cy="495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83" y="4370280"/>
            <a:ext cx="3896678" cy="23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normality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sk-SK" dirty="0" smtClean="0"/>
              <a:t>Spravíme </a:t>
            </a:r>
            <a:r>
              <a:rPr lang="sk-SK" dirty="0" err="1" smtClean="0"/>
              <a:t>Shapiro-Wilkov</a:t>
            </a:r>
            <a:r>
              <a:rPr lang="sk-SK" dirty="0" smtClean="0"/>
              <a:t> test </a:t>
            </a:r>
            <a:r>
              <a:rPr lang="sk-SK" dirty="0" err="1" smtClean="0"/>
              <a:t>normality</a:t>
            </a:r>
            <a:r>
              <a:rPr lang="sk-SK" dirty="0" smtClean="0"/>
              <a:t>, resp. skontrolujeme hodnoty </a:t>
            </a:r>
            <a:r>
              <a:rPr lang="sk-SK" dirty="0" err="1" smtClean="0"/>
              <a:t>skewness</a:t>
            </a:r>
            <a:r>
              <a:rPr lang="sk-SK" dirty="0" smtClean="0"/>
              <a:t> a </a:t>
            </a:r>
            <a:r>
              <a:rPr lang="sk-SK" dirty="0" err="1" smtClean="0"/>
              <a:t>kurtosis</a:t>
            </a:r>
            <a:endParaRPr lang="sk-SK" dirty="0" smtClean="0"/>
          </a:p>
          <a:p>
            <a:pPr lvl="1"/>
            <a:r>
              <a:rPr lang="sk-SK" dirty="0" smtClean="0"/>
              <a:t>Nulová hypotéza je, že distribúcia je normálna =</a:t>
            </a:r>
            <a:r>
              <a:rPr lang="en-US" dirty="0" smtClean="0"/>
              <a:t>&gt; </a:t>
            </a:r>
            <a:r>
              <a:rPr lang="sk-SK" dirty="0" smtClean="0"/>
              <a:t>nechceme </a:t>
            </a:r>
            <a:r>
              <a:rPr lang="sk-SK" dirty="0" smtClean="0"/>
              <a:t>ju zamietnuť =</a:t>
            </a:r>
            <a:r>
              <a:rPr lang="en-US" dirty="0" smtClean="0"/>
              <a:t>&gt; </a:t>
            </a:r>
            <a:r>
              <a:rPr lang="sk-SK" dirty="0" smtClean="0"/>
              <a:t>p by malo byť väčšie ako </a:t>
            </a:r>
            <a:r>
              <a:rPr lang="sk-SK" b="1" dirty="0" smtClean="0"/>
              <a:t>0.05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S väčšími vzorkami má väčší zmysel vizuálne skontrolovať distribúciu spolu so </a:t>
            </a:r>
            <a:r>
              <a:rPr lang="sk-SK" dirty="0" err="1" smtClean="0"/>
              <a:t>skewness</a:t>
            </a:r>
            <a:r>
              <a:rPr lang="sk-SK" dirty="0" smtClean="0"/>
              <a:t> a </a:t>
            </a:r>
            <a:r>
              <a:rPr lang="sk-SK" dirty="0" err="1" smtClean="0"/>
              <a:t>kurtosis</a:t>
            </a:r>
            <a:r>
              <a:rPr lang="sk-SK" dirty="0"/>
              <a:t> </a:t>
            </a:r>
            <a:r>
              <a:rPr lang="sk-SK" dirty="0" smtClean="0"/>
              <a:t>než robiť test</a:t>
            </a:r>
          </a:p>
          <a:p>
            <a:pPr lvl="1"/>
            <a:r>
              <a:rPr lang="sk-SK" dirty="0" smtClean="0"/>
              <a:t>Ak skew.2SE </a:t>
            </a:r>
            <a:r>
              <a:rPr lang="en-US" dirty="0" smtClean="0"/>
              <a:t>&gt; 1</a:t>
            </a:r>
            <a:r>
              <a:rPr lang="sk-SK" dirty="0" smtClean="0"/>
              <a:t>, potom je </a:t>
            </a:r>
            <a:r>
              <a:rPr lang="sk-SK" dirty="0" err="1" smtClean="0"/>
              <a:t>skewness</a:t>
            </a:r>
            <a:r>
              <a:rPr lang="sk-SK" dirty="0" smtClean="0"/>
              <a:t> signifikantne väčšia ako 0</a:t>
            </a:r>
          </a:p>
          <a:p>
            <a:pPr marL="514350" indent="-514350">
              <a:buFont typeface="+mj-lt"/>
              <a:buAutoNum type="arabicPeriod" startAt="4"/>
            </a:pPr>
            <a:endParaRPr lang="sk-SK" dirty="0"/>
          </a:p>
          <a:p>
            <a:pPr marL="514350" indent="-514350">
              <a:buFont typeface="+mj-lt"/>
              <a:buAutoNum type="arabicPeriod" startAt="4"/>
            </a:pPr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23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83" y="3359009"/>
            <a:ext cx="7698767" cy="11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Levenov</a:t>
            </a:r>
            <a:r>
              <a:rPr lang="sk-SK" dirty="0" smtClean="0"/>
              <a:t> test na homogénnosť </a:t>
            </a:r>
            <a:r>
              <a:rPr lang="sk-SK" dirty="0" err="1" smtClean="0"/>
              <a:t>variancií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Testuje sa nulová hypotéza, že </a:t>
            </a:r>
            <a:r>
              <a:rPr lang="sk-SK" dirty="0" err="1" smtClean="0"/>
              <a:t>variancie</a:t>
            </a:r>
            <a:r>
              <a:rPr lang="sk-SK" dirty="0" smtClean="0"/>
              <a:t> sú vo všetkých podmienkach rovnaké</a:t>
            </a:r>
          </a:p>
          <a:p>
            <a:pPr lvl="1"/>
            <a:r>
              <a:rPr lang="sk-SK" dirty="0" smtClean="0"/>
              <a:t>Nechceme </a:t>
            </a:r>
            <a:r>
              <a:rPr lang="sk-SK" dirty="0" smtClean="0"/>
              <a:t>ju zamietnuť </a:t>
            </a:r>
            <a:r>
              <a:rPr lang="sk-SK" dirty="0"/>
              <a:t>=</a:t>
            </a:r>
            <a:r>
              <a:rPr lang="en-US" dirty="0"/>
              <a:t>&gt; </a:t>
            </a:r>
            <a:r>
              <a:rPr lang="sk-SK" dirty="0"/>
              <a:t>p </a:t>
            </a:r>
            <a:r>
              <a:rPr lang="en-US" dirty="0" smtClean="0"/>
              <a:t>&gt;= </a:t>
            </a:r>
            <a:r>
              <a:rPr lang="sk-SK" b="1" dirty="0" smtClean="0"/>
              <a:t>0.05</a:t>
            </a:r>
            <a:endParaRPr lang="sk-SK" b="1" dirty="0"/>
          </a:p>
          <a:p>
            <a:pPr marL="457200" lvl="1" indent="0">
              <a:buNone/>
            </a:pP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24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915"/>
          <a:stretch/>
        </p:blipFill>
        <p:spPr>
          <a:xfrm>
            <a:off x="1082040" y="3368040"/>
            <a:ext cx="6705600" cy="22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ak nám to nevyjde?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Môže byť spôsobené vychýlenými hodnotami (</a:t>
            </a:r>
            <a:r>
              <a:rPr lang="sk-SK" dirty="0" err="1" smtClean="0"/>
              <a:t>outliermi</a:t>
            </a:r>
            <a:r>
              <a:rPr lang="sk-SK" dirty="0" smtClean="0"/>
              <a:t>)</a:t>
            </a:r>
          </a:p>
          <a:p>
            <a:r>
              <a:rPr lang="sk-SK" dirty="0" smtClean="0"/>
              <a:t>Môžeme</a:t>
            </a:r>
          </a:p>
          <a:p>
            <a:pPr lvl="1"/>
            <a:r>
              <a:rPr lang="sk-SK" dirty="0" smtClean="0"/>
              <a:t>Odstrániť vychýlené hodnoty (v takom prípade musíme odstrániť všetky dáta od danej osoby)</a:t>
            </a:r>
          </a:p>
          <a:p>
            <a:pPr lvl="1"/>
            <a:r>
              <a:rPr lang="sk-SK" dirty="0" smtClean="0"/>
              <a:t>Transformovať všetky dáta</a:t>
            </a:r>
          </a:p>
          <a:p>
            <a:pPr lvl="2"/>
            <a:r>
              <a:rPr lang="sk-SK" dirty="0" smtClean="0"/>
              <a:t>Pomocou logaritmu, druhej mocniny a pod.</a:t>
            </a:r>
          </a:p>
          <a:p>
            <a:pPr lvl="1"/>
            <a:r>
              <a:rPr lang="sk-SK" dirty="0" smtClean="0"/>
              <a:t>Zmeniť vychýlené hodnoty</a:t>
            </a:r>
          </a:p>
          <a:p>
            <a:pPr lvl="2"/>
            <a:r>
              <a:rPr lang="sk-SK" dirty="0" smtClean="0"/>
              <a:t>Druhá najvyššia hodnota + 1</a:t>
            </a:r>
          </a:p>
          <a:p>
            <a:pPr lvl="2"/>
            <a:r>
              <a:rPr lang="sk-SK" dirty="0" smtClean="0"/>
              <a:t>Priemer plus 2 štandardné odchýlky</a:t>
            </a:r>
          </a:p>
          <a:p>
            <a:pPr lvl="2"/>
            <a:r>
              <a:rPr lang="sk-SK" dirty="0" smtClean="0"/>
              <a:t>Priemer alebo medián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2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ANOVA</a:t>
            </a:r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9" y="1825625"/>
            <a:ext cx="7728841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3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70570" cy="1325563"/>
          </a:xfrm>
        </p:spPr>
        <p:txBody>
          <a:bodyPr/>
          <a:lstStyle/>
          <a:p>
            <a:r>
              <a:rPr lang="sk-SK" dirty="0" smtClean="0"/>
              <a:t>Všetko začína </a:t>
            </a:r>
            <a:r>
              <a:rPr lang="sk-SK" dirty="0" smtClean="0">
                <a:solidFill>
                  <a:srgbClr val="0070C0"/>
                </a:solidFill>
              </a:rPr>
              <a:t>overiteľnou</a:t>
            </a:r>
            <a:r>
              <a:rPr lang="sk-SK" dirty="0" smtClean="0"/>
              <a:t> hypotézou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Pomocou analýzy pohľadu môžeme odhaliť prípady, kedy účastníci klamú pri vypĺňaní dotazníku.</a:t>
            </a:r>
          </a:p>
          <a:p>
            <a:pPr marL="0" indent="0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/>
              <a:t>Reakčný čas účastníkov bude dlhší, keď klamú, ako keď hovoria pravdu.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/>
              <a:t>Pri klamaní sa účastníci častejšie pozrú najprv na extrémne hodnoty v dotazníku </a:t>
            </a:r>
            <a:r>
              <a:rPr lang="sk-SK" dirty="0"/>
              <a:t>(merané pomocou prvej fixácie)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10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pokračuje vhodným návrhom jej overenia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Úloha účastníkov:</a:t>
            </a:r>
          </a:p>
          <a:p>
            <a:pPr marL="0" indent="0">
              <a:buNone/>
            </a:pPr>
            <a:r>
              <a:rPr lang="sk-SK" dirty="0" smtClean="0"/>
              <a:t>Vyplňte dotazník Big </a:t>
            </a:r>
            <a:r>
              <a:rPr lang="sk-SK" dirty="0" err="1" smtClean="0"/>
              <a:t>Five</a:t>
            </a:r>
            <a:r>
              <a:rPr lang="sk-SK" dirty="0" smtClean="0"/>
              <a:t> na určovanie typu osobnosti tak, aby:</a:t>
            </a:r>
          </a:p>
          <a:p>
            <a:pPr marL="514350" indent="-514350">
              <a:buAutoNum type="arabicPeriod"/>
            </a:pPr>
            <a:r>
              <a:rPr lang="sk-SK" dirty="0"/>
              <a:t>z</a:t>
            </a:r>
            <a:r>
              <a:rPr lang="sk-SK" dirty="0" smtClean="0"/>
              <a:t>odpovedal vašej osobnosti, t. j. pravdivo</a:t>
            </a:r>
          </a:p>
          <a:p>
            <a:pPr marL="514350" indent="-514350">
              <a:buAutoNum type="arabicPeriod"/>
            </a:pPr>
            <a:r>
              <a:rPr lang="sk-SK" dirty="0" smtClean="0"/>
              <a:t>ste vyzerali ako ideálny pracovník pre novú pozíciu, o ktorú sa uchádzate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4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Nezávislá premenná </a:t>
            </a:r>
            <a:r>
              <a:rPr lang="sk-SK" dirty="0" smtClean="0"/>
              <a:t>je podmienka, ktorú manipulujeme návrhom experimentu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0719"/>
            <a:ext cx="7886700" cy="4226243"/>
          </a:xfrm>
        </p:spPr>
        <p:txBody>
          <a:bodyPr/>
          <a:lstStyle/>
          <a:p>
            <a:r>
              <a:rPr lang="sk-SK" dirty="0" smtClean="0"/>
              <a:t>Nezávislá od správania účastníka, t. j. účastník ju svojím správaním nemôže ovplyvniť</a:t>
            </a:r>
          </a:p>
          <a:p>
            <a:pPr lvl="1"/>
            <a:r>
              <a:rPr lang="sk-SK" dirty="0" smtClean="0"/>
              <a:t>Rozhranie, zariadenie, usporiadanie výsledkov vyhľadávania, pohlavie, expertíza, ...</a:t>
            </a:r>
          </a:p>
          <a:p>
            <a:pPr lvl="1"/>
            <a:r>
              <a:rPr lang="sk-SK" dirty="0" smtClean="0"/>
              <a:t>Pre príklad zo </a:t>
            </a:r>
            <a:r>
              <a:rPr lang="sk-SK" dirty="0" err="1" smtClean="0"/>
              <a:t>slajdu</a:t>
            </a:r>
            <a:r>
              <a:rPr lang="sk-SK" dirty="0" smtClean="0"/>
              <a:t> 2: Typ odpovede</a:t>
            </a:r>
          </a:p>
          <a:p>
            <a:r>
              <a:rPr lang="sk-SK" dirty="0" smtClean="0"/>
              <a:t>Rôzne úrovne = podmienky (okolnosti) testu</a:t>
            </a:r>
          </a:p>
          <a:p>
            <a:pPr lvl="1"/>
            <a:r>
              <a:rPr lang="sk-SK" dirty="0" smtClean="0"/>
              <a:t>Zariadenie: myš, </a:t>
            </a:r>
            <a:r>
              <a:rPr lang="sk-SK" dirty="0" err="1" smtClean="0"/>
              <a:t>touchpad</a:t>
            </a:r>
            <a:endParaRPr lang="sk-SK" dirty="0"/>
          </a:p>
          <a:p>
            <a:pPr lvl="1"/>
            <a:r>
              <a:rPr lang="sk-SK" dirty="0" smtClean="0"/>
              <a:t>Usporiadanie výsledkov: metóda 1, metóda 2, metóda 3</a:t>
            </a:r>
          </a:p>
          <a:p>
            <a:pPr lvl="1"/>
            <a:r>
              <a:rPr lang="sk-SK" dirty="0" smtClean="0"/>
              <a:t>Expertíza: začiatočník, pokročilý používateľ, expert</a:t>
            </a:r>
          </a:p>
          <a:p>
            <a:pPr lvl="1"/>
            <a:r>
              <a:rPr lang="sk-SK" dirty="0" smtClean="0"/>
              <a:t>Typ odpovede: pravda, lož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7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Závislá premenná </a:t>
            </a:r>
            <a:r>
              <a:rPr lang="sk-SK" dirty="0" smtClean="0"/>
              <a:t>je merateľný aspekt interakcie zahŕňajúcej nezávislú premennú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6440"/>
            <a:ext cx="7886700" cy="4180522"/>
          </a:xfrm>
        </p:spPr>
        <p:txBody>
          <a:bodyPr/>
          <a:lstStyle/>
          <a:p>
            <a:r>
              <a:rPr lang="sk-SK" dirty="0" smtClean="0"/>
              <a:t>Čas na dokončenie úlohy </a:t>
            </a:r>
          </a:p>
          <a:p>
            <a:r>
              <a:rPr lang="sk-SK" dirty="0" smtClean="0"/>
              <a:t>Rýchlosť </a:t>
            </a:r>
          </a:p>
          <a:p>
            <a:r>
              <a:rPr lang="sk-SK" dirty="0" smtClean="0"/>
              <a:t>Presnosť</a:t>
            </a:r>
          </a:p>
          <a:p>
            <a:r>
              <a:rPr lang="sk-SK" dirty="0" smtClean="0"/>
              <a:t>Čas prvej fixácie</a:t>
            </a:r>
          </a:p>
          <a:p>
            <a:r>
              <a:rPr lang="sk-SK" dirty="0" smtClean="0"/>
              <a:t>Veľkosť zreničky</a:t>
            </a:r>
          </a:p>
          <a:p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0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solidFill>
                  <a:srgbClr val="0070C0"/>
                </a:solidFill>
              </a:rPr>
              <a:t>Kontrolovaná premenná </a:t>
            </a:r>
            <a:r>
              <a:rPr lang="sk-SK" sz="2800" dirty="0" smtClean="0"/>
              <a:t>je akákoľvek okolnosť (ktorá nie je predmetom nášho skúmania), ktorú udržiavame konštantnú počas merania efektu nezávislej premennej na závislú </a:t>
            </a:r>
            <a:endParaRPr lang="sk-S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4559"/>
            <a:ext cx="7886700" cy="3982403"/>
          </a:xfrm>
        </p:spPr>
        <p:txBody>
          <a:bodyPr/>
          <a:lstStyle/>
          <a:p>
            <a:r>
              <a:rPr lang="sk-SK" dirty="0" smtClean="0"/>
              <a:t>Viac kontroly = experiment je menej zovšeobecniteľný (ťažšie aplikovateľný na iné situácie)</a:t>
            </a:r>
          </a:p>
          <a:p>
            <a:r>
              <a:rPr lang="sk-SK" dirty="0" smtClean="0"/>
              <a:t>Napr. experiment na efekt farby písma a pozadia na porozumenie čítaného textu</a:t>
            </a:r>
          </a:p>
          <a:p>
            <a:pPr lvl="1"/>
            <a:r>
              <a:rPr lang="sk-SK" dirty="0" smtClean="0"/>
              <a:t>Nezávislé premenné: farba písma, farba pozadia</a:t>
            </a:r>
          </a:p>
          <a:p>
            <a:pPr lvl="1"/>
            <a:r>
              <a:rPr lang="sk-SK" dirty="0" smtClean="0"/>
              <a:t>Závislá premenná: skóre testu na porozumenie textu</a:t>
            </a:r>
          </a:p>
          <a:p>
            <a:pPr lvl="1"/>
            <a:r>
              <a:rPr lang="sk-SK" dirty="0" smtClean="0"/>
              <a:t>Kontrolované premenné</a:t>
            </a:r>
          </a:p>
          <a:p>
            <a:pPr lvl="2"/>
            <a:r>
              <a:rPr lang="sk-SK" dirty="0" smtClean="0"/>
              <a:t>Veľkosť fontu, typ fontu, osvetlenie v miestnosti, ...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Mätúca premenná </a:t>
            </a:r>
            <a:r>
              <a:rPr lang="sk-SK" dirty="0" smtClean="0"/>
              <a:t>je okolnosť, ktorá sa systematicky mení s nezávislou premennou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379"/>
            <a:ext cx="7886700" cy="4279583"/>
          </a:xfrm>
        </p:spPr>
        <p:txBody>
          <a:bodyPr/>
          <a:lstStyle/>
          <a:p>
            <a:r>
              <a:rPr lang="sk-SK" dirty="0" smtClean="0"/>
              <a:t>Mala by byť kontrolovaná alebo </a:t>
            </a:r>
            <a:r>
              <a:rPr lang="sk-SK" dirty="0" err="1" smtClean="0"/>
              <a:t>randomizovaná</a:t>
            </a:r>
            <a:endParaRPr lang="sk-SK" dirty="0" smtClean="0"/>
          </a:p>
          <a:p>
            <a:r>
              <a:rPr lang="sk-SK" dirty="0" smtClean="0"/>
              <a:t>Napr. porovnávame výber cieľa pomocou myši alebo </a:t>
            </a:r>
            <a:r>
              <a:rPr lang="sk-SK" dirty="0" err="1" smtClean="0"/>
              <a:t>touchpadu</a:t>
            </a:r>
            <a:endParaRPr lang="sk-SK" dirty="0" smtClean="0"/>
          </a:p>
          <a:p>
            <a:pPr lvl="1"/>
            <a:r>
              <a:rPr lang="sk-SK" dirty="0" smtClean="0"/>
              <a:t>Mätúcou premennou môže byť predchádzajúca skúsenosť účastníkov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8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Sú dva spôsoby ako priradiť účastníkov k jednotlivým testovacím podmienkam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379"/>
            <a:ext cx="7886700" cy="4279583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>
                <a:solidFill>
                  <a:srgbClr val="0070C0"/>
                </a:solidFill>
              </a:rPr>
              <a:t>Within-subjects</a:t>
            </a:r>
            <a:r>
              <a:rPr lang="sk-SK" dirty="0" smtClean="0"/>
              <a:t> = v rámci účastníkov</a:t>
            </a:r>
          </a:p>
          <a:p>
            <a:pPr lvl="1"/>
            <a:r>
              <a:rPr lang="sk-SK" dirty="0" smtClean="0"/>
              <a:t>Každý účastník je testovaný s každou podmienkou</a:t>
            </a:r>
          </a:p>
          <a:p>
            <a:pPr lvl="1"/>
            <a:r>
              <a:rPr lang="sk-SK" dirty="0" smtClean="0"/>
              <a:t>Výhody</a:t>
            </a:r>
          </a:p>
          <a:p>
            <a:pPr lvl="2"/>
            <a:r>
              <a:rPr lang="sk-SK" dirty="0" smtClean="0"/>
              <a:t>Menej účastníkov</a:t>
            </a:r>
          </a:p>
          <a:p>
            <a:pPr lvl="2"/>
            <a:r>
              <a:rPr lang="sk-SK" dirty="0" smtClean="0"/>
              <a:t>Menej </a:t>
            </a:r>
            <a:r>
              <a:rPr lang="sk-SK" dirty="0" err="1" smtClean="0"/>
              <a:t>variancie</a:t>
            </a:r>
            <a:r>
              <a:rPr lang="sk-SK" dirty="0" smtClean="0"/>
              <a:t> kvôli účastníkom</a:t>
            </a:r>
          </a:p>
          <a:p>
            <a:pPr lvl="2"/>
            <a:r>
              <a:rPr lang="sk-SK" dirty="0" smtClean="0"/>
              <a:t>Nepotrebujeme vyrovnávať skupiny</a:t>
            </a:r>
          </a:p>
          <a:p>
            <a:pPr lvl="1"/>
            <a:r>
              <a:rPr lang="sk-SK" dirty="0" smtClean="0"/>
              <a:t>Nevýhody</a:t>
            </a:r>
          </a:p>
          <a:p>
            <a:pPr lvl="2"/>
            <a:r>
              <a:rPr lang="sk-SK" dirty="0" smtClean="0"/>
              <a:t>Efekty poradia – </a:t>
            </a:r>
            <a:r>
              <a:rPr lang="sk-SK" dirty="0" err="1" smtClean="0"/>
              <a:t>counterbalancing</a:t>
            </a:r>
            <a:r>
              <a:rPr lang="sk-SK" dirty="0" smtClean="0"/>
              <a:t> (</a:t>
            </a:r>
            <a:r>
              <a:rPr lang="sk-SK" dirty="0"/>
              <a:t>l</a:t>
            </a:r>
            <a:r>
              <a:rPr lang="sk-SK" dirty="0" smtClean="0"/>
              <a:t>atinský štvorec) alebo </a:t>
            </a:r>
            <a:r>
              <a:rPr lang="sk-SK" dirty="0" err="1" smtClean="0"/>
              <a:t>randomizácia</a:t>
            </a:r>
            <a:endParaRPr lang="sk-SK" dirty="0" smtClean="0"/>
          </a:p>
          <a:p>
            <a:r>
              <a:rPr lang="sk-SK" dirty="0" err="1" smtClean="0">
                <a:solidFill>
                  <a:srgbClr val="0070C0"/>
                </a:solidFill>
              </a:rPr>
              <a:t>Between-subjects</a:t>
            </a:r>
            <a:r>
              <a:rPr lang="sk-SK" dirty="0"/>
              <a:t> </a:t>
            </a:r>
            <a:r>
              <a:rPr lang="sk-SK" dirty="0" smtClean="0"/>
              <a:t>= medzi účastníkmi</a:t>
            </a:r>
          </a:p>
          <a:p>
            <a:pPr lvl="1"/>
            <a:r>
              <a:rPr lang="sk-SK" dirty="0" smtClean="0"/>
              <a:t>Každý účastník je testovaný len na jednej z podmienok</a:t>
            </a:r>
          </a:p>
          <a:p>
            <a:pPr lvl="1"/>
            <a:r>
              <a:rPr lang="sk-SK" dirty="0" smtClean="0"/>
              <a:t>Výhody a nevýhody naopak ako v predchádzajúcom prípade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CF74C-2912-4A3D-83C7-847F36CCE7A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83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968</Words>
  <Application>Microsoft Office PowerPoint</Application>
  <PresentationFormat>On-screen Show (4:3)</PresentationFormat>
  <Paragraphs>171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Štatistická sila sa prebúdza</vt:lpstr>
      <vt:lpstr>Všetko začína dobrou hypotézou</vt:lpstr>
      <vt:lpstr>Všetko začína overiteľnou hypotézou</vt:lpstr>
      <vt:lpstr>A pokračuje vhodným návrhom jej overenia</vt:lpstr>
      <vt:lpstr>Nezávislá premenná je podmienka, ktorú manipulujeme návrhom experimentu</vt:lpstr>
      <vt:lpstr>Závislá premenná je merateľný aspekt interakcie zahŕňajúcej nezávislú premennú</vt:lpstr>
      <vt:lpstr>Kontrolovaná premenná je akákoľvek okolnosť (ktorá nie je predmetom nášho skúmania), ktorú udržiavame konštantnú počas merania efektu nezávislej premennej na závislú </vt:lpstr>
      <vt:lpstr>Mätúca premenná je okolnosť, ktorá sa systematicky mení s nezávislou premennou</vt:lpstr>
      <vt:lpstr>Sú dva spôsoby ako priradiť účastníkov k jednotlivým testovacím podmienkam</vt:lpstr>
      <vt:lpstr>3x2 within-subjects design</vt:lpstr>
      <vt:lpstr>PowerPoint Presentation</vt:lpstr>
      <vt:lpstr>Chceme, aby namerané hodnoty závislej premennej boli rôzne pre rôzne testovacie podmienky</vt:lpstr>
      <vt:lpstr>Základný problém je, že nemeriame populácie, ale len ich vzorky</vt:lpstr>
      <vt:lpstr>Pri testovaní hypotéz uvažujeme pravdepodobnosť, že daný výsledok sme mohli dosiahnuť, ak by experimentálna procedúra nemala žiadny efekt</vt:lpstr>
      <vt:lpstr>Už si len potrebujeme vybrať vhodný štatistický test!</vt:lpstr>
      <vt:lpstr>Dáta z experimentu na Fittov zákon</vt:lpstr>
      <vt:lpstr>Experiment na Fittov zákon</vt:lpstr>
      <vt:lpstr>Overenie predpokladov parametrických testov</vt:lpstr>
      <vt:lpstr>Distribúcia sa môže odlišovať od normálnej chýbajúcou symetriou alebo tým, ako veľmi je „špicatá“</vt:lpstr>
      <vt:lpstr>Test normality</vt:lpstr>
      <vt:lpstr>Test normality</vt:lpstr>
      <vt:lpstr>Test normality</vt:lpstr>
      <vt:lpstr>Test normality</vt:lpstr>
      <vt:lpstr>Levenov test na homogénnosť variancií</vt:lpstr>
      <vt:lpstr>Čo ak nám to nevyjde?</vt:lpstr>
      <vt:lpstr>ANOVA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Testovanie  štatistických hypotéz</dc:title>
  <dc:creator>Róbert Móro</dc:creator>
  <cp:lastModifiedBy>Róbert Móro</cp:lastModifiedBy>
  <cp:revision>32</cp:revision>
  <dcterms:created xsi:type="dcterms:W3CDTF">2016-02-17T23:59:57Z</dcterms:created>
  <dcterms:modified xsi:type="dcterms:W3CDTF">2016-03-03T05:36:25Z</dcterms:modified>
</cp:coreProperties>
</file>