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83" r:id="rId3"/>
    <p:sldId id="272" r:id="rId4"/>
    <p:sldId id="273" r:id="rId5"/>
    <p:sldId id="281" r:id="rId6"/>
    <p:sldId id="284" r:id="rId7"/>
    <p:sldId id="285" r:id="rId8"/>
    <p:sldId id="270" r:id="rId9"/>
    <p:sldId id="282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8" r:id="rId32"/>
    <p:sldId id="307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3AF81-ED22-4CA5-ADCF-DE4D4F97D49B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CFE7A-4BDD-4F27-89C0-775AA44AED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090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Nakoniec môžeme opäť</a:t>
            </a:r>
            <a:r>
              <a:rPr lang="sk-SK" baseline="0" dirty="0" smtClean="0"/>
              <a:t> skontrolovať predpoklady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FE7A-4BDD-4F27-89C0-775AA44AED7E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317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SStotal</a:t>
            </a:r>
            <a:r>
              <a:rPr lang="sk-SK" dirty="0" smtClean="0"/>
              <a:t> =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SSbetween</a:t>
            </a:r>
            <a:r>
              <a:rPr lang="sk-SK" baseline="0" dirty="0" smtClean="0"/>
              <a:t> + </a:t>
            </a:r>
            <a:r>
              <a:rPr lang="sk-SK" baseline="0" dirty="0" err="1" smtClean="0"/>
              <a:t>SSwithin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FE7A-4BDD-4F27-89C0-775AA44AED7E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139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FE7A-4BDD-4F27-89C0-775AA44AED7E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510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EE2C-55C0-4C18-8C79-C6D0846796B5}" type="datetime1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892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EF79-F1E1-4CD6-8513-986CA3F45631}" type="datetime1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591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C058-7470-4E81-A09F-0E91F387BF7C}" type="datetime1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148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8BC2-E3DE-4E28-9FA5-498172C7E78E}" type="datetime1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024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DC2F-1975-495D-A82D-736195AEB073}" type="datetime1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66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D6A8-A92A-4DE1-B0CC-7C9E8FEA3BD6}" type="datetime1">
              <a:rPr lang="sk-SK" smtClean="0"/>
              <a:t>03.03.2016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186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BD78-E8C4-4F13-B84D-1C9FB29A81FC}" type="datetime1">
              <a:rPr lang="sk-SK" smtClean="0"/>
              <a:t>03.03.2016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63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20C6-5DB7-4DFA-9C80-2B199E45A0D8}" type="datetime1">
              <a:rPr lang="sk-SK" smtClean="0"/>
              <a:t>03.03.2016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455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17D5-E8A9-4011-A023-46E4ED7BF3CB}" type="datetime1">
              <a:rPr lang="sk-SK" smtClean="0"/>
              <a:t>03.03.2016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571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8239-3C5C-49AA-B6D0-59AA668F4D52}" type="datetime1">
              <a:rPr lang="sk-SK" smtClean="0"/>
              <a:t>03.03.2016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232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CC-C4BE-4B3E-80AD-95FF945206B0}" type="datetime1">
              <a:rPr lang="sk-SK" smtClean="0"/>
              <a:t>03.03.2016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22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946F-7178-4A4B-BA02-C546AD2E43E7}" type="datetime1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92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ANOVA vracia úder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Epizóda I</a:t>
            </a:r>
            <a:r>
              <a:rPr lang="en-US" dirty="0" smtClean="0"/>
              <a:t>I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Róbert Móro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</a:t>
            </a:r>
            <a:r>
              <a:rPr lang="sk-SK" dirty="0" smtClean="0"/>
              <a:t>.</a:t>
            </a:r>
            <a:r>
              <a:rPr lang="en-US" dirty="0" smtClean="0"/>
              <a:t>3</a:t>
            </a:r>
            <a:r>
              <a:rPr lang="sk-SK" dirty="0" smtClean="0"/>
              <a:t>.2016</a:t>
            </a:r>
          </a:p>
        </p:txBody>
      </p:sp>
      <p:pic>
        <p:nvPicPr>
          <p:cNvPr id="5" name="Obrázok 5" descr="logo_pewe_titled_fullcolor_lbcg_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2208840" cy="792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39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robert.moro@stuba.sk</a:t>
            </a:r>
          </a:p>
        </p:txBody>
      </p:sp>
    </p:spTree>
    <p:extLst>
      <p:ext uri="{BB962C8B-B14F-4D97-AF65-F5344CB8AC3E}">
        <p14:creationId xmlns:p14="http://schemas.microsoft.com/office/powerpoint/2010/main" val="9743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H0: Niekoľko populácií má rovnaký priemer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Porovnávame </a:t>
            </a:r>
            <a:r>
              <a:rPr lang="sk-SK" dirty="0" smtClean="0">
                <a:solidFill>
                  <a:srgbClr val="0070C0"/>
                </a:solidFill>
              </a:rPr>
              <a:t>variabilitu medzi skupinami</a:t>
            </a:r>
          </a:p>
          <a:p>
            <a:endParaRPr lang="sk-SK" dirty="0" smtClean="0">
              <a:solidFill>
                <a:srgbClr val="0070C0"/>
              </a:solidFill>
            </a:endParaRPr>
          </a:p>
          <a:p>
            <a:r>
              <a:rPr lang="sk-SK" dirty="0" smtClean="0"/>
              <a:t>S </a:t>
            </a:r>
            <a:r>
              <a:rPr lang="sk-SK" dirty="0" smtClean="0">
                <a:solidFill>
                  <a:srgbClr val="0070C0"/>
                </a:solidFill>
              </a:rPr>
              <a:t>variabilitou v rámci skupín</a:t>
            </a:r>
          </a:p>
          <a:p>
            <a:pPr lvl="1"/>
            <a:r>
              <a:rPr lang="sk-SK" dirty="0" smtClean="0"/>
              <a:t>Predpoklad homogenity </a:t>
            </a:r>
            <a:r>
              <a:rPr lang="sk-SK" dirty="0" err="1" smtClean="0"/>
              <a:t>variancií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10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699" y="4447920"/>
            <a:ext cx="4506601" cy="6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pre tri skupiny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11</a:t>
            </a:fld>
            <a:endParaRPr lang="sk-SK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239" y="2026919"/>
            <a:ext cx="6111522" cy="34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Vypočítame </a:t>
            </a:r>
            <a:r>
              <a:rPr lang="sk-SK" dirty="0" err="1" smtClean="0"/>
              <a:t>varianciu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0070C0"/>
                </a:solidFill>
              </a:rPr>
              <a:t>medzi skupinami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333" y="1825625"/>
            <a:ext cx="6829333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07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Vypočítame </a:t>
            </a:r>
            <a:r>
              <a:rPr lang="sk-SK" dirty="0" err="1" smtClean="0"/>
              <a:t>varianciu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0070C0"/>
                </a:solidFill>
              </a:rPr>
              <a:t>medzi skupinami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13</a:t>
            </a:fld>
            <a:endParaRPr lang="sk-SK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573" y="1825625"/>
            <a:ext cx="62888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Vypočítame </a:t>
            </a:r>
            <a:r>
              <a:rPr lang="sk-SK" dirty="0" err="1" smtClean="0"/>
              <a:t>varianciu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0070C0"/>
                </a:solidFill>
              </a:rPr>
              <a:t>v rámci skupín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829" y="1825625"/>
            <a:ext cx="7454341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98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Vypočítame </a:t>
            </a:r>
            <a:r>
              <a:rPr lang="sk-SK" dirty="0" err="1" smtClean="0"/>
              <a:t>varianciu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0070C0"/>
                </a:solidFill>
              </a:rPr>
              <a:t>v rámci skupín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15</a:t>
            </a:fld>
            <a:endParaRPr lang="sk-SK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861" y="1825625"/>
            <a:ext cx="53402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Vypočítame </a:t>
            </a:r>
            <a:r>
              <a:rPr lang="sk-SK" dirty="0" smtClean="0">
                <a:solidFill>
                  <a:srgbClr val="0070C0"/>
                </a:solidFill>
              </a:rPr>
              <a:t>F-štatistiku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F </a:t>
            </a:r>
            <a:r>
              <a:rPr lang="en-US" dirty="0" smtClean="0">
                <a:solidFill>
                  <a:srgbClr val="0070C0"/>
                </a:solidFill>
              </a:rPr>
              <a:t>&gt; 1 </a:t>
            </a:r>
            <a:r>
              <a:rPr lang="en-US" dirty="0" smtClean="0"/>
              <a:t>=&gt; </a:t>
            </a:r>
            <a:r>
              <a:rPr lang="sk-SK" dirty="0" smtClean="0"/>
              <a:t>šanca signifikantného efektu nezávislej premennej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F &lt; 1 </a:t>
            </a:r>
            <a:r>
              <a:rPr lang="en-US" dirty="0" smtClean="0"/>
              <a:t>=&gt;</a:t>
            </a:r>
            <a:r>
              <a:rPr lang="sk-SK" dirty="0" smtClean="0"/>
              <a:t> </a:t>
            </a:r>
            <a:r>
              <a:rPr lang="sk-SK" dirty="0" err="1" smtClean="0"/>
              <a:t>nesignifikantný</a:t>
            </a:r>
            <a:r>
              <a:rPr lang="sk-SK" dirty="0" smtClean="0"/>
              <a:t> efekt nezávislej premennej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16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91" y="3139003"/>
            <a:ext cx="5093018" cy="23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Vypočítame </a:t>
            </a:r>
            <a:r>
              <a:rPr lang="sk-SK" dirty="0" smtClean="0">
                <a:solidFill>
                  <a:srgbClr val="0070C0"/>
                </a:solidFill>
              </a:rPr>
              <a:t>celkovú </a:t>
            </a:r>
            <a:r>
              <a:rPr lang="sk-SK" dirty="0" err="1" smtClean="0">
                <a:solidFill>
                  <a:srgbClr val="0070C0"/>
                </a:solidFill>
              </a:rPr>
              <a:t>varianciu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smtClean="0"/>
              <a:t>(pre určenie veľkosti efektu)</a:t>
            </a:r>
            <a:endParaRPr lang="sk-S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3255" y="1825625"/>
            <a:ext cx="7097490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11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Vypočítame </a:t>
            </a:r>
            <a:r>
              <a:rPr lang="sk-SK" dirty="0" smtClean="0">
                <a:solidFill>
                  <a:srgbClr val="0070C0"/>
                </a:solidFill>
              </a:rPr>
              <a:t>celkovú </a:t>
            </a:r>
            <a:r>
              <a:rPr lang="sk-SK" dirty="0" err="1" smtClean="0">
                <a:solidFill>
                  <a:srgbClr val="0070C0"/>
                </a:solidFill>
              </a:rPr>
              <a:t>varianciu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smtClean="0"/>
              <a:t>(pre určenie veľkosti efektu)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18</a:t>
            </a:fld>
            <a:endParaRPr lang="sk-SK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1919" y="1825625"/>
            <a:ext cx="52601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Jednosmerná ANOVA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Experiment na </a:t>
            </a:r>
            <a:r>
              <a:rPr lang="sk-SK" dirty="0" err="1" smtClean="0"/>
              <a:t>Fittov</a:t>
            </a:r>
            <a:r>
              <a:rPr lang="sk-SK" dirty="0" smtClean="0"/>
              <a:t> zákon</a:t>
            </a:r>
          </a:p>
          <a:p>
            <a:pPr lvl="1"/>
            <a:r>
              <a:rPr lang="sk-SK" dirty="0" smtClean="0"/>
              <a:t>Očakávame rozdiely v priepustnosti (</a:t>
            </a:r>
            <a:r>
              <a:rPr lang="sk-SK" dirty="0" err="1" smtClean="0">
                <a:solidFill>
                  <a:srgbClr val="0070C0"/>
                </a:solidFill>
              </a:rPr>
              <a:t>Throughput</a:t>
            </a:r>
            <a:r>
              <a:rPr lang="sk-SK" dirty="0" smtClean="0"/>
              <a:t>) medzi experimentálnymi podmienkami (</a:t>
            </a:r>
            <a:r>
              <a:rPr lang="sk-SK" dirty="0" err="1" smtClean="0">
                <a:solidFill>
                  <a:srgbClr val="0070C0"/>
                </a:solidFill>
              </a:rPr>
              <a:t>Block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19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" b="11025"/>
          <a:stretch/>
        </p:blipFill>
        <p:spPr>
          <a:xfrm>
            <a:off x="628650" y="3327083"/>
            <a:ext cx="1543050" cy="330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792537"/>
            <a:ext cx="5283601" cy="17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minulej časti ste videli...</a:t>
            </a:r>
            <a:endParaRPr lang="sk-SK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Aké sú dizajnové rozhodnutia pri návrhu </a:t>
            </a:r>
            <a:r>
              <a:rPr lang="sk-SK" dirty="0" err="1" smtClean="0"/>
              <a:t>exprimentu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Začali sme sa baviť o štatistike</a:t>
            </a:r>
          </a:p>
          <a:p>
            <a:pPr lvl="1"/>
            <a:r>
              <a:rPr lang="sk-SK" dirty="0"/>
              <a:t>Je nameraný rozdiel skutočný, alebo len kvôli náhode?</a:t>
            </a:r>
          </a:p>
          <a:p>
            <a:pPr lvl="1"/>
            <a:r>
              <a:rPr lang="sk-SK" dirty="0"/>
              <a:t>Predpoklad nulového efektu (rozdielu) = </a:t>
            </a:r>
            <a:r>
              <a:rPr lang="sk-SK" dirty="0">
                <a:solidFill>
                  <a:srgbClr val="0070C0"/>
                </a:solidFill>
              </a:rPr>
              <a:t>nulová </a:t>
            </a:r>
            <a:r>
              <a:rPr lang="sk-SK" dirty="0" smtClean="0">
                <a:solidFill>
                  <a:srgbClr val="0070C0"/>
                </a:solidFill>
              </a:rPr>
              <a:t>hypotéza</a:t>
            </a:r>
          </a:p>
          <a:p>
            <a:pPr lvl="1"/>
            <a:endParaRPr lang="sk-SK" dirty="0">
              <a:solidFill>
                <a:srgbClr val="0070C0"/>
              </a:solidFill>
            </a:endParaRPr>
          </a:p>
          <a:p>
            <a:r>
              <a:rPr lang="sk-SK" dirty="0" smtClean="0"/>
              <a:t>Overovali sme predpoklady parametrických testov</a:t>
            </a:r>
          </a:p>
          <a:p>
            <a:pPr lvl="1"/>
            <a:r>
              <a:rPr lang="sk-SK" dirty="0" smtClean="0"/>
              <a:t>Normálne rozdelenie dát</a:t>
            </a:r>
          </a:p>
          <a:p>
            <a:pPr lvl="1"/>
            <a:r>
              <a:rPr lang="sk-SK" dirty="0" smtClean="0"/>
              <a:t>Homogénnosť </a:t>
            </a:r>
            <a:r>
              <a:rPr lang="sk-SK" dirty="0" err="1" smtClean="0"/>
              <a:t>variancií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07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Jednosmerná ANOVA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>
                <a:solidFill>
                  <a:srgbClr val="0070C0"/>
                </a:solidFill>
              </a:rPr>
              <a:t>Veľkosť efektu </a:t>
            </a:r>
            <a:r>
              <a:rPr lang="sk-SK" dirty="0" smtClean="0"/>
              <a:t>= </a:t>
            </a:r>
            <a:r>
              <a:rPr lang="sk-SK" dirty="0" err="1" smtClean="0"/>
              <a:t>variancia</a:t>
            </a:r>
            <a:r>
              <a:rPr lang="sk-SK" dirty="0" smtClean="0"/>
              <a:t> v závislej premennej, ktorá môže byť pripísaná faktoru (nezávislej premennej)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20</a:t>
            </a:fld>
            <a:endParaRPr lang="sk-S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70077"/>
            <a:ext cx="8080801" cy="524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526045"/>
            <a:ext cx="4195801" cy="602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583" y="4842803"/>
            <a:ext cx="2088833" cy="12235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41420" y="2697480"/>
            <a:ext cx="396240" cy="495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51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Jednosmerná ANOVA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438" y="1690689"/>
            <a:ext cx="4502164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21</a:t>
            </a:fld>
            <a:endParaRPr lang="sk-S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67"/>
          <a:stretch/>
        </p:blipFill>
        <p:spPr>
          <a:xfrm>
            <a:off x="5595937" y="1996440"/>
            <a:ext cx="3357563" cy="8467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8860" y="2633662"/>
            <a:ext cx="335280" cy="247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3390900" y="2633662"/>
            <a:ext cx="1790700" cy="247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5815011" y="3399452"/>
            <a:ext cx="2919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Testuje, či je </a:t>
            </a:r>
            <a:r>
              <a:rPr lang="sk-SK" dirty="0" err="1" smtClean="0"/>
              <a:t>variancia</a:t>
            </a:r>
            <a:r>
              <a:rPr lang="sk-SK" dirty="0" smtClean="0"/>
              <a:t> medzi rôznymi úrovňami faktoru rovnaká. Test nie je signifikantný </a:t>
            </a:r>
            <a:r>
              <a:rPr lang="en-US" dirty="0" smtClean="0"/>
              <a:t>=&gt;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0070C0"/>
                </a:solidFill>
              </a:rPr>
              <a:t>je rovnaká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2842260" y="3558540"/>
            <a:ext cx="2972751" cy="44107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15011" y="4877901"/>
            <a:ext cx="291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Preto v praxi </a:t>
            </a:r>
            <a:r>
              <a:rPr lang="sk-SK" dirty="0" smtClean="0">
                <a:solidFill>
                  <a:srgbClr val="0070C0"/>
                </a:solidFill>
              </a:rPr>
              <a:t>nemusíme </a:t>
            </a:r>
            <a:r>
              <a:rPr lang="sk-SK" dirty="0" smtClean="0"/>
              <a:t>uvažovať tieto korekcie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2842260" y="5090160"/>
            <a:ext cx="2972751" cy="1109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1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Keďže je ANOVA test signifikantný, vieme, že </a:t>
            </a:r>
            <a:r>
              <a:rPr lang="sk-SK" dirty="0" smtClean="0">
                <a:solidFill>
                  <a:srgbClr val="0070C0"/>
                </a:solidFill>
              </a:rPr>
              <a:t>niektoré</a:t>
            </a:r>
            <a:r>
              <a:rPr lang="sk-SK" dirty="0" smtClean="0"/>
              <a:t> priemery sú rôzne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Ale ktoré?</a:t>
            </a:r>
          </a:p>
          <a:p>
            <a:pPr lvl="1"/>
            <a:r>
              <a:rPr lang="sk-SK" dirty="0" smtClean="0"/>
              <a:t>Post-hoc párové porovnania</a:t>
            </a:r>
          </a:p>
          <a:p>
            <a:pPr lvl="1"/>
            <a:r>
              <a:rPr lang="sk-SK" dirty="0" smtClean="0"/>
              <a:t>Analýza kontrastov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22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5" y="3428047"/>
            <a:ext cx="50863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ANOVA post-hoc testy</a:t>
            </a:r>
            <a:endParaRPr lang="sk-S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6"/>
          <a:stretch/>
        </p:blipFill>
        <p:spPr>
          <a:xfrm>
            <a:off x="628650" y="2072640"/>
            <a:ext cx="6216001" cy="3928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23</a:t>
            </a:fld>
            <a:endParaRPr lang="sk-S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5985410"/>
            <a:ext cx="8473440" cy="796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9311" y="4001601"/>
            <a:ext cx="291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Párové porovnania </a:t>
            </a:r>
            <a:r>
              <a:rPr lang="sk-SK" dirty="0" smtClean="0"/>
              <a:t>(t-štatistiky a p-hodnoty)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5120641" y="4324767"/>
            <a:ext cx="808670" cy="33105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29311" y="2009904"/>
            <a:ext cx="291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Opisná štatistka</a:t>
            </a:r>
            <a:endParaRPr lang="sk-SK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120641" y="2194570"/>
            <a:ext cx="808670" cy="46955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1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Vizualizujeme rozdiely v priemeroch pomocou </a:t>
            </a:r>
            <a:r>
              <a:rPr lang="sk-SK" dirty="0" smtClean="0">
                <a:solidFill>
                  <a:srgbClr val="0070C0"/>
                </a:solidFill>
              </a:rPr>
              <a:t>stĺpcového diagramu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26945"/>
            <a:ext cx="7187251" cy="116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24</a:t>
            </a:fld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25625"/>
            <a:ext cx="3185700" cy="301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653" y="3293345"/>
            <a:ext cx="6148388" cy="335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Pripravme graf do článku!</a:t>
            </a:r>
            <a:endParaRPr lang="sk-S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54" y="1899134"/>
            <a:ext cx="5633251" cy="16135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25</a:t>
            </a:fld>
            <a:endParaRPr lang="sk-S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433" y="3570650"/>
            <a:ext cx="4772978" cy="321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Dvojsmerná ANOVA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Zistili sme, že bloky 3 a 4 sú rôzne od blokov 1 a 2</a:t>
            </a:r>
          </a:p>
          <a:p>
            <a:pPr lvl="1"/>
            <a:r>
              <a:rPr lang="sk-SK" dirty="0" smtClean="0"/>
              <a:t>Bloky 3 a 4 mali amplitúdu 300px</a:t>
            </a:r>
          </a:p>
          <a:p>
            <a:pPr lvl="1"/>
            <a:r>
              <a:rPr lang="sk-SK" dirty="0" smtClean="0"/>
              <a:t>Bloky 1 a 2 mali amplitúdu 150px</a:t>
            </a:r>
          </a:p>
          <a:p>
            <a:pPr lvl="1"/>
            <a:r>
              <a:rPr lang="sk-SK" dirty="0" smtClean="0"/>
              <a:t>Spôsobuje efekt len </a:t>
            </a:r>
            <a:r>
              <a:rPr lang="sk-SK" dirty="0" smtClean="0">
                <a:solidFill>
                  <a:srgbClr val="0070C0"/>
                </a:solidFill>
              </a:rPr>
              <a:t>amplitúda</a:t>
            </a:r>
            <a:r>
              <a:rPr lang="sk-SK" dirty="0" smtClean="0"/>
              <a:t>, alebo aj </a:t>
            </a:r>
            <a:r>
              <a:rPr lang="sk-SK" dirty="0" smtClean="0">
                <a:solidFill>
                  <a:srgbClr val="0070C0"/>
                </a:solidFill>
              </a:rPr>
              <a:t>šírka stimulu</a:t>
            </a:r>
            <a:r>
              <a:rPr lang="sk-SK" dirty="0" smtClean="0"/>
              <a:t>?</a:t>
            </a:r>
          </a:p>
          <a:p>
            <a:r>
              <a:rPr lang="sk-SK" dirty="0" smtClean="0"/>
              <a:t>Pomôže nám dvojsmerná ANOVA!</a:t>
            </a:r>
          </a:p>
          <a:p>
            <a:pPr lvl="1"/>
            <a:r>
              <a:rPr lang="sk-SK" dirty="0" smtClean="0"/>
              <a:t>Testujeme hlavný efekt prvej nezávislej premennej (A)</a:t>
            </a:r>
          </a:p>
          <a:p>
            <a:pPr lvl="1"/>
            <a:r>
              <a:rPr lang="sk-SK" dirty="0" smtClean="0"/>
              <a:t>Testujeme hlavný efekt druhej nezávislej premennej (W)</a:t>
            </a:r>
          </a:p>
          <a:p>
            <a:pPr lvl="1"/>
            <a:r>
              <a:rPr lang="sk-SK" dirty="0" smtClean="0"/>
              <a:t>Testujeme interakciu medzi nezávislými premennými</a:t>
            </a:r>
          </a:p>
          <a:p>
            <a:pPr lvl="1"/>
            <a:endParaRPr lang="sk-SK" dirty="0"/>
          </a:p>
          <a:p>
            <a:r>
              <a:rPr lang="sk-SK" dirty="0" smtClean="0"/>
              <a:t>2x2 </a:t>
            </a:r>
            <a:r>
              <a:rPr lang="sk-SK" dirty="0" err="1" smtClean="0"/>
              <a:t>within-subjects</a:t>
            </a:r>
            <a:r>
              <a:rPr lang="sk-SK" dirty="0" smtClean="0"/>
              <a:t> dizajn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15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Dvojsmerná ANOVA</a:t>
            </a:r>
            <a:endParaRPr lang="sk-S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41989"/>
            <a:ext cx="3362325" cy="11620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27</a:t>
            </a:fld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355339"/>
            <a:ext cx="4682490" cy="1577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276177"/>
            <a:ext cx="7381875" cy="609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7720" y="3931127"/>
            <a:ext cx="4407217" cy="247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8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Keďže obe premenné majú len </a:t>
            </a:r>
            <a:r>
              <a:rPr lang="sk-SK" dirty="0" smtClean="0">
                <a:solidFill>
                  <a:srgbClr val="0070C0"/>
                </a:solidFill>
              </a:rPr>
              <a:t>2 úrovne</a:t>
            </a:r>
            <a:r>
              <a:rPr lang="sk-SK" dirty="0" smtClean="0"/>
              <a:t>, nemusíme robiť párové porovnania, stačí </a:t>
            </a:r>
            <a:r>
              <a:rPr lang="sk-SK" dirty="0" smtClean="0">
                <a:solidFill>
                  <a:srgbClr val="0070C0"/>
                </a:solidFill>
              </a:rPr>
              <a:t>opisná štatistika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240" y="2034074"/>
            <a:ext cx="3418800" cy="5054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28</a:t>
            </a:fld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40" y="2663493"/>
            <a:ext cx="7667430" cy="1618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954" y="4257027"/>
            <a:ext cx="4668046" cy="2600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0" y="4257027"/>
            <a:ext cx="4183380" cy="24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0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Keby bola </a:t>
            </a:r>
            <a:r>
              <a:rPr lang="sk-SK" sz="3600" dirty="0" smtClean="0">
                <a:solidFill>
                  <a:srgbClr val="0070C0"/>
                </a:solidFill>
              </a:rPr>
              <a:t>interakcia signifikantná</a:t>
            </a:r>
            <a:r>
              <a:rPr lang="sk-SK" sz="3600" dirty="0" smtClean="0"/>
              <a:t>, znamenalo by to, že sa efekt jednej premennej mení v závislosti od druhej</a:t>
            </a:r>
            <a:endParaRPr lang="sk-SK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44" y="1992674"/>
            <a:ext cx="4623151" cy="3596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29</a:t>
            </a:fld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44" y="2322520"/>
            <a:ext cx="4376596" cy="1813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44" y="4013203"/>
            <a:ext cx="3562350" cy="352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43" y="4365628"/>
            <a:ext cx="5628435" cy="2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Dáta z experimentu na </a:t>
            </a:r>
            <a:r>
              <a:rPr lang="sk-SK" dirty="0" err="1" smtClean="0"/>
              <a:t>Fittov</a:t>
            </a:r>
            <a:r>
              <a:rPr lang="sk-SK" dirty="0" smtClean="0"/>
              <a:t> zákon</a:t>
            </a:r>
            <a:endParaRPr lang="sk-S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982" y="1825625"/>
            <a:ext cx="7066036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98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 efektu interakcie – vidíme, že nie je </a:t>
            </a:r>
            <a:r>
              <a:rPr lang="sk-SK" dirty="0" smtClean="0">
                <a:solidFill>
                  <a:srgbClr val="0070C0"/>
                </a:solidFill>
              </a:rPr>
              <a:t>žiadny efekt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815" y="1825625"/>
            <a:ext cx="6802369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99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Teraz už viete použiť test ANOVA!</a:t>
            </a:r>
            <a:endParaRPr lang="sk-S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95" y="1825625"/>
            <a:ext cx="3869610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3554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Regresia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32</a:t>
            </a:fld>
            <a:endParaRPr lang="sk-SK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9" y="1825625"/>
            <a:ext cx="7728841" cy="4351338"/>
          </a:xfrm>
        </p:spPr>
      </p:pic>
    </p:spTree>
    <p:extLst>
      <p:ext uri="{BB962C8B-B14F-4D97-AF65-F5344CB8AC3E}">
        <p14:creationId xmlns:p14="http://schemas.microsoft.com/office/powerpoint/2010/main" val="24911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Experiment na </a:t>
            </a:r>
            <a:r>
              <a:rPr lang="sk-SK" dirty="0" err="1" smtClean="0"/>
              <a:t>Fittov</a:t>
            </a:r>
            <a:r>
              <a:rPr lang="sk-SK" dirty="0" smtClean="0"/>
              <a:t> zákon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2x2x2 </a:t>
            </a:r>
            <a:r>
              <a:rPr lang="sk-SK" dirty="0" err="1" smtClean="0"/>
              <a:t>within-subjects</a:t>
            </a:r>
            <a:r>
              <a:rPr lang="sk-SK" dirty="0" smtClean="0"/>
              <a:t> dizajn</a:t>
            </a:r>
          </a:p>
          <a:p>
            <a:pPr lvl="1"/>
            <a:r>
              <a:rPr lang="sk-SK" dirty="0" smtClean="0"/>
              <a:t>Amplitúda = vzdialenosť od stredu obrazovky</a:t>
            </a:r>
          </a:p>
          <a:p>
            <a:pPr lvl="1"/>
            <a:r>
              <a:rPr lang="sk-SK" dirty="0" smtClean="0"/>
              <a:t>Šírka stimulu</a:t>
            </a:r>
          </a:p>
          <a:p>
            <a:pPr lvl="1"/>
            <a:r>
              <a:rPr lang="sk-SK" dirty="0" smtClean="0"/>
              <a:t>Typ reakcie: myš </a:t>
            </a:r>
            <a:r>
              <a:rPr lang="sk-SK" dirty="0" err="1" smtClean="0"/>
              <a:t>vs</a:t>
            </a:r>
            <a:r>
              <a:rPr lang="sk-SK" dirty="0" smtClean="0"/>
              <a:t>. klávesnica</a:t>
            </a:r>
          </a:p>
          <a:p>
            <a:r>
              <a:rPr lang="sk-SK" dirty="0" smtClean="0"/>
              <a:t>Hlavné závislé premenné</a:t>
            </a:r>
          </a:p>
          <a:p>
            <a:pPr lvl="1"/>
            <a:r>
              <a:rPr lang="sk-SK" dirty="0" smtClean="0"/>
              <a:t>Priechodnosť (</a:t>
            </a:r>
            <a:r>
              <a:rPr lang="sk-SK" dirty="0" err="1" smtClean="0"/>
              <a:t>throughput</a:t>
            </a:r>
            <a:r>
              <a:rPr lang="sk-SK" dirty="0" smtClean="0"/>
              <a:t> = T)</a:t>
            </a:r>
          </a:p>
          <a:p>
            <a:pPr lvl="1"/>
            <a:r>
              <a:rPr lang="sk-SK" dirty="0" smtClean="0"/>
              <a:t>Čas pohybu (</a:t>
            </a:r>
            <a:r>
              <a:rPr lang="sk-SK" dirty="0" err="1" smtClean="0"/>
              <a:t>movement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r>
              <a:rPr lang="sk-SK" dirty="0" smtClean="0"/>
              <a:t> = MT)</a:t>
            </a:r>
          </a:p>
          <a:p>
            <a:r>
              <a:rPr lang="sk-SK" dirty="0" smtClean="0"/>
              <a:t>32 účastníkov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77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ak nám nevyjdú testy na predpoklady?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Môže byť spôsobené </a:t>
            </a:r>
            <a:r>
              <a:rPr lang="sk-SK" dirty="0" smtClean="0">
                <a:solidFill>
                  <a:srgbClr val="0070C0"/>
                </a:solidFill>
              </a:rPr>
              <a:t>vychýlenými hodnotami (</a:t>
            </a:r>
            <a:r>
              <a:rPr lang="sk-SK" dirty="0" err="1" smtClean="0">
                <a:solidFill>
                  <a:srgbClr val="0070C0"/>
                </a:solidFill>
              </a:rPr>
              <a:t>outliermi</a:t>
            </a:r>
            <a:r>
              <a:rPr lang="sk-SK" dirty="0" smtClean="0">
                <a:solidFill>
                  <a:srgbClr val="0070C0"/>
                </a:solidFill>
              </a:rPr>
              <a:t>)</a:t>
            </a:r>
          </a:p>
          <a:p>
            <a:r>
              <a:rPr lang="sk-SK" dirty="0" smtClean="0"/>
              <a:t>Môžeme</a:t>
            </a:r>
          </a:p>
          <a:p>
            <a:pPr lvl="1"/>
            <a:r>
              <a:rPr lang="sk-SK" dirty="0" smtClean="0"/>
              <a:t>Odstrániť vychýlené hodnoty (v takom prípade musíme odstrániť všetky dáta od danej osoby)</a:t>
            </a:r>
          </a:p>
          <a:p>
            <a:pPr lvl="1"/>
            <a:r>
              <a:rPr lang="sk-SK" dirty="0" smtClean="0"/>
              <a:t>Transformovať všetky dáta</a:t>
            </a:r>
          </a:p>
          <a:p>
            <a:pPr lvl="2"/>
            <a:r>
              <a:rPr lang="sk-SK" dirty="0" smtClean="0"/>
              <a:t>Pomocou logaritmu, druhej mocniny a pod.</a:t>
            </a:r>
          </a:p>
          <a:p>
            <a:pPr lvl="1"/>
            <a:r>
              <a:rPr lang="sk-SK" dirty="0" smtClean="0"/>
              <a:t>Zmeniť vychýlené hodnoty</a:t>
            </a:r>
          </a:p>
          <a:p>
            <a:pPr lvl="2"/>
            <a:r>
              <a:rPr lang="sk-SK" dirty="0" smtClean="0"/>
              <a:t>Druhá najvyššia hodnota + 1</a:t>
            </a:r>
          </a:p>
          <a:p>
            <a:pPr lvl="2"/>
            <a:r>
              <a:rPr lang="sk-SK" dirty="0" smtClean="0"/>
              <a:t>Priemer plus 2 štandardné odchýlky</a:t>
            </a:r>
          </a:p>
          <a:p>
            <a:pPr lvl="2"/>
            <a:r>
              <a:rPr lang="sk-SK" dirty="0" smtClean="0"/>
              <a:t>Priemer alebo medián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82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Ošetrenie vychýlených hodnôt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Môžeme použiť funkciu </a:t>
            </a:r>
            <a:r>
              <a:rPr lang="sk-SK" dirty="0" err="1" smtClean="0">
                <a:solidFill>
                  <a:srgbClr val="0070C0"/>
                </a:solidFill>
              </a:rPr>
              <a:t>boxplot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6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04" y="2373791"/>
            <a:ext cx="3146850" cy="223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04" y="2641097"/>
            <a:ext cx="6798751" cy="36255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7429" y="3875314"/>
            <a:ext cx="254000" cy="268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5036457" y="3338285"/>
            <a:ext cx="254000" cy="268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5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Ošetrenie vychýlených hodnôt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156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400" dirty="0" smtClean="0"/>
              <a:t>Identifikujeme vychýlené hodnoty</a:t>
            </a:r>
          </a:p>
          <a:p>
            <a:pPr marL="514350" indent="-514350">
              <a:buFont typeface="+mj-lt"/>
              <a:buAutoNum type="arabicPeriod"/>
            </a:pPr>
            <a:endParaRPr lang="sk-SK" sz="2400" dirty="0"/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/>
              <a:t>Identifikujeme účastníkov s vychýlenými hodnotami</a:t>
            </a:r>
          </a:p>
          <a:p>
            <a:pPr marL="514350" indent="-514350">
              <a:buFont typeface="+mj-lt"/>
              <a:buAutoNum type="arabicPeriod"/>
            </a:pPr>
            <a:endParaRPr lang="sk-SK" sz="2400" dirty="0"/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>
                <a:solidFill>
                  <a:srgbClr val="0070C0"/>
                </a:solidFill>
              </a:rPr>
              <a:t>Odstránime dáta </a:t>
            </a:r>
            <a:r>
              <a:rPr lang="sk-SK" sz="2400" dirty="0" smtClean="0"/>
              <a:t>týchto účastníkov</a:t>
            </a:r>
          </a:p>
          <a:p>
            <a:pPr marL="514350" indent="-514350">
              <a:buFont typeface="+mj-lt"/>
              <a:buAutoNum type="arabicPeriod"/>
            </a:pPr>
            <a:endParaRPr lang="sk-SK" sz="2400" dirty="0"/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/>
              <a:t>Alebo </a:t>
            </a:r>
            <a:r>
              <a:rPr lang="sk-SK" sz="2400" dirty="0" smtClean="0">
                <a:solidFill>
                  <a:srgbClr val="0070C0"/>
                </a:solidFill>
              </a:rPr>
              <a:t>nahradíme vychýlené hodnoty </a:t>
            </a:r>
            <a:r>
              <a:rPr lang="sk-SK" sz="2400" dirty="0" smtClean="0"/>
              <a:t>priemerom + 2 štandardnými odchýlkami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7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21" y="2270006"/>
            <a:ext cx="5361301" cy="50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921" y="3137193"/>
            <a:ext cx="5143500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921" y="4038746"/>
            <a:ext cx="5400675" cy="361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921" y="5341257"/>
            <a:ext cx="7886551" cy="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Už si len potrebujeme vybrať vhodný štatistický test!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8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20" y="1804697"/>
            <a:ext cx="6804360" cy="4870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16140" y="4899660"/>
            <a:ext cx="758040" cy="4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7216140" y="5730240"/>
            <a:ext cx="758040" cy="4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86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ANOVA = Analýza </a:t>
            </a:r>
            <a:r>
              <a:rPr lang="sk-SK" dirty="0" err="1" smtClean="0"/>
              <a:t>variancie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9</a:t>
            </a:fld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Zovšeobecňuje t-test pre viac ako dve skupiny</a:t>
            </a:r>
          </a:p>
          <a:p>
            <a:r>
              <a:rPr lang="sk-SK" dirty="0" smtClean="0"/>
              <a:t>Testuje </a:t>
            </a:r>
            <a:r>
              <a:rPr lang="sk-SK" dirty="0" err="1" smtClean="0"/>
              <a:t>varianciu</a:t>
            </a:r>
            <a:r>
              <a:rPr lang="sk-SK" dirty="0" smtClean="0"/>
              <a:t> medzi priemermi rôznych skupín</a:t>
            </a: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30" y="2938453"/>
            <a:ext cx="5844540" cy="32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</TotalTime>
  <Words>584</Words>
  <Application>Microsoft Office PowerPoint</Application>
  <PresentationFormat>On-screen Show (4:3)</PresentationFormat>
  <Paragraphs>139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ANOVA vracia úder</vt:lpstr>
      <vt:lpstr>V minulej časti ste videli...</vt:lpstr>
      <vt:lpstr>Dáta z experimentu na Fittov zákon</vt:lpstr>
      <vt:lpstr>Experiment na Fittov zákon</vt:lpstr>
      <vt:lpstr>Čo ak nám nevyjdú testy na predpoklady?</vt:lpstr>
      <vt:lpstr>Ošetrenie vychýlených hodnôt</vt:lpstr>
      <vt:lpstr>Ošetrenie vychýlených hodnôt</vt:lpstr>
      <vt:lpstr>Už si len potrebujeme vybrať vhodný štatistický test!</vt:lpstr>
      <vt:lpstr>ANOVA = Analýza variancie</vt:lpstr>
      <vt:lpstr>H0: Niekoľko populácií má rovnaký priemer</vt:lpstr>
      <vt:lpstr>Príklad pre tri skupiny</vt:lpstr>
      <vt:lpstr>Vypočítame varianciu medzi skupinami</vt:lpstr>
      <vt:lpstr>Vypočítame varianciu medzi skupinami</vt:lpstr>
      <vt:lpstr>Vypočítame varianciu v rámci skupín</vt:lpstr>
      <vt:lpstr>Vypočítame varianciu v rámci skupín</vt:lpstr>
      <vt:lpstr>Vypočítame F-štatistiku</vt:lpstr>
      <vt:lpstr>Vypočítame celkovú varianciu (pre určenie veľkosti efektu)</vt:lpstr>
      <vt:lpstr>Vypočítame celkovú varianciu (pre určenie veľkosti efektu)</vt:lpstr>
      <vt:lpstr>Jednosmerná ANOVA</vt:lpstr>
      <vt:lpstr>Jednosmerná ANOVA</vt:lpstr>
      <vt:lpstr>Jednosmerná ANOVA</vt:lpstr>
      <vt:lpstr>Keďže je ANOVA test signifikantný, vieme, že niektoré priemery sú rôzne</vt:lpstr>
      <vt:lpstr>ANOVA post-hoc testy</vt:lpstr>
      <vt:lpstr>Vizualizujeme rozdiely v priemeroch pomocou stĺpcového diagramu</vt:lpstr>
      <vt:lpstr>Pripravme graf do článku!</vt:lpstr>
      <vt:lpstr>Dvojsmerná ANOVA</vt:lpstr>
      <vt:lpstr>Dvojsmerná ANOVA</vt:lpstr>
      <vt:lpstr>Keďže obe premenné majú len 2 úrovne, nemusíme robiť párové porovnania, stačí opisná štatistika</vt:lpstr>
      <vt:lpstr>Keby bola interakcia signifikantná, znamenalo by to, že sa efekt jednej premennej mení v závislosti od druhej</vt:lpstr>
      <vt:lpstr>Graf efektu interakcie – vidíme, že nie je žiadny efekt</vt:lpstr>
      <vt:lpstr>Teraz už viete použiť test ANOVA!</vt:lpstr>
      <vt:lpstr>Regresia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Testovanie  štatistických hypotéz</dc:title>
  <dc:creator>Róbert Móro</dc:creator>
  <cp:lastModifiedBy>Róbert Móro</cp:lastModifiedBy>
  <cp:revision>55</cp:revision>
  <dcterms:created xsi:type="dcterms:W3CDTF">2016-02-17T23:59:57Z</dcterms:created>
  <dcterms:modified xsi:type="dcterms:W3CDTF">2016-03-03T09:57:15Z</dcterms:modified>
</cp:coreProperties>
</file>