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83" r:id="rId3"/>
    <p:sldId id="335" r:id="rId4"/>
    <p:sldId id="336" r:id="rId5"/>
    <p:sldId id="344" r:id="rId6"/>
    <p:sldId id="337" r:id="rId7"/>
    <p:sldId id="339" r:id="rId8"/>
    <p:sldId id="338" r:id="rId9"/>
    <p:sldId id="340" r:id="rId10"/>
    <p:sldId id="341" r:id="rId11"/>
    <p:sldId id="342" r:id="rId12"/>
    <p:sldId id="343" r:id="rId13"/>
    <p:sldId id="334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AF81-ED22-4CA5-ADCF-DE4D4F97D49B}" type="datetimeFigureOut">
              <a:rPr lang="sk-SK" smtClean="0"/>
              <a:t>02.04.2016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FE7A-4BDD-4F27-89C0-775AA44AED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9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EE2C-55C0-4C18-8C79-C6D0846796B5}" type="datetime1">
              <a:rPr lang="sk-SK" smtClean="0"/>
              <a:t>02.04.2016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92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EF79-F1E1-4CD6-8513-986CA3F45631}" type="datetime1">
              <a:rPr lang="sk-SK" smtClean="0"/>
              <a:t>02.04.2016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9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C058-7470-4E81-A09F-0E91F387BF7C}" type="datetime1">
              <a:rPr lang="sk-SK" smtClean="0"/>
              <a:t>02.04.2016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4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8BC2-E3DE-4E28-9FA5-498172C7E78E}" type="datetime1">
              <a:rPr lang="sk-SK" smtClean="0"/>
              <a:t>02.04.2016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2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DC2F-1975-495D-A82D-736195AEB073}" type="datetime1">
              <a:rPr lang="sk-SK" smtClean="0"/>
              <a:t>02.04.2016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6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D6A8-A92A-4DE1-B0CC-7C9E8FEA3BD6}" type="datetime1">
              <a:rPr lang="sk-SK" smtClean="0"/>
              <a:t>02.04.2016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8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BD78-E8C4-4F13-B84D-1C9FB29A81FC}" type="datetime1">
              <a:rPr lang="sk-SK" smtClean="0"/>
              <a:t>02.04.2016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63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20C6-5DB7-4DFA-9C80-2B199E45A0D8}" type="datetime1">
              <a:rPr lang="sk-SK" smtClean="0"/>
              <a:t>02.04.2016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5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17D5-E8A9-4011-A023-46E4ED7BF3CB}" type="datetime1">
              <a:rPr lang="sk-SK" smtClean="0"/>
              <a:t>02.04.2016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57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8239-3C5C-49AA-B6D0-59AA668F4D52}" type="datetime1">
              <a:rPr lang="sk-SK" smtClean="0"/>
              <a:t>02.04.2016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232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CC-C4BE-4B3E-80AD-95FF945206B0}" type="datetime1">
              <a:rPr lang="sk-SK" smtClean="0"/>
              <a:t>02.04.2016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22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946F-7178-4A4B-BA02-C546AD2E43E7}" type="datetime1">
              <a:rPr lang="sk-SK" smtClean="0"/>
              <a:t>02.04.2016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statbook.com/2/tests_of_means/pairwis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ncbi.nlm.nih.gov/pmc/articles/PMC34441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Štatistická </a:t>
            </a:r>
            <a:r>
              <a:rPr lang="sk-SK" dirty="0" err="1" smtClean="0"/>
              <a:t>signifikancia</a:t>
            </a:r>
            <a:r>
              <a:rPr lang="en-US" dirty="0" smtClean="0"/>
              <a:t>:</a:t>
            </a:r>
            <a:r>
              <a:rPr lang="sk-SK" dirty="0" smtClean="0"/>
              <a:t> Skrytá hrozba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Epizóda IV</a:t>
            </a:r>
          </a:p>
          <a:p>
            <a:endParaRPr lang="sk-SK" dirty="0"/>
          </a:p>
          <a:p>
            <a:r>
              <a:rPr lang="sk-SK" dirty="0" smtClean="0"/>
              <a:t>Róbert Móro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31.</a:t>
            </a:r>
            <a:r>
              <a:rPr lang="en-US" dirty="0" smtClean="0"/>
              <a:t>3</a:t>
            </a:r>
            <a:r>
              <a:rPr lang="sk-SK" dirty="0" smtClean="0"/>
              <a:t>.2016</a:t>
            </a:r>
          </a:p>
        </p:txBody>
      </p:sp>
      <p:pic>
        <p:nvPicPr>
          <p:cNvPr id="5" name="Obrázok 5" descr="logo_pewe_titled_fullcolor_lbcg_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2208840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robert.moro@stuba.sk</a:t>
            </a:r>
          </a:p>
        </p:txBody>
      </p:sp>
    </p:spTree>
    <p:extLst>
      <p:ext uri="{BB962C8B-B14F-4D97-AF65-F5344CB8AC3E}">
        <p14:creationId xmlns:p14="http://schemas.microsoft.com/office/powerpoint/2010/main" val="9743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#3 </a:t>
            </a:r>
            <a:r>
              <a:rPr lang="sk-SK" dirty="0" smtClean="0"/>
              <a:t>Akú </a:t>
            </a:r>
            <a:r>
              <a:rPr lang="sk-SK" dirty="0"/>
              <a:t>silu má mnou použitý test a na čo to potrebujem vedieť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Štatistická sila = 1 – </a:t>
            </a:r>
            <a:r>
              <a:rPr lang="el-GR" dirty="0" smtClean="0"/>
              <a:t>β</a:t>
            </a:r>
            <a:endParaRPr lang="sk-SK" dirty="0" smtClean="0"/>
          </a:p>
          <a:p>
            <a:pPr lvl="1"/>
            <a:r>
              <a:rPr lang="sk-SK" dirty="0" smtClean="0"/>
              <a:t>Pravdepodobnosť, že nájdeme signifikantný rozdiel, ak exituje (zamietame H0, keď je nepravdivá)</a:t>
            </a:r>
          </a:p>
          <a:p>
            <a:r>
              <a:rPr lang="sk-SK" dirty="0" smtClean="0"/>
              <a:t>Problém testu s nedostatočnou silou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10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585140"/>
            <a:ext cx="4224020" cy="31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#3 </a:t>
            </a:r>
            <a:r>
              <a:rPr lang="sk-SK" dirty="0" smtClean="0"/>
              <a:t>Akú </a:t>
            </a:r>
            <a:r>
              <a:rPr lang="sk-SK" dirty="0"/>
              <a:t>silu má mnou použitý test a na čo to potrebujem vedieť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Štatistická sila = 1 – </a:t>
            </a:r>
            <a:r>
              <a:rPr lang="el-GR" dirty="0" smtClean="0"/>
              <a:t>β</a:t>
            </a:r>
            <a:endParaRPr lang="sk-SK" dirty="0" smtClean="0"/>
          </a:p>
          <a:p>
            <a:pPr lvl="1"/>
            <a:r>
              <a:rPr lang="sk-SK" dirty="0" smtClean="0"/>
              <a:t>Pravdepodobnosť, že nájdeme signifikantný rozdiel, ak exituje (zamietame H0, keď je nepravdivá)</a:t>
            </a:r>
          </a:p>
          <a:p>
            <a:r>
              <a:rPr lang="sk-SK" dirty="0" smtClean="0"/>
              <a:t>Problém testu s nedostatočnou silou</a:t>
            </a:r>
          </a:p>
          <a:p>
            <a:pPr lvl="1"/>
            <a:r>
              <a:rPr lang="sk-SK" dirty="0" smtClean="0"/>
              <a:t>Pri nízkej sile testu nevieme identifikovať menšie efekty</a:t>
            </a:r>
          </a:p>
          <a:p>
            <a:pPr lvl="1"/>
            <a:r>
              <a:rPr lang="sk-SK" dirty="0" smtClean="0"/>
              <a:t>Vieme zvýšiť zväčšením počtu účastníkov</a:t>
            </a:r>
          </a:p>
          <a:p>
            <a:pPr lvl="2"/>
            <a:r>
              <a:rPr lang="en-US" b="1" dirty="0" smtClean="0"/>
              <a:t>P</a:t>
            </a:r>
            <a:r>
              <a:rPr lang="sk-SK" b="1" dirty="0" err="1" smtClean="0"/>
              <a:t>otrebný</a:t>
            </a:r>
            <a:r>
              <a:rPr lang="sk-SK" b="1" dirty="0" smtClean="0"/>
              <a:t> </a:t>
            </a:r>
            <a:r>
              <a:rPr lang="sk-SK" b="1" dirty="0"/>
              <a:t>počet </a:t>
            </a:r>
            <a:r>
              <a:rPr lang="en-US" b="1" dirty="0" err="1" smtClean="0"/>
              <a:t>sa</a:t>
            </a:r>
            <a:r>
              <a:rPr lang="en-US" b="1" dirty="0" smtClean="0"/>
              <a:t> d</a:t>
            </a:r>
            <a:r>
              <a:rPr lang="sk-SK" b="1" dirty="0" smtClean="0"/>
              <a:t>á</a:t>
            </a:r>
            <a:r>
              <a:rPr lang="en-US" b="1" dirty="0" smtClean="0"/>
              <a:t> </a:t>
            </a:r>
            <a:r>
              <a:rPr lang="sk-SK" b="1" dirty="0"/>
              <a:t>dopredu</a:t>
            </a:r>
            <a:r>
              <a:rPr lang="sk-SK" b="1" dirty="0" smtClean="0"/>
              <a:t> vypočítať!</a:t>
            </a:r>
            <a:r>
              <a:rPr lang="sk-SK" dirty="0" smtClean="0"/>
              <a:t> (</a:t>
            </a:r>
            <a:r>
              <a:rPr lang="sk-SK" dirty="0"/>
              <a:t>Na základe odhadovanej veľkosti </a:t>
            </a:r>
            <a:r>
              <a:rPr lang="sk-SK" dirty="0" smtClean="0"/>
              <a:t>efektu)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9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over yet?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can still ask “Is it over yet?”, it’s not over yet…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12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352676"/>
            <a:ext cx="6350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Prezent</a:t>
            </a:r>
            <a:r>
              <a:rPr lang="sk-SK" dirty="0" err="1" smtClean="0"/>
              <a:t>ácie</a:t>
            </a:r>
            <a:r>
              <a:rPr lang="sk-SK" dirty="0" smtClean="0"/>
              <a:t> o štatistike a ďalšie materiály zo zimnej školy v úložisku!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k-SK" dirty="0" smtClean="0"/>
              <a:t>Izabela &amp; </a:t>
            </a:r>
            <a:r>
              <a:rPr lang="sk-SK" dirty="0" err="1" smtClean="0"/>
              <a:t>Krzysztof</a:t>
            </a:r>
            <a:r>
              <a:rPr lang="sk-SK" dirty="0" smtClean="0"/>
              <a:t> </a:t>
            </a:r>
            <a:r>
              <a:rPr lang="sk-SK" dirty="0" err="1" smtClean="0"/>
              <a:t>Krejtz</a:t>
            </a:r>
            <a:r>
              <a:rPr lang="sk-SK" dirty="0" smtClean="0"/>
              <a:t>: </a:t>
            </a:r>
            <a:r>
              <a:rPr lang="sk-SK" dirty="0" err="1" smtClean="0"/>
              <a:t>Statistical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R</a:t>
            </a:r>
          </a:p>
          <a:p>
            <a:endParaRPr lang="sk-SK" dirty="0"/>
          </a:p>
          <a:p>
            <a:pPr marL="0" indent="0" algn="ctr">
              <a:buNone/>
            </a:pPr>
            <a:r>
              <a:rPr lang="en-US" sz="3600" b="1" dirty="0" smtClean="0"/>
              <a:t>/resources/Presentations/ethz-winter-school2016-eye-tracking.zip</a:t>
            </a:r>
            <a:endParaRPr lang="sk-SK" sz="3600" b="1" dirty="0" smtClean="0"/>
          </a:p>
          <a:p>
            <a:pPr marL="0" indent="0" algn="ctr">
              <a:buNone/>
            </a:pPr>
            <a:endParaRPr lang="sk-SK" sz="3600" b="1" dirty="0"/>
          </a:p>
          <a:p>
            <a:pPr marL="0" indent="0" algn="ctr">
              <a:buNone/>
            </a:pPr>
            <a:endParaRPr lang="sk-SK" sz="3600" b="1" dirty="0" smtClean="0"/>
          </a:p>
          <a:p>
            <a:pPr marL="0" indent="0" algn="ctr">
              <a:buNone/>
            </a:pPr>
            <a:r>
              <a:rPr lang="sk-SK" sz="2200" dirty="0"/>
              <a:t>https://wiki.fiit.stuba.sk/research/seminars/pewe/links/access/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7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minulých častiach ste videli...</a:t>
            </a:r>
            <a:endParaRPr lang="sk-S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Je nameraný rozdiel skutočný, alebo len kvôli náhode?</a:t>
            </a:r>
          </a:p>
          <a:p>
            <a:r>
              <a:rPr lang="sk-SK" dirty="0"/>
              <a:t>Predpoklad nulového efektu (rozdielu) = </a:t>
            </a:r>
            <a:r>
              <a:rPr lang="sk-SK" dirty="0">
                <a:solidFill>
                  <a:srgbClr val="0070C0"/>
                </a:solidFill>
              </a:rPr>
              <a:t>nulová hypotéza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7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minulých častiach ste </a:t>
            </a:r>
            <a:r>
              <a:rPr lang="sk-SK" dirty="0" smtClean="0">
                <a:solidFill>
                  <a:srgbClr val="0070C0"/>
                </a:solidFill>
              </a:rPr>
              <a:t>ne</a:t>
            </a:r>
            <a:r>
              <a:rPr lang="sk-SK" dirty="0" smtClean="0"/>
              <a:t>videli...</a:t>
            </a:r>
            <a:endParaRPr lang="sk-S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Prečo používať štatistický test ANOVA namiesto viacerých (párových) t-testov?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Nameraný rozdiel je štatisticky signifikantný, ale má aj praktický zmysel?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Akú silu má mnou použitý test a na čo to potrebujem vedieť?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5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Odbočka: Chyby 1. a 2. rádu</a:t>
            </a:r>
            <a:endParaRPr lang="sk-S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476799"/>
              </p:ext>
            </p:extLst>
          </p:nvPr>
        </p:nvGraphicFramePr>
        <p:xfrm>
          <a:off x="628650" y="1825625"/>
          <a:ext cx="78867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Nulová</a:t>
                      </a:r>
                      <a:r>
                        <a:rPr lang="sk-SK" sz="2400" baseline="0" dirty="0" smtClean="0"/>
                        <a:t> hypotéza H0 je</a:t>
                      </a:r>
                      <a:endParaRPr lang="sk-SK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pravdivá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nepravdivá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Nulovú hypotézu H0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zamietame</a:t>
                      </a:r>
                      <a:endParaRPr lang="sk-SK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Chyba 1. rádu</a:t>
                      </a:r>
                    </a:p>
                    <a:p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(Type I</a:t>
                      </a:r>
                      <a:r>
                        <a:rPr lang="sk-SK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baseline="0" dirty="0" err="1" smtClean="0">
                          <a:solidFill>
                            <a:schemeClr val="bg1"/>
                          </a:solidFill>
                        </a:rPr>
                        <a:t>error</a:t>
                      </a:r>
                      <a:r>
                        <a:rPr lang="sk-SK" sz="24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sz="2400" baseline="0" dirty="0" err="1" smtClean="0">
                          <a:solidFill>
                            <a:schemeClr val="bg1"/>
                          </a:solidFill>
                        </a:rPr>
                        <a:t>False</a:t>
                      </a:r>
                      <a:r>
                        <a:rPr lang="sk-SK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baseline="0" dirty="0" err="1" smtClean="0">
                          <a:solidFill>
                            <a:schemeClr val="bg1"/>
                          </a:solidFill>
                        </a:rPr>
                        <a:t>positive</a:t>
                      </a:r>
                      <a:r>
                        <a:rPr lang="sk-SK" sz="24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l-GR" sz="2400" baseline="0" dirty="0" smtClean="0">
                          <a:solidFill>
                            <a:schemeClr val="bg1"/>
                          </a:solidFill>
                        </a:rPr>
                        <a:t>α</a:t>
                      </a:r>
                      <a:r>
                        <a:rPr lang="sk-SK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sk-SK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Správny</a:t>
                      </a:r>
                      <a:r>
                        <a:rPr lang="sk-SK" sz="2400" baseline="0" dirty="0" smtClean="0"/>
                        <a:t> úsudok</a:t>
                      </a:r>
                    </a:p>
                    <a:p>
                      <a:r>
                        <a:rPr lang="sk-SK" sz="2400" baseline="0" dirty="0" smtClean="0"/>
                        <a:t>(</a:t>
                      </a:r>
                      <a:r>
                        <a:rPr lang="sk-SK" sz="2400" baseline="0" dirty="0" err="1" smtClean="0"/>
                        <a:t>True</a:t>
                      </a:r>
                      <a:r>
                        <a:rPr lang="sk-SK" sz="2400" baseline="0" dirty="0" smtClean="0"/>
                        <a:t> </a:t>
                      </a:r>
                      <a:r>
                        <a:rPr lang="sk-SK" sz="2400" baseline="0" dirty="0" err="1" smtClean="0"/>
                        <a:t>positive</a:t>
                      </a:r>
                      <a:r>
                        <a:rPr lang="sk-SK" sz="2400" baseline="0" dirty="0" smtClean="0"/>
                        <a:t>)</a:t>
                      </a:r>
                      <a:endParaRPr lang="sk-SK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nezamietame</a:t>
                      </a:r>
                      <a:endParaRPr lang="sk-SK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Správny úsudok</a:t>
                      </a:r>
                    </a:p>
                    <a:p>
                      <a:r>
                        <a:rPr lang="sk-SK" sz="2400" dirty="0" smtClean="0"/>
                        <a:t>(</a:t>
                      </a:r>
                      <a:r>
                        <a:rPr lang="sk-SK" sz="2400" dirty="0" err="1" smtClean="0"/>
                        <a:t>True</a:t>
                      </a:r>
                      <a:r>
                        <a:rPr lang="sk-SK" sz="2400" dirty="0" smtClean="0"/>
                        <a:t> </a:t>
                      </a:r>
                      <a:r>
                        <a:rPr lang="sk-SK" sz="2400" dirty="0" err="1" smtClean="0"/>
                        <a:t>negative</a:t>
                      </a:r>
                      <a:r>
                        <a:rPr lang="sk-SK" sz="2400" dirty="0" smtClean="0"/>
                        <a:t>)</a:t>
                      </a:r>
                      <a:endParaRPr lang="sk-SK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Chyba II. rádu</a:t>
                      </a:r>
                    </a:p>
                    <a:p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(Type II </a:t>
                      </a:r>
                      <a:r>
                        <a:rPr lang="sk-SK" sz="2400" dirty="0" err="1" smtClean="0">
                          <a:solidFill>
                            <a:schemeClr val="bg1"/>
                          </a:solidFill>
                        </a:rPr>
                        <a:t>error</a:t>
                      </a:r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chemeClr val="bg1"/>
                          </a:solidFill>
                        </a:rPr>
                        <a:t>False</a:t>
                      </a:r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dirty="0" err="1" smtClean="0">
                          <a:solidFill>
                            <a:schemeClr val="bg1"/>
                          </a:solidFill>
                        </a:rPr>
                        <a:t>negative</a:t>
                      </a:r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l-GR" sz="24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sk-SK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sk-SK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39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Odbočka: Chyby 1. a 2. rádu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861850"/>
            <a:ext cx="5695950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08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Zvolením hladiny štatistickej významnosti </a:t>
            </a:r>
            <a:r>
              <a:rPr lang="el-GR" dirty="0" smtClean="0"/>
              <a:t>α</a:t>
            </a:r>
            <a:r>
              <a:rPr lang="sk-SK" dirty="0" smtClean="0"/>
              <a:t> fixujeme chybu 1. rádu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p </a:t>
            </a:r>
            <a:r>
              <a:rPr lang="en-US" b="1" dirty="0" smtClean="0"/>
              <a:t>&lt; </a:t>
            </a:r>
            <a:r>
              <a:rPr lang="el-GR" b="1" dirty="0" smtClean="0"/>
              <a:t>α</a:t>
            </a:r>
            <a:r>
              <a:rPr lang="sk-SK" b="1" dirty="0" smtClean="0"/>
              <a:t> = 0.05</a:t>
            </a:r>
          </a:p>
          <a:p>
            <a:pPr lvl="1"/>
            <a:r>
              <a:rPr lang="sk-SK" dirty="0" smtClean="0"/>
              <a:t>Je 5</a:t>
            </a:r>
            <a:r>
              <a:rPr lang="en-US" dirty="0" smtClean="0"/>
              <a:t>% </a:t>
            </a:r>
            <a:r>
              <a:rPr lang="sk-SK" dirty="0" smtClean="0"/>
              <a:t>šanca, že zamietneme H0, hoci je pravdivá (a teda neexistuje žiadny efekt)</a:t>
            </a:r>
          </a:p>
          <a:p>
            <a:r>
              <a:rPr lang="sk-SK" dirty="0" smtClean="0"/>
              <a:t>Problém rastúcej chyby prvého rádu</a:t>
            </a:r>
          </a:p>
          <a:p>
            <a:pPr lvl="1"/>
            <a:r>
              <a:rPr lang="sk-SK" dirty="0"/>
              <a:t>1 test: 5% </a:t>
            </a:r>
            <a:r>
              <a:rPr lang="sk-SK" dirty="0" smtClean="0"/>
              <a:t>pravdepodobnosť chyby</a:t>
            </a:r>
            <a:endParaRPr lang="sk-SK" dirty="0"/>
          </a:p>
          <a:p>
            <a:pPr lvl="1"/>
            <a:r>
              <a:rPr lang="sk-SK" dirty="0"/>
              <a:t>2 testy: 1 – (1-</a:t>
            </a:r>
            <a:r>
              <a:rPr lang="en-US" dirty="0"/>
              <a:t>0.05)</a:t>
            </a:r>
            <a:r>
              <a:rPr lang="en-US" baseline="30000" dirty="0"/>
              <a:t>2</a:t>
            </a:r>
            <a:r>
              <a:rPr lang="en-US" dirty="0"/>
              <a:t> ≈ 9.75% </a:t>
            </a:r>
            <a:r>
              <a:rPr lang="sk-SK" dirty="0" err="1" smtClean="0"/>
              <a:t>pravd</a:t>
            </a:r>
            <a:r>
              <a:rPr lang="sk-SK" dirty="0" smtClean="0"/>
              <a:t>. </a:t>
            </a:r>
            <a:r>
              <a:rPr lang="en-US" dirty="0" err="1" smtClean="0"/>
              <a:t>chyby</a:t>
            </a:r>
            <a:endParaRPr lang="en-US" dirty="0"/>
          </a:p>
          <a:p>
            <a:pPr lvl="1"/>
            <a:r>
              <a:rPr lang="sk-SK" dirty="0"/>
              <a:t>10 testov: 1 – (1-</a:t>
            </a:r>
            <a:r>
              <a:rPr lang="en-US" dirty="0"/>
              <a:t>0.05)</a:t>
            </a:r>
            <a:r>
              <a:rPr lang="sk-SK" baseline="30000" dirty="0"/>
              <a:t>10</a:t>
            </a:r>
            <a:r>
              <a:rPr lang="en-US" dirty="0"/>
              <a:t> ≈ </a:t>
            </a:r>
            <a:r>
              <a:rPr lang="sk-SK" dirty="0"/>
              <a:t>40</a:t>
            </a:r>
            <a:r>
              <a:rPr lang="en-US" dirty="0"/>
              <a:t>.</a:t>
            </a:r>
            <a:r>
              <a:rPr lang="sk-SK" dirty="0"/>
              <a:t>1</a:t>
            </a:r>
            <a:r>
              <a:rPr lang="en-US" dirty="0"/>
              <a:t>% </a:t>
            </a:r>
            <a:r>
              <a:rPr lang="sk-SK" dirty="0" err="1" smtClean="0"/>
              <a:t>pravd</a:t>
            </a:r>
            <a:r>
              <a:rPr lang="sk-SK" dirty="0" smtClean="0"/>
              <a:t>. </a:t>
            </a:r>
            <a:r>
              <a:rPr lang="en-US" dirty="0" err="1" smtClean="0"/>
              <a:t>chyby</a:t>
            </a:r>
            <a:endParaRPr lang="en-US" dirty="0"/>
          </a:p>
          <a:p>
            <a:pPr lvl="1"/>
            <a:r>
              <a:rPr lang="sk-SK" dirty="0"/>
              <a:t>25 testov: 1 – (1-</a:t>
            </a:r>
            <a:r>
              <a:rPr lang="en-US" dirty="0"/>
              <a:t>0.05)</a:t>
            </a:r>
            <a:r>
              <a:rPr lang="sk-SK" baseline="30000" dirty="0"/>
              <a:t>25</a:t>
            </a:r>
            <a:r>
              <a:rPr lang="en-US" dirty="0"/>
              <a:t> ≈ </a:t>
            </a:r>
            <a:r>
              <a:rPr lang="sk-SK" dirty="0"/>
              <a:t>72</a:t>
            </a:r>
            <a:r>
              <a:rPr lang="en-US" dirty="0"/>
              <a:t>.</a:t>
            </a:r>
            <a:r>
              <a:rPr lang="sk-SK" dirty="0"/>
              <a:t>3</a:t>
            </a:r>
            <a:r>
              <a:rPr lang="en-US" dirty="0"/>
              <a:t>% </a:t>
            </a:r>
            <a:r>
              <a:rPr lang="sk-SK" dirty="0" err="1" smtClean="0"/>
              <a:t>pravd</a:t>
            </a:r>
            <a:r>
              <a:rPr lang="sk-SK" dirty="0" smtClean="0"/>
              <a:t>. </a:t>
            </a:r>
            <a:r>
              <a:rPr lang="en-US" dirty="0" err="1" smtClean="0"/>
              <a:t>chyby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6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9" r="5766"/>
          <a:stretch/>
        </p:blipFill>
        <p:spPr>
          <a:xfrm>
            <a:off x="2468880" y="3218538"/>
            <a:ext cx="4206240" cy="330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694351"/>
            <a:ext cx="4762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Chyby 1. rádu môžeme kontrolovať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FWER (</a:t>
            </a:r>
            <a:r>
              <a:rPr lang="sk-SK" dirty="0" err="1" smtClean="0"/>
              <a:t>Familywise</a:t>
            </a:r>
            <a:r>
              <a:rPr lang="sk-SK" dirty="0" smtClean="0"/>
              <a:t> </a:t>
            </a:r>
            <a:r>
              <a:rPr lang="sk-SK" dirty="0" err="1" smtClean="0"/>
              <a:t>error</a:t>
            </a:r>
            <a:r>
              <a:rPr lang="sk-SK" dirty="0" smtClean="0"/>
              <a:t> rate)</a:t>
            </a:r>
          </a:p>
          <a:p>
            <a:pPr lvl="1"/>
            <a:r>
              <a:rPr lang="sk-SK" dirty="0" smtClean="0"/>
              <a:t>Pravdepodobnosť, že zamietneme aspoň jednu pravdivú </a:t>
            </a:r>
            <a:r>
              <a:rPr lang="sk-SK" dirty="0" err="1" smtClean="0"/>
              <a:t>H</a:t>
            </a:r>
            <a:r>
              <a:rPr lang="sk-SK" baseline="-25000" dirty="0" err="1" smtClean="0"/>
              <a:t>i</a:t>
            </a:r>
            <a:endParaRPr lang="sk-SK" baseline="-25000" dirty="0" smtClean="0"/>
          </a:p>
          <a:p>
            <a:r>
              <a:rPr lang="sk-SK" dirty="0" err="1" smtClean="0"/>
              <a:t>Bonferroniho</a:t>
            </a:r>
            <a:r>
              <a:rPr lang="sk-SK" dirty="0" smtClean="0"/>
              <a:t> korekcia</a:t>
            </a:r>
          </a:p>
          <a:p>
            <a:pPr lvl="1"/>
            <a:r>
              <a:rPr lang="sk-SK" dirty="0" smtClean="0"/>
              <a:t>p</a:t>
            </a:r>
            <a:r>
              <a:rPr lang="sk-SK" baseline="-25000" dirty="0" smtClean="0"/>
              <a:t>i</a:t>
            </a:r>
            <a:r>
              <a:rPr lang="sk-SK" dirty="0" smtClean="0"/>
              <a:t> </a:t>
            </a:r>
            <a:r>
              <a:rPr lang="en-US" dirty="0" smtClean="0"/>
              <a:t>&lt;= </a:t>
            </a:r>
            <a:r>
              <a:rPr lang="el-GR" dirty="0" smtClean="0"/>
              <a:t>α</a:t>
            </a:r>
            <a:r>
              <a:rPr lang="en-US" dirty="0" smtClean="0"/>
              <a:t>/m,</a:t>
            </a:r>
            <a:r>
              <a:rPr lang="sk-SK" dirty="0" smtClean="0"/>
              <a:t> kde </a:t>
            </a:r>
            <a:r>
              <a:rPr lang="sk-SK" i="1" dirty="0" smtClean="0"/>
              <a:t>m</a:t>
            </a:r>
            <a:r>
              <a:rPr lang="sk-SK" dirty="0" smtClean="0"/>
              <a:t> je počet hypotéz (párových testov)</a:t>
            </a:r>
          </a:p>
          <a:p>
            <a:pPr lvl="1"/>
            <a:r>
              <a:rPr lang="sk-SK" dirty="0" smtClean="0"/>
              <a:t>Majme 4 testovacie podmienky, </a:t>
            </a:r>
            <a:r>
              <a:rPr lang="el-GR" dirty="0" smtClean="0"/>
              <a:t>α</a:t>
            </a:r>
            <a:r>
              <a:rPr lang="sk-SK" dirty="0" smtClean="0"/>
              <a:t> = 0.05 =</a:t>
            </a:r>
            <a:r>
              <a:rPr lang="en-US" dirty="0" smtClean="0"/>
              <a:t>&gt; 6</a:t>
            </a:r>
            <a:r>
              <a:rPr lang="sk-SK" dirty="0" smtClean="0"/>
              <a:t> párových testov, </a:t>
            </a:r>
            <a:r>
              <a:rPr lang="sk-SK" b="1" dirty="0"/>
              <a:t>p</a:t>
            </a:r>
            <a:r>
              <a:rPr lang="sk-SK" b="1" baseline="-25000" dirty="0"/>
              <a:t>i</a:t>
            </a:r>
            <a:r>
              <a:rPr lang="sk-SK" dirty="0"/>
              <a:t> </a:t>
            </a:r>
            <a:r>
              <a:rPr lang="en-US" b="1" dirty="0"/>
              <a:t>&lt;=</a:t>
            </a:r>
            <a:r>
              <a:rPr lang="en-US" dirty="0"/>
              <a:t> </a:t>
            </a:r>
            <a:r>
              <a:rPr lang="sk-SK" dirty="0" smtClean="0"/>
              <a:t>0.05/6 = </a:t>
            </a:r>
            <a:r>
              <a:rPr lang="sk-SK" b="1" dirty="0" smtClean="0"/>
              <a:t>0.0083</a:t>
            </a:r>
          </a:p>
          <a:p>
            <a:r>
              <a:rPr lang="sk-SK" dirty="0" err="1" smtClean="0">
                <a:solidFill>
                  <a:srgbClr val="0070C0"/>
                </a:solidFill>
              </a:rPr>
              <a:t>Tukeyho</a:t>
            </a:r>
            <a:r>
              <a:rPr lang="sk-SK" dirty="0" smtClean="0">
                <a:solidFill>
                  <a:srgbClr val="0070C0"/>
                </a:solidFill>
              </a:rPr>
              <a:t> procedúra</a:t>
            </a:r>
          </a:p>
          <a:p>
            <a:pPr lvl="1"/>
            <a:r>
              <a:rPr lang="sk-SK" dirty="0" smtClean="0"/>
              <a:t>Využíva distribúciu </a:t>
            </a:r>
            <a:r>
              <a:rPr lang="sk-SK" dirty="0" err="1" smtClean="0"/>
              <a:t>študentizovaného</a:t>
            </a:r>
            <a:r>
              <a:rPr lang="sk-SK" dirty="0" smtClean="0"/>
              <a:t> rozsahu</a:t>
            </a:r>
          </a:p>
          <a:p>
            <a:pPr lvl="1"/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onlinestatbook.com/2/tests_of_means/pairwise.html</a:t>
            </a:r>
            <a:endParaRPr lang="sk-SK" dirty="0" smtClean="0"/>
          </a:p>
          <a:p>
            <a:pPr lvl="1"/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9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#1 </a:t>
            </a:r>
            <a:r>
              <a:rPr lang="sk-SK" sz="4000" dirty="0"/>
              <a:t>Prečo používať štatistický test ANOVA namiesto viacerých (párových) t-testov</a:t>
            </a:r>
            <a:r>
              <a:rPr lang="sk-SK" sz="4000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Môžeme testovať interakcie medzi viacerými nezávislými premennými</a:t>
            </a:r>
          </a:p>
          <a:p>
            <a:pPr lvl="1"/>
            <a:r>
              <a:rPr lang="sk-SK" dirty="0" smtClean="0"/>
              <a:t>Pri </a:t>
            </a:r>
            <a:r>
              <a:rPr lang="sk-SK" dirty="0" err="1" smtClean="0"/>
              <a:t>dvojsmern</a:t>
            </a:r>
            <a:r>
              <a:rPr lang="en-US" dirty="0" smtClean="0"/>
              <a:t>om</a:t>
            </a:r>
            <a:r>
              <a:rPr lang="sk-SK" dirty="0" smtClean="0"/>
              <a:t> a N-</a:t>
            </a:r>
            <a:r>
              <a:rPr lang="sk-SK" dirty="0" err="1" smtClean="0"/>
              <a:t>smern</a:t>
            </a:r>
            <a:r>
              <a:rPr lang="en-US" dirty="0" smtClean="0"/>
              <a:t>om</a:t>
            </a:r>
            <a:r>
              <a:rPr lang="sk-SK" dirty="0" smtClean="0"/>
              <a:t> ANOVA teste</a:t>
            </a:r>
            <a:r>
              <a:rPr lang="en-US" dirty="0" smtClean="0"/>
              <a:t> (MANOVA)</a:t>
            </a:r>
            <a:endParaRPr lang="sk-SK" dirty="0" smtClean="0"/>
          </a:p>
          <a:p>
            <a:r>
              <a:rPr lang="sk-SK" dirty="0" smtClean="0"/>
              <a:t>Riešenie problému s rastúcou chybou 1. rádu</a:t>
            </a:r>
          </a:p>
          <a:p>
            <a:pPr lvl="1"/>
            <a:r>
              <a:rPr lang="sk-SK" dirty="0" smtClean="0"/>
              <a:t>Využíva pri párových porovnaniach</a:t>
            </a:r>
            <a:r>
              <a:rPr lang="en-US" dirty="0" smtClean="0"/>
              <a:t> (post-hoc </a:t>
            </a:r>
            <a:r>
              <a:rPr lang="en-US" dirty="0" err="1" smtClean="0"/>
              <a:t>testoch</a:t>
            </a:r>
            <a:r>
              <a:rPr lang="en-US" dirty="0"/>
              <a:t>)</a:t>
            </a:r>
            <a:r>
              <a:rPr lang="sk-SK" dirty="0" smtClean="0"/>
              <a:t> </a:t>
            </a:r>
            <a:r>
              <a:rPr lang="sk-SK" dirty="0" err="1" smtClean="0"/>
              <a:t>Tukeyho</a:t>
            </a:r>
            <a:r>
              <a:rPr lang="sk-SK" dirty="0" smtClean="0"/>
              <a:t> korekčnú procedúru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5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#2 </a:t>
            </a:r>
            <a:r>
              <a:rPr lang="sk-SK" sz="4000" dirty="0" smtClean="0"/>
              <a:t>Nameraný </a:t>
            </a:r>
            <a:r>
              <a:rPr lang="sk-SK" sz="4000" dirty="0"/>
              <a:t>rozdiel je štatisticky signifikantný, ale má aj praktický zmysel</a:t>
            </a:r>
            <a:r>
              <a:rPr lang="sk-SK" sz="4000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Reportovať p-hodnotu </a:t>
            </a:r>
            <a:r>
              <a:rPr lang="sk-SK" dirty="0" smtClean="0">
                <a:solidFill>
                  <a:srgbClr val="0070C0"/>
                </a:solidFill>
              </a:rPr>
              <a:t>nestačí</a:t>
            </a:r>
          </a:p>
          <a:p>
            <a:pPr lvl="1"/>
            <a:r>
              <a:rPr lang="sk-SK" dirty="0" smtClean="0"/>
              <a:t>Hovorí len o tom, či existuje nejaký efekt</a:t>
            </a:r>
          </a:p>
          <a:p>
            <a:pPr lvl="1"/>
            <a:r>
              <a:rPr lang="sk-SK" dirty="0" smtClean="0"/>
              <a:t>Je závislá od veľkosti vzorky; pri dostatočne veľkých vzorkách takmer vždy zistíme signifikantný rozdiel</a:t>
            </a:r>
          </a:p>
          <a:p>
            <a:r>
              <a:rPr lang="sk-SK" dirty="0" smtClean="0"/>
              <a:t>Treba reportovať aj </a:t>
            </a:r>
            <a:r>
              <a:rPr lang="sk-SK" dirty="0" smtClean="0">
                <a:solidFill>
                  <a:srgbClr val="0070C0"/>
                </a:solidFill>
              </a:rPr>
              <a:t>efekt</a:t>
            </a:r>
          </a:p>
          <a:p>
            <a:pPr lvl="1"/>
            <a:r>
              <a:rPr lang="sk-SK" dirty="0">
                <a:hlinkClick r:id="rId2"/>
              </a:rPr>
              <a:t>http://www.ncbi.nlm.nih.gov/pmc/articles/PMC3444174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lvl="1"/>
            <a:r>
              <a:rPr lang="sk-SK" dirty="0" smtClean="0"/>
              <a:t>Viacero spôsobov, napr. </a:t>
            </a:r>
            <a:r>
              <a:rPr lang="sk-SK" i="1" dirty="0" err="1" smtClean="0"/>
              <a:t>Cohenovo</a:t>
            </a:r>
            <a:r>
              <a:rPr lang="sk-SK" i="1" dirty="0" smtClean="0"/>
              <a:t> d</a:t>
            </a:r>
            <a:r>
              <a:rPr lang="sk-SK" dirty="0" smtClean="0"/>
              <a:t>: (M1 – M2) / s</a:t>
            </a:r>
          </a:p>
          <a:p>
            <a:pPr lvl="2"/>
            <a:r>
              <a:rPr lang="sk-SK" dirty="0" smtClean="0"/>
              <a:t>Malý efekt = </a:t>
            </a:r>
            <a:r>
              <a:rPr lang="en-US" dirty="0" smtClean="0"/>
              <a:t>0.2</a:t>
            </a:r>
          </a:p>
          <a:p>
            <a:pPr lvl="2"/>
            <a:r>
              <a:rPr lang="sk-SK" dirty="0" smtClean="0"/>
              <a:t>Stredný efekt =</a:t>
            </a:r>
            <a:r>
              <a:rPr lang="en-US" dirty="0" smtClean="0"/>
              <a:t> 0.5</a:t>
            </a:r>
            <a:endParaRPr lang="sk-SK" dirty="0" smtClean="0"/>
          </a:p>
          <a:p>
            <a:pPr lvl="2"/>
            <a:r>
              <a:rPr lang="sk-SK" dirty="0" smtClean="0"/>
              <a:t>Veľký efekt = 0.8</a:t>
            </a:r>
            <a:endParaRPr lang="en-US" dirty="0" smtClean="0"/>
          </a:p>
          <a:p>
            <a:pPr lvl="2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9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49" y="5266555"/>
            <a:ext cx="4195801" cy="602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32319" y="5437990"/>
            <a:ext cx="396240" cy="495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449" y="6040630"/>
            <a:ext cx="1365411" cy="7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611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Štatistická signifikancia: Skrytá hrozba</vt:lpstr>
      <vt:lpstr>V minulých častiach ste videli...</vt:lpstr>
      <vt:lpstr>V minulých častiach ste nevideli...</vt:lpstr>
      <vt:lpstr>Odbočka: Chyby 1. a 2. rádu</vt:lpstr>
      <vt:lpstr>Odbočka: Chyby 1. a 2. rádu</vt:lpstr>
      <vt:lpstr>Zvolením hladiny štatistickej významnosti α fixujeme chybu 1. rádu</vt:lpstr>
      <vt:lpstr>Chyby 1. rádu môžeme kontrolovať</vt:lpstr>
      <vt:lpstr>#1 Prečo používať štatistický test ANOVA namiesto viacerých (párových) t-testov?</vt:lpstr>
      <vt:lpstr>#2 Nameraný rozdiel je štatisticky signifikantný, ale má aj praktický zmysel?</vt:lpstr>
      <vt:lpstr>#3 Akú silu má mnou použitý test a na čo to potrebujem vedieť?</vt:lpstr>
      <vt:lpstr>#3 Akú silu má mnou použitý test a na čo to potrebujem vedieť?</vt:lpstr>
      <vt:lpstr>Is it over yet?</vt:lpstr>
      <vt:lpstr>Prezentácie o štatistike a ďalšie materiály zo zimnej školy v úložisku!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Testovanie  štatistických hypotéz</dc:title>
  <dc:creator>Róbert Móro</dc:creator>
  <cp:lastModifiedBy>Róbert Móro</cp:lastModifiedBy>
  <cp:revision>107</cp:revision>
  <dcterms:created xsi:type="dcterms:W3CDTF">2016-02-17T23:59:57Z</dcterms:created>
  <dcterms:modified xsi:type="dcterms:W3CDTF">2016-04-02T13:41:08Z</dcterms:modified>
</cp:coreProperties>
</file>