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DC889C7-52CE-46B3-ABB7-5A17375BAD33}">
  <a:tblStyle styleId="{9DC889C7-52CE-46B3-ABB7-5A17375BAD33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Vyhodnotenie explicitnej spätnej väzby používateľa na základe jeho implicitnej spätnej väzby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Autor: Bc. Metod Rybár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Vedúci práce: prof. Ing. Mária Bieliková, PhD.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593376"/>
            <a:ext cx="8520600" cy="94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Chceme detegovať zavádzanie automaticky a neinvazívne</a:t>
            </a:r>
          </a:p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859275"/>
            <a:ext cx="3999900" cy="423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Pomocou implicitnej spätnej väzby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S použitím strojového učenie pre detekciu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>
            <p:ph idx="2" type="body"/>
          </p:nvPr>
        </p:nvSpPr>
        <p:spPr>
          <a:xfrm>
            <a:off x="4832400" y="1859275"/>
            <a:ext cx="3999900" cy="423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eye-tracking-2.jpg"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3293" y="2427287"/>
            <a:ext cx="4444031" cy="30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Chceme vytvoriť metriky indikujúce zavádzanie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Pomocou spracovania implicitnej spätnej väzby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Nutnosť preveriť ich signifikanciu a úspešnosť pri detekcii zavádzania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35" name="Shape 13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metrics.jpg"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1866725"/>
            <a:ext cx="4686825" cy="31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Získanie dát pomocou experimentov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Dva veľké exprimenty, každý s cca. 60 ľuďmi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Používatelia postavení do špecifických situácií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Zbieranie informácií o pohľade a interakcií s aplikáciou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44" name="Shape 144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class.jpg"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775" y="2174199"/>
            <a:ext cx="4610376" cy="307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 základe meraní sme navrhli metriky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Prvá fixácia na odpoveď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Zmena v priemere zreničky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Reakčný čas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Počet fixácií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Maximálna dĺžka fixácie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Priemerná dĺžka fixácie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...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Navrhli sme jednoduchú metódu detekcie zavádzania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974525"/>
            <a:ext cx="3999900" cy="411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Zber implicitnej spätnej väzby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Vytvorenie modelu používateľa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61" name="Shape 161"/>
          <p:cNvSpPr txBox="1"/>
          <p:nvPr>
            <p:ph idx="2" type="body"/>
          </p:nvPr>
        </p:nvSpPr>
        <p:spPr>
          <a:xfrm>
            <a:off x="4832400" y="1974525"/>
            <a:ext cx="3999900" cy="411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Aplikovanie strojového učenia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Detekcia zavádzania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Overenie úspešnosti metrík pri detekcii zavádzania</a:t>
            </a:r>
          </a:p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Metriky sme podrobili štatistickej analýze</a:t>
            </a:r>
          </a:p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Mann-Whitney test kvôli “posunutej” distribúcii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Sledovali sme signifikantnosť rozdielov v metrikách</a:t>
            </a:r>
          </a:p>
        </p:txBody>
      </p:sp>
      <p:sp>
        <p:nvSpPr>
          <p:cNvPr id="175" name="Shape 17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ix.png"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6075" y="1952324"/>
            <a:ext cx="4965076" cy="372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Výsledky štatistickej analýzy</a:t>
            </a:r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84" name="Shape 184"/>
          <p:cNvGraphicFramePr/>
          <p:nvPr/>
        </p:nvGraphicFramePr>
        <p:xfrm>
          <a:off x="290500" y="1541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{9DC889C7-52CE-46B3-ABB7-5A17375BAD33}</a:tableStyleId>
              </a:tblPr>
              <a:tblGrid>
                <a:gridCol w="4382575"/>
                <a:gridCol w="4170025"/>
              </a:tblGrid>
              <a:tr h="653875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2400"/>
                        <a:t>Metrika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2400"/>
                        <a:t>Mann-Whitney p-hodnota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53875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Prvá fixácia na odpoveď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rgbClr val="00B050"/>
                          </a:solidFill>
                        </a:rPr>
                        <a:t>5,63E-059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53875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Zmena v priemere zreničky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rgbClr val="00B050"/>
                          </a:solidFill>
                        </a:rPr>
                        <a:t>5,68E-130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53875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Reakčný čas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rgbClr val="00B050"/>
                          </a:solidFill>
                        </a:rPr>
                        <a:t>2,54E-009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53875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Počet fixácií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rgbClr val="00B050"/>
                          </a:solidFill>
                        </a:rPr>
                        <a:t>9,19E-009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53875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Maximálna dĺžka fixácie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rgbClr val="00B050"/>
                          </a:solidFill>
                        </a:rPr>
                        <a:t>2,17E-004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53875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Priemerná dĺžka fixácie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1,40E-002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Metriky sme použili na vytvorenie klasifikátora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Pre rýchlosť a úspešnosť sme zvolili SVM s RBF jadrom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Použitá vrstvená 5 násobná verifikácia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Preverená rýchlosť trénovania modelu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92" name="Shape 192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vm.png"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9900" y="2081262"/>
            <a:ext cx="4621250" cy="34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Výsledky úspešnosti modelu v porovnaní s existujúcimi modelmi</a:t>
            </a:r>
          </a:p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201" name="Shape 201"/>
          <p:cNvGraphicFramePr/>
          <p:nvPr/>
        </p:nvGraphicFramePr>
        <p:xfrm>
          <a:off x="-9525" y="18888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{9DC889C7-52CE-46B3-ABB7-5A17375BAD33}</a:tableStyleId>
              </a:tblPr>
              <a:tblGrid>
                <a:gridCol w="1128075"/>
                <a:gridCol w="1274975"/>
                <a:gridCol w="1045700"/>
                <a:gridCol w="1403225"/>
                <a:gridCol w="971550"/>
                <a:gridCol w="1156575"/>
                <a:gridCol w="996775"/>
                <a:gridCol w="1186175"/>
              </a:tblGrid>
              <a:tr h="1076325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Metóda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Úspešnosť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Presnosť</a:t>
                      </a:r>
                    </a:p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pravda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Presnosť zavádzanie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Úplnosť pravda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Úplnosť zavádzanie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F-skóre pravda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F-skóre zavádzanie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71725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Meservy – AD</a:t>
                      </a:r>
                      <a:r>
                        <a:rPr b="1" lang="en"/>
                        <a:t> </a:t>
                      </a:r>
                      <a:r>
                        <a:rPr b="1" lang="en"/>
                        <a:t>strom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57,89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0,65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0,5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0,591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0,563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0,619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0,53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2390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Meservy – SVM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2400">
                          <a:solidFill>
                            <a:srgbClr val="009900"/>
                          </a:solidFill>
                        </a:rPr>
                        <a:t>71,05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0.667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2400">
                          <a:solidFill>
                            <a:srgbClr val="009900"/>
                          </a:solidFill>
                        </a:rPr>
                        <a:t>1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2400">
                          <a:solidFill>
                            <a:srgbClr val="009900"/>
                          </a:solidFill>
                        </a:rPr>
                        <a:t>1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0,313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2400">
                          <a:solidFill>
                            <a:srgbClr val="009900"/>
                          </a:solidFill>
                        </a:rPr>
                        <a:t>0,8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0,477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75875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My – SVM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62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2400">
                          <a:solidFill>
                            <a:srgbClr val="009900"/>
                          </a:solidFill>
                        </a:rPr>
                        <a:t>0,67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0,61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0,51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0,75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0,57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2400">
                          <a:solidFill>
                            <a:srgbClr val="009900"/>
                          </a:solidFill>
                        </a:rPr>
                        <a:t>0,67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Implicitná spätná väzba ako vstup pre strojové učenie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866000"/>
            <a:ext cx="3999900" cy="422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Používatelia zanechávajú po sebe stopy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Vieme ich zachytiť</a:t>
            </a:r>
          </a:p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832400" y="1866025"/>
            <a:ext cx="3999900" cy="422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Vieme doplniť senzory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Dajú sa využiť pre strojové učenie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Výsledky a prínos našej práce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Objavili sme metriky implicitnej spätnej väzby indikujúce zavádzanie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Určili sme vzťah metrík k úspešnosti detekcie zavádzania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09" name="Shape 209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Vytvorili sme automatizovaný model, ktorý je jednoducho rozšíriteľný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Metóda je neinvazívna a automatická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Možnosti rozvoja výskumu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Doplnenie dodatočných metrík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Využitie neurónových sietí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216" name="Shape 216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Vylepšenie zberu dát pre trénovanie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Normalizácia pre širšie použitie</a:t>
            </a:r>
          </a:p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Odpovede na otázky oponenta</a:t>
            </a:r>
          </a:p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11700" y="593387"/>
            <a:ext cx="8520600" cy="190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Otázka 1: Do akej miery sú prejavy zavádzania rovnaké pre všetkých, a do akej miery závisia na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konkrétnej osobe? Bolo by možné (a prospešné) navrhnutý model personalizovať? Ak áno, ako?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311700" y="2654139"/>
            <a:ext cx="8520600" cy="343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Fyziologické reakcie sú pre všetkých spoločné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8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Rozdiely sú v rozsahoch metrík u používateľov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8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Sú nutné normalizácie - čím lepšie, tým úspešnejší model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8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Personalizovať - možné áno, naučenie na jednom človeku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00" y="593386"/>
            <a:ext cx="8520600" cy="18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Otázka 2: Do akej miery sú metriky použité v procese strojového učenia lineárne závislé (t. j. korelované)? Aký vplyv to má na jednotlivé testované a porovnávané metódy strojového učenia?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311700" y="2685002"/>
            <a:ext cx="8520600" cy="3406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Premenné sú silne lineárne závislé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8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Pri SVM nie sú korelované premenné problém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8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Pri strome rastie komplexita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8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Pri neurónových sieťach môžu pomôcť aj uškodiť</a:t>
            </a:r>
          </a:p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593376"/>
            <a:ext cx="8520600" cy="94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Venovali sme sa zavádzaniu používateľov v online dotazníkoch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813550"/>
            <a:ext cx="3999900" cy="427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Zavádzanie patrí k bežným ľudským činnostiam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Je sprevádzané fyziologickými signálmi - implicitnou spätnou väzbou</a:t>
            </a:r>
          </a:p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4832400" y="1813525"/>
            <a:ext cx="3999900" cy="427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deception.jpg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025" y="1813519"/>
            <a:ext cx="4508650" cy="37703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Detekcia zavádzania je užitočný nástroj pre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Zlepšenie výsledkov štúdií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Hodnovernejšie výsledky osobnostných dotazníkov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Banky, poisťovne, bezpečnostné previerky ...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download.jpg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838" y="1536625"/>
            <a:ext cx="3409025" cy="507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Súčasný stav detekcie zavádzania</a:t>
            </a: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Detekcia zavádzania pomocou polygrafu</a:t>
            </a:r>
          </a:p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Vyhodnocovaná manuálne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Spoľahlivosť závislá na technike a vyšetrovateľovi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1_detektor.jpg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5122" y="2222074"/>
            <a:ext cx="4786027" cy="3184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Detekcia pomocou pohybu častí tela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Vyžaduje špecifické kladenie otázok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Človek je v podstate vyšetrovaný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aa.png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125" y="1908500"/>
            <a:ext cx="5143026" cy="381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Nedostatky súčasných postupov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Nutnosť vyšetrovateľa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Slabá automatizácia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12" name="Shape 112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Nevyužiteľné pre online prostredie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Invazívne metódy</a:t>
            </a:r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Problematika detekcie zavádzania a jej riešenia</a:t>
            </a:r>
          </a:p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