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7559675" cx="10080625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260175" y="801875"/>
            <a:ext cx="5040024" cy="4009425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verTx">
  <p:cSld name="Title, Content over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fourObj">
  <p:cSld name="Title, 4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8" name="Shape 58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59" name="Shape 59"/>
          <p:cNvSpPr txBox="1"/>
          <p:nvPr>
            <p:ph idx="3"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60" name="Shape 60"/>
          <p:cNvSpPr txBox="1"/>
          <p:nvPr>
            <p:ph idx="4"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, 6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66" name="Shape 66"/>
          <p:cNvSpPr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,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itle, 2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nly">
  <p:cSld name="Centered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idx="1" type="subTitle"/>
          </p:nvPr>
        </p:nvSpPr>
        <p:spPr>
          <a:xfrm>
            <a:off x="504000" y="301319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AndObj">
  <p:cSld name="Title, 2 Content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36" name="Shape 36"/>
          <p:cNvSpPr txBox="1"/>
          <p:nvPr>
            <p:ph idx="3"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AndTwoObj">
  <p:cSld name="Title Content and 2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2" name="Shape 42"/>
          <p:cNvSpPr txBox="1"/>
          <p:nvPr>
            <p:ph idx="3"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OverTx">
  <p:cSld name="Title, 2 Content over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9433259" y="69811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504000" y="6887160"/>
            <a:ext cx="2348280" cy="5212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447360" y="6887160"/>
            <a:ext cx="3195000" cy="5212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7227360" y="6887160"/>
            <a:ext cx="2348280" cy="52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png"/><Relationship Id="rId4" Type="http://schemas.openxmlformats.org/officeDocument/2006/relationships/image" Target="../media/image00.png"/><Relationship Id="rId5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labrosa.ee.columbia.edu/projects/piano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2.gif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://youtube.com/v/ufc4iw3UaVQ" TargetMode="External"/><Relationship Id="rId10" Type="http://schemas.openxmlformats.org/officeDocument/2006/relationships/image" Target="../media/image18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://youtube.com/v/3l4NXCwou8A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02.png"/><Relationship Id="rId7" Type="http://schemas.openxmlformats.org/officeDocument/2006/relationships/hyperlink" Target="https://soundcloud.com/samael-black/cutref" TargetMode="External"/><Relationship Id="rId8" Type="http://schemas.openxmlformats.org/officeDocument/2006/relationships/image" Target="../media/image0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eepmind.com/blog/wavenet-generative-model-raw-audio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Relationship Id="rId4" Type="http://schemas.openxmlformats.org/officeDocument/2006/relationships/image" Target="../media/image0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09.png"/><Relationship Id="rId5" Type="http://schemas.openxmlformats.org/officeDocument/2006/relationships/image" Target="../media/image2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438120" y="1234800"/>
            <a:ext cx="9071640" cy="19659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Modelovanie hudobných štruktúr pomocou </a:t>
            </a:r>
            <a:b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umelých neurónových sietí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822959" y="5577839"/>
            <a:ext cx="8595359" cy="1699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Autor:	Lukáš Marták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Vedúci:	Márius Šajgalík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PeWe @ FIIT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Dátum: 10.11.2016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2239" y="3657600"/>
            <a:ext cx="1097279" cy="10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119" y="3594960"/>
            <a:ext cx="1533240" cy="13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1680" y="3383280"/>
            <a:ext cx="1737359" cy="1737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Priebežné výsledky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Doterajšie experimenty: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Dataset </a:t>
            </a:r>
            <a:r>
              <a:rPr b="0" i="0" lang="en-US" sz="2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LABROSA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- 14 minút klavírnej hudby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Modely: MLP-Spec, RNN-Spec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Metriky: Precision, Recall, F1, Global Error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Ladené hyperparametre modelov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Šírka / hĺbka modelu (počet neurónov / vrstiev)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Aktivačné funkcie (ReLU, SoftSign)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“Porcovanie” vstupu – veľkosť fragmentov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Optimalizačný algoritmus</a:t>
            </a:r>
          </a:p>
        </p:txBody>
      </p:sp>
      <p:sp>
        <p:nvSpPr>
          <p:cNvPr id="185" name="Shape 185"/>
          <p:cNvSpPr txBox="1"/>
          <p:nvPr>
            <p:ph idx="12" type="sldNum"/>
          </p:nvPr>
        </p:nvSpPr>
        <p:spPr>
          <a:xfrm>
            <a:off x="8970859" y="6856882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86" name="Shape 186"/>
          <p:cNvSpPr txBox="1"/>
          <p:nvPr/>
        </p:nvSpPr>
        <p:spPr>
          <a:xfrm>
            <a:off x="9492839" y="6806160"/>
            <a:ext cx="4980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Priebežné výsledky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9457920" y="6806160"/>
            <a:ext cx="5680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0080" y="2286000"/>
            <a:ext cx="3009600" cy="212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7280" y="4420080"/>
            <a:ext cx="2304719" cy="106631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097279" y="1645919"/>
            <a:ext cx="2560319" cy="4471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6134400" y="1563479"/>
            <a:ext cx="2560319" cy="548639"/>
          </a:xfrm>
          <a:custGeom>
            <a:pathLst>
              <a:path extrusionOk="0" h="120000" w="120000">
                <a:moveTo>
                  <a:pt x="4284" y="0"/>
                </a:moveTo>
                <a:cubicBezTo>
                  <a:pt x="2142" y="0"/>
                  <a:pt x="0" y="9993"/>
                  <a:pt x="0" y="19986"/>
                </a:cubicBezTo>
                <a:lnTo>
                  <a:pt x="0" y="99934"/>
                </a:lnTo>
                <a:cubicBezTo>
                  <a:pt x="0" y="109927"/>
                  <a:pt x="2142" y="119921"/>
                  <a:pt x="4284" y="119921"/>
                </a:cubicBezTo>
                <a:lnTo>
                  <a:pt x="115681" y="119921"/>
                </a:lnTo>
                <a:cubicBezTo>
                  <a:pt x="117824" y="119921"/>
                  <a:pt x="119983" y="109927"/>
                  <a:pt x="119983" y="99934"/>
                </a:cubicBezTo>
                <a:lnTo>
                  <a:pt x="119983" y="19986"/>
                </a:lnTo>
                <a:cubicBezTo>
                  <a:pt x="119983" y="9993"/>
                  <a:pt x="117824" y="0"/>
                  <a:pt x="115681" y="0"/>
                </a:cubicBezTo>
                <a:lnTo>
                  <a:pt x="4284" y="0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RNN-Spec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3479" y="2334600"/>
            <a:ext cx="2999880" cy="206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1306440" y="1563479"/>
            <a:ext cx="2560319" cy="548639"/>
          </a:xfrm>
          <a:custGeom>
            <a:pathLst>
              <a:path extrusionOk="0" h="120000" w="120000">
                <a:moveTo>
                  <a:pt x="4284" y="0"/>
                </a:moveTo>
                <a:cubicBezTo>
                  <a:pt x="2142" y="0"/>
                  <a:pt x="0" y="9993"/>
                  <a:pt x="0" y="19986"/>
                </a:cubicBezTo>
                <a:lnTo>
                  <a:pt x="0" y="99934"/>
                </a:lnTo>
                <a:cubicBezTo>
                  <a:pt x="0" y="109927"/>
                  <a:pt x="2142" y="119921"/>
                  <a:pt x="4284" y="119921"/>
                </a:cubicBezTo>
                <a:lnTo>
                  <a:pt x="115681" y="119921"/>
                </a:lnTo>
                <a:cubicBezTo>
                  <a:pt x="117824" y="119921"/>
                  <a:pt x="119983" y="109927"/>
                  <a:pt x="119983" y="99934"/>
                </a:cubicBezTo>
                <a:lnTo>
                  <a:pt x="119983" y="19986"/>
                </a:lnTo>
                <a:cubicBezTo>
                  <a:pt x="119983" y="9993"/>
                  <a:pt x="117824" y="0"/>
                  <a:pt x="115681" y="0"/>
                </a:cubicBezTo>
                <a:lnTo>
                  <a:pt x="4284" y="0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MLP-Spec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3920" y="4480560"/>
            <a:ext cx="2199959" cy="1323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1280159" y="6347160"/>
            <a:ext cx="3017519" cy="60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 F1 = ~ </a:t>
            </a:r>
            <a:r>
              <a:rPr b="1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78.5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6475319" y="6400800"/>
            <a:ext cx="3017519" cy="60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 F1 = ~ </a:t>
            </a:r>
            <a:r>
              <a:rPr b="1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74.9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</a:p>
        </p:txBody>
      </p:sp>
      <p:sp>
        <p:nvSpPr>
          <p:cNvPr id="203" name="Shape 203"/>
          <p:cNvSpPr txBox="1"/>
          <p:nvPr>
            <p:ph idx="12" type="sldNum"/>
          </p:nvPr>
        </p:nvSpPr>
        <p:spPr>
          <a:xfrm>
            <a:off x="8869675" y="6888550"/>
            <a:ext cx="664800" cy="54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Empirická evaluácia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9457920" y="6806160"/>
            <a:ext cx="5682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89637" l="2718" r="210" t="0"/>
          <a:stretch/>
        </p:blipFill>
        <p:spPr>
          <a:xfrm>
            <a:off x="182880" y="1371600"/>
            <a:ext cx="9783720" cy="273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>
            <p:ph idx="12" type="sldNum"/>
          </p:nvPr>
        </p:nvSpPr>
        <p:spPr>
          <a:xfrm>
            <a:off x="8924159" y="6877207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descr="anim53.gif"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7" y="1705693"/>
            <a:ext cx="10080624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Empirická evaluácia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800" y="1278720"/>
            <a:ext cx="10079639" cy="26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239" y="4010039"/>
            <a:ext cx="10079639" cy="248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4206239" y="6583679"/>
            <a:ext cx="1737359" cy="640079"/>
          </a:xfrm>
          <a:custGeom>
            <a:pathLst>
              <a:path extrusionOk="0" h="120000" w="120000">
                <a:moveTo>
                  <a:pt x="7357" y="0"/>
                </a:moveTo>
                <a:cubicBezTo>
                  <a:pt x="3678" y="0"/>
                  <a:pt x="0" y="9977"/>
                  <a:pt x="0" y="19955"/>
                </a:cubicBezTo>
                <a:lnTo>
                  <a:pt x="0" y="99910"/>
                </a:lnTo>
                <a:cubicBezTo>
                  <a:pt x="0" y="109887"/>
                  <a:pt x="3678" y="119932"/>
                  <a:pt x="7357" y="119932"/>
                </a:cubicBezTo>
                <a:lnTo>
                  <a:pt x="112593" y="119932"/>
                </a:lnTo>
                <a:cubicBezTo>
                  <a:pt x="116271" y="119932"/>
                  <a:pt x="119975" y="109887"/>
                  <a:pt x="119975" y="99910"/>
                </a:cubicBezTo>
                <a:lnTo>
                  <a:pt x="119975" y="19955"/>
                </a:lnTo>
                <a:cubicBezTo>
                  <a:pt x="119975" y="9977"/>
                  <a:pt x="116271" y="0"/>
                  <a:pt x="112593" y="0"/>
                </a:cubicBezTo>
                <a:lnTo>
                  <a:pt x="7357" y="0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MLP-Spec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2900" y="6570475"/>
            <a:ext cx="1645200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4400" y="6583675"/>
            <a:ext cx="1864500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1049" y="6492175"/>
            <a:ext cx="796800" cy="7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4150" y="6438412"/>
            <a:ext cx="930599" cy="93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 title="refer">
            <a:hlinkClick r:id="rId9"/>
          </p:cNvPr>
          <p:cNvSpPr/>
          <p:nvPr/>
        </p:nvSpPr>
        <p:spPr>
          <a:xfrm>
            <a:off x="503989" y="6643514"/>
            <a:ext cx="658816" cy="494112"/>
          </a:xfrm>
          <a:prstGeom prst="rect">
            <a:avLst/>
          </a:prstGeom>
          <a:blipFill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Shape 226" title="estim">
            <a:hlinkClick r:id="rId11"/>
          </p:cNvPr>
          <p:cNvSpPr/>
          <p:nvPr/>
        </p:nvSpPr>
        <p:spPr>
          <a:xfrm>
            <a:off x="8979989" y="6656714"/>
            <a:ext cx="658800" cy="494100"/>
          </a:xfrm>
          <a:prstGeom prst="rect">
            <a:avLst/>
          </a:prstGeom>
          <a:blipFill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Ďalšie možnosti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504000" y="1769051"/>
            <a:ext cx="9071700" cy="4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Optimalizácia architektúry NN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Prístupy: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Alternatívne reprezentácie vstupu (črty)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Aplikácia rekurencie na surové audio</a:t>
            </a:r>
          </a:p>
          <a:p>
            <a:pPr indent="-292699" lvl="2" marL="1296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WaveNet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od Google DeepMind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Ďalšie problémy: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Priradenie tónov k nástrojom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Identifikácia výrazových prostriedkov</a:t>
            </a:r>
          </a:p>
          <a:p>
            <a:pPr indent="-292699" lvl="2" marL="1295999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Vibráto, pizzicatto, tremolo, atď.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429459" lvl="0" marL="431999" marR="0" rtl="0" algn="l">
              <a:spcBef>
                <a:spcPts val="0"/>
              </a:spcBef>
              <a:buClr>
                <a:srgbClr val="000000"/>
              </a:buClr>
              <a:buSzPct val="100000"/>
              <a:buFont typeface="Noto Sans Symbols"/>
              <a:buChar char="●"/>
            </a:pPr>
            <a:r>
              <a:rPr lang="en-US" sz="3000"/>
              <a:t>Vaše nápady (diskusia)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9457560" y="6805800"/>
            <a:ext cx="5680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234" name="Shape 234"/>
          <p:cNvSpPr txBox="1"/>
          <p:nvPr>
            <p:ph idx="12" type="sldNum"/>
          </p:nvPr>
        </p:nvSpPr>
        <p:spPr>
          <a:xfrm>
            <a:off x="8905609" y="6869482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504000" y="1769051"/>
            <a:ext cx="9071700" cy="5097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Manuálna transkripcia zvuku hudby do formy hudobnej notácie je časovo náročná a prácna</a:t>
            </a:r>
          </a:p>
          <a:p>
            <a:pPr indent="-330399" lvl="0" marL="431999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Navyše ju nezvláda každý </a:t>
            </a:r>
          </a:p>
          <a:p>
            <a:pPr indent="-288690" lvl="1" marL="864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−"/>
            </a:pPr>
            <a:r>
              <a:rPr lang="en-US" sz="3200"/>
              <a:t>hudobný sluch, </a:t>
            </a:r>
            <a:r>
              <a:rPr lang="en-US" sz="3200">
                <a:solidFill>
                  <a:schemeClr val="dk1"/>
                </a:solidFill>
              </a:rPr>
              <a:t>prax, vzdelanie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Motivácia pre automatizáciu transkripcie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lang="en-US" sz="2800"/>
              <a:t>Veľmi efektívna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kompresia hudobných dát (MIDI namiesto WAV/MP3)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Vyhľadávanie hudby podľa hudobného obsahu (melódia)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Pomôcky pre hudbníkov, študentov hudby, atď.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Problém a motivácia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9492839" y="6806160"/>
            <a:ext cx="4978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970850" y="6867104"/>
            <a:ext cx="604800" cy="2235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Ako na to?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504000" y="1769050"/>
            <a:ext cx="9071700" cy="50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Výhoda: vieme si generovať trénovacie dáta!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Postup: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Predspracujeme zvukové dáta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Zladíme ich s “ground truth” notáciou (MIDI)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Trénujeme model a sledujeme progres </a:t>
            </a:r>
          </a:p>
          <a:p>
            <a:pPr indent="-330599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Ladíme parametre modelu hľadajúc optimálne riešenie</a:t>
            </a:r>
          </a:p>
          <a:p>
            <a:pPr indent="-330600" lvl="1" marL="864000" marR="0" rtl="0" algn="l">
              <a:spcBef>
                <a:spcPts val="0"/>
              </a:spcBef>
              <a:buClr>
                <a:srgbClr val="000000"/>
              </a:buClr>
              <a:buSzPct val="75000"/>
              <a:buFont typeface="Noto Sans Symbols"/>
              <a:buChar char="−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Natrénovaný model použijeme ako komponent spracovania signálu v nástroji na automatickú transkripciu hudby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9492839" y="6806160"/>
            <a:ext cx="4978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9173075" y="6879625"/>
            <a:ext cx="402600" cy="2640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239" y="5029200"/>
            <a:ext cx="10079639" cy="249084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Predspracovanie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Výpočet spektrogramov zo surových audio dát a zarovnanie voči MIDI notácií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239" y="2629800"/>
            <a:ext cx="10079639" cy="2490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9" y="5212080"/>
            <a:ext cx="10079639" cy="249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Predspracovanie (alternatívy)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Iné črty ako spektrá (cepstrá, auto-korelácia, ..)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Žiadne črty, len surové audio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59" y="2819519"/>
            <a:ext cx="10079639" cy="24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#1 MLP-Spec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04000" y="1563475"/>
            <a:ext cx="9298200" cy="45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399" lvl="0" marL="431999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Multi-Layer Perceptron kŕmený Spektrami audia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9492839" y="6806160"/>
            <a:ext cx="4978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117" name="Shape 117"/>
          <p:cNvSpPr/>
          <p:nvPr/>
        </p:nvSpPr>
        <p:spPr>
          <a:xfrm>
            <a:off x="2560319" y="2468880"/>
            <a:ext cx="6766560" cy="457200"/>
          </a:xfrm>
          <a:custGeom>
            <a:pathLst>
              <a:path extrusionOk="0" h="120000" w="120000">
                <a:moveTo>
                  <a:pt x="1346" y="0"/>
                </a:moveTo>
                <a:cubicBezTo>
                  <a:pt x="670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670" y="119905"/>
                  <a:pt x="1346" y="119905"/>
                </a:cubicBezTo>
                <a:lnTo>
                  <a:pt x="118640" y="119905"/>
                </a:lnTo>
                <a:cubicBezTo>
                  <a:pt x="119316" y="119905"/>
                  <a:pt x="119993" y="109905"/>
                  <a:pt x="119993" y="99905"/>
                </a:cubicBezTo>
                <a:lnTo>
                  <a:pt x="119993" y="19905"/>
                </a:lnTo>
                <a:cubicBezTo>
                  <a:pt x="119993" y="9905"/>
                  <a:pt x="119316" y="0"/>
                  <a:pt x="118640" y="0"/>
                </a:cubicBezTo>
                <a:lnTo>
                  <a:pt x="1346" y="0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/>
              <a:t>VSTUP: 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 (tónov) * 3 (spektrálne koeficienty) = 264</a:t>
            </a:r>
          </a:p>
        </p:txBody>
      </p:sp>
      <p:sp>
        <p:nvSpPr>
          <p:cNvPr id="118" name="Shape 118"/>
          <p:cNvSpPr/>
          <p:nvPr/>
        </p:nvSpPr>
        <p:spPr>
          <a:xfrm>
            <a:off x="3017519" y="3383280"/>
            <a:ext cx="5852159" cy="457200"/>
          </a:xfrm>
          <a:custGeom>
            <a:pathLst>
              <a:path extrusionOk="0" h="120000" w="120000">
                <a:moveTo>
                  <a:pt x="1557" y="0"/>
                </a:moveTo>
                <a:cubicBezTo>
                  <a:pt x="77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775" y="119905"/>
                  <a:pt x="1557" y="119905"/>
                </a:cubicBezTo>
                <a:lnTo>
                  <a:pt x="118435" y="119905"/>
                </a:lnTo>
                <a:cubicBezTo>
                  <a:pt x="119210" y="119905"/>
                  <a:pt x="119992" y="109905"/>
                  <a:pt x="119992" y="99905"/>
                </a:cubicBezTo>
                <a:lnTo>
                  <a:pt x="119992" y="19905"/>
                </a:lnTo>
                <a:cubicBezTo>
                  <a:pt x="119992" y="9905"/>
                  <a:pt x="119210" y="0"/>
                  <a:pt x="118435" y="0"/>
                </a:cubicBezTo>
                <a:lnTo>
                  <a:pt x="1557" y="0"/>
                </a:lnTo>
              </a:path>
            </a:pathLst>
          </a:custGeom>
          <a:solidFill>
            <a:srgbClr val="FFCC00"/>
          </a:solidFill>
          <a:ln cap="flat" cmpd="sng" w="9525">
            <a:solidFill>
              <a:srgbClr val="FF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100-300 ReLu</a:t>
            </a:r>
          </a:p>
        </p:txBody>
      </p:sp>
      <p:sp>
        <p:nvSpPr>
          <p:cNvPr id="119" name="Shape 119"/>
          <p:cNvSpPr/>
          <p:nvPr/>
        </p:nvSpPr>
        <p:spPr>
          <a:xfrm>
            <a:off x="3017519" y="5029200"/>
            <a:ext cx="5852159" cy="457200"/>
          </a:xfrm>
          <a:custGeom>
            <a:pathLst>
              <a:path extrusionOk="0" h="120000" w="120000">
                <a:moveTo>
                  <a:pt x="1557" y="0"/>
                </a:moveTo>
                <a:cubicBezTo>
                  <a:pt x="77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775" y="119905"/>
                  <a:pt x="1557" y="119905"/>
                </a:cubicBezTo>
                <a:lnTo>
                  <a:pt x="118435" y="119905"/>
                </a:lnTo>
                <a:cubicBezTo>
                  <a:pt x="119210" y="119905"/>
                  <a:pt x="119992" y="109905"/>
                  <a:pt x="119992" y="99905"/>
                </a:cubicBezTo>
                <a:lnTo>
                  <a:pt x="119992" y="19905"/>
                </a:lnTo>
                <a:cubicBezTo>
                  <a:pt x="119992" y="9905"/>
                  <a:pt x="119210" y="0"/>
                  <a:pt x="118435" y="0"/>
                </a:cubicBezTo>
                <a:lnTo>
                  <a:pt x="1557" y="0"/>
                </a:lnTo>
              </a:path>
            </a:pathLst>
          </a:custGeom>
          <a:solidFill>
            <a:srgbClr val="FFCC00"/>
          </a:solidFill>
          <a:ln cap="flat" cmpd="sng" w="9525">
            <a:solidFill>
              <a:srgbClr val="FF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100-300 ReLu</a:t>
            </a:r>
          </a:p>
        </p:txBody>
      </p:sp>
      <p:sp>
        <p:nvSpPr>
          <p:cNvPr id="120" name="Shape 120"/>
          <p:cNvSpPr/>
          <p:nvPr/>
        </p:nvSpPr>
        <p:spPr>
          <a:xfrm>
            <a:off x="4206239" y="5943600"/>
            <a:ext cx="3474719" cy="457200"/>
          </a:xfrm>
          <a:custGeom>
            <a:pathLst>
              <a:path extrusionOk="0" h="120000" w="120000">
                <a:moveTo>
                  <a:pt x="2623" y="0"/>
                </a:moveTo>
                <a:cubicBezTo>
                  <a:pt x="130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1305" y="119905"/>
                  <a:pt x="2623" y="119905"/>
                </a:cubicBezTo>
                <a:lnTo>
                  <a:pt x="117364" y="119905"/>
                </a:lnTo>
                <a:cubicBezTo>
                  <a:pt x="118669" y="119905"/>
                  <a:pt x="119987" y="109905"/>
                  <a:pt x="119987" y="99905"/>
                </a:cubicBezTo>
                <a:lnTo>
                  <a:pt x="119987" y="19905"/>
                </a:lnTo>
                <a:cubicBezTo>
                  <a:pt x="119987" y="9905"/>
                  <a:pt x="118669" y="0"/>
                  <a:pt x="117364" y="0"/>
                </a:cubicBezTo>
                <a:lnTo>
                  <a:pt x="2623" y="0"/>
                </a:lnTo>
              </a:path>
            </a:pathLst>
          </a:custGeom>
          <a:solidFill>
            <a:srgbClr val="6699CC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/>
              <a:t>VÝSTUP: 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128 sigmoid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731520" y="2415240"/>
            <a:ext cx="1645920" cy="62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Spektrálne koeficienty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731520" y="4206239"/>
            <a:ext cx="1645920" cy="41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Skryté vrstvy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731520" y="5943600"/>
            <a:ext cx="2468880" cy="640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Predikcia výskytu nôt (MIDI 128 poltónov)</a:t>
            </a:r>
          </a:p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8970859" y="6879632"/>
            <a:ext cx="604800" cy="5787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300" y="3968100"/>
            <a:ext cx="10191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5812" y="3831475"/>
            <a:ext cx="3238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4912" y="3839525"/>
            <a:ext cx="400050" cy="119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2628125" y="2881800"/>
            <a:ext cx="426300" cy="50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9" name="Shape 129"/>
          <p:cNvCxnSpPr/>
          <p:nvPr/>
        </p:nvCxnSpPr>
        <p:spPr>
          <a:xfrm flipH="1">
            <a:off x="8858600" y="2891950"/>
            <a:ext cx="446400" cy="49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0" name="Shape 130"/>
          <p:cNvCxnSpPr/>
          <p:nvPr/>
        </p:nvCxnSpPr>
        <p:spPr>
          <a:xfrm>
            <a:off x="3084750" y="5489650"/>
            <a:ext cx="1187100" cy="47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1" name="Shape 131"/>
          <p:cNvCxnSpPr/>
          <p:nvPr/>
        </p:nvCxnSpPr>
        <p:spPr>
          <a:xfrm flipH="1">
            <a:off x="7681425" y="5499800"/>
            <a:ext cx="1156800" cy="4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Shape 136"/>
          <p:cNvCxnSpPr/>
          <p:nvPr/>
        </p:nvCxnSpPr>
        <p:spPr>
          <a:xfrm flipH="1">
            <a:off x="7945250" y="2577400"/>
            <a:ext cx="1329300" cy="48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7" name="Shape 137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 #2 RNN-Spec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504462" y="1563474"/>
            <a:ext cx="9071700" cy="4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MLP-Spec rozšírený o rekurentnú vrstvu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9492839" y="6806160"/>
            <a:ext cx="4978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140" name="Shape 140"/>
          <p:cNvSpPr/>
          <p:nvPr/>
        </p:nvSpPr>
        <p:spPr>
          <a:xfrm>
            <a:off x="2570944" y="2122192"/>
            <a:ext cx="6766500" cy="457200"/>
          </a:xfrm>
          <a:custGeom>
            <a:pathLst>
              <a:path extrusionOk="0" h="120000" w="120000">
                <a:moveTo>
                  <a:pt x="1346" y="0"/>
                </a:moveTo>
                <a:cubicBezTo>
                  <a:pt x="670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670" y="119905"/>
                  <a:pt x="1346" y="119905"/>
                </a:cubicBezTo>
                <a:lnTo>
                  <a:pt x="118640" y="119905"/>
                </a:lnTo>
                <a:cubicBezTo>
                  <a:pt x="119316" y="119905"/>
                  <a:pt x="119993" y="109905"/>
                  <a:pt x="119993" y="99905"/>
                </a:cubicBezTo>
                <a:lnTo>
                  <a:pt x="119993" y="19905"/>
                </a:lnTo>
                <a:cubicBezTo>
                  <a:pt x="119993" y="9905"/>
                  <a:pt x="119316" y="0"/>
                  <a:pt x="118640" y="0"/>
                </a:cubicBezTo>
                <a:lnTo>
                  <a:pt x="1346" y="0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/>
              <a:t>VSTUP:	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 * 3 = 264</a:t>
            </a:r>
          </a:p>
        </p:txBody>
      </p:sp>
      <p:sp>
        <p:nvSpPr>
          <p:cNvPr id="141" name="Shape 141"/>
          <p:cNvSpPr/>
          <p:nvPr/>
        </p:nvSpPr>
        <p:spPr>
          <a:xfrm>
            <a:off x="3017519" y="4114800"/>
            <a:ext cx="5852159" cy="457200"/>
          </a:xfrm>
          <a:custGeom>
            <a:pathLst>
              <a:path extrusionOk="0" h="120000" w="120000">
                <a:moveTo>
                  <a:pt x="1557" y="0"/>
                </a:moveTo>
                <a:cubicBezTo>
                  <a:pt x="77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775" y="119905"/>
                  <a:pt x="1557" y="119905"/>
                </a:cubicBezTo>
                <a:lnTo>
                  <a:pt x="118435" y="119905"/>
                </a:lnTo>
                <a:cubicBezTo>
                  <a:pt x="119210" y="119905"/>
                  <a:pt x="119992" y="109905"/>
                  <a:pt x="119992" y="99905"/>
                </a:cubicBezTo>
                <a:lnTo>
                  <a:pt x="119992" y="19905"/>
                </a:lnTo>
                <a:cubicBezTo>
                  <a:pt x="119992" y="9905"/>
                  <a:pt x="119210" y="0"/>
                  <a:pt x="118435" y="0"/>
                </a:cubicBezTo>
                <a:lnTo>
                  <a:pt x="1557" y="0"/>
                </a:lnTo>
              </a:path>
            </a:pathLst>
          </a:custGeom>
          <a:solidFill>
            <a:srgbClr val="FFCC00"/>
          </a:solidFill>
          <a:ln cap="flat" cmpd="sng" w="9525">
            <a:solidFill>
              <a:srgbClr val="FF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100-300 ReLU</a:t>
            </a:r>
          </a:p>
        </p:txBody>
      </p:sp>
      <p:sp>
        <p:nvSpPr>
          <p:cNvPr id="142" name="Shape 142"/>
          <p:cNvSpPr/>
          <p:nvPr/>
        </p:nvSpPr>
        <p:spPr>
          <a:xfrm>
            <a:off x="3017519" y="5760719"/>
            <a:ext cx="5852100" cy="457200"/>
          </a:xfrm>
          <a:custGeom>
            <a:pathLst>
              <a:path extrusionOk="0" h="120000" w="120000">
                <a:moveTo>
                  <a:pt x="1557" y="0"/>
                </a:moveTo>
                <a:cubicBezTo>
                  <a:pt x="77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775" y="119905"/>
                  <a:pt x="1557" y="119905"/>
                </a:cubicBezTo>
                <a:lnTo>
                  <a:pt x="118435" y="119905"/>
                </a:lnTo>
                <a:cubicBezTo>
                  <a:pt x="119210" y="119905"/>
                  <a:pt x="119992" y="109905"/>
                  <a:pt x="119992" y="99905"/>
                </a:cubicBezTo>
                <a:lnTo>
                  <a:pt x="119992" y="19905"/>
                </a:lnTo>
                <a:cubicBezTo>
                  <a:pt x="119992" y="9905"/>
                  <a:pt x="119210" y="0"/>
                  <a:pt x="118435" y="0"/>
                </a:cubicBezTo>
                <a:lnTo>
                  <a:pt x="1557" y="0"/>
                </a:lnTo>
              </a:path>
            </a:pathLst>
          </a:custGeom>
          <a:solidFill>
            <a:srgbClr val="FFCC00"/>
          </a:solidFill>
          <a:ln cap="flat" cmpd="sng" w="9525">
            <a:solidFill>
              <a:srgbClr val="FF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100-300 ReLU</a:t>
            </a:r>
          </a:p>
        </p:txBody>
      </p:sp>
      <p:sp>
        <p:nvSpPr>
          <p:cNvPr id="143" name="Shape 143"/>
          <p:cNvSpPr/>
          <p:nvPr/>
        </p:nvSpPr>
        <p:spPr>
          <a:xfrm>
            <a:off x="4206239" y="6675120"/>
            <a:ext cx="3474719" cy="457200"/>
          </a:xfrm>
          <a:custGeom>
            <a:pathLst>
              <a:path extrusionOk="0" h="120000" w="120000">
                <a:moveTo>
                  <a:pt x="2623" y="0"/>
                </a:moveTo>
                <a:cubicBezTo>
                  <a:pt x="1305" y="0"/>
                  <a:pt x="0" y="9905"/>
                  <a:pt x="0" y="19905"/>
                </a:cubicBezTo>
                <a:lnTo>
                  <a:pt x="0" y="99905"/>
                </a:lnTo>
                <a:cubicBezTo>
                  <a:pt x="0" y="109905"/>
                  <a:pt x="1305" y="119905"/>
                  <a:pt x="2623" y="119905"/>
                </a:cubicBezTo>
                <a:lnTo>
                  <a:pt x="117364" y="119905"/>
                </a:lnTo>
                <a:cubicBezTo>
                  <a:pt x="118669" y="119905"/>
                  <a:pt x="119987" y="109905"/>
                  <a:pt x="119987" y="99905"/>
                </a:cubicBezTo>
                <a:lnTo>
                  <a:pt x="119987" y="19905"/>
                </a:lnTo>
                <a:cubicBezTo>
                  <a:pt x="119987" y="9905"/>
                  <a:pt x="118669" y="0"/>
                  <a:pt x="117364" y="0"/>
                </a:cubicBezTo>
                <a:lnTo>
                  <a:pt x="2623" y="0"/>
                </a:lnTo>
              </a:path>
            </a:pathLst>
          </a:custGeom>
          <a:solidFill>
            <a:srgbClr val="6699CC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/>
              <a:t>VÝSTUP: </a:t>
            </a: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128 sigmoid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742145" y="2068552"/>
            <a:ext cx="16458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Spektrálne koeficienty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731520" y="4937760"/>
            <a:ext cx="1645920" cy="41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Skryté vrstvy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731520" y="6675120"/>
            <a:ext cx="2468880" cy="640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Predikcia výskytu nôt (MIDI 128 poltónov)</a:t>
            </a:r>
          </a:p>
        </p:txBody>
      </p:sp>
      <p:sp>
        <p:nvSpPr>
          <p:cNvPr id="147" name="Shape 147"/>
          <p:cNvSpPr/>
          <p:nvPr/>
        </p:nvSpPr>
        <p:spPr>
          <a:xfrm>
            <a:off x="3851105" y="3027062"/>
            <a:ext cx="4114800" cy="640200"/>
          </a:xfrm>
          <a:custGeom>
            <a:pathLst>
              <a:path extrusionOk="0" h="120000" w="120000">
                <a:moveTo>
                  <a:pt x="3107" y="0"/>
                </a:moveTo>
                <a:cubicBezTo>
                  <a:pt x="1553" y="0"/>
                  <a:pt x="0" y="9977"/>
                  <a:pt x="0" y="19955"/>
                </a:cubicBezTo>
                <a:lnTo>
                  <a:pt x="0" y="99910"/>
                </a:lnTo>
                <a:cubicBezTo>
                  <a:pt x="0" y="109887"/>
                  <a:pt x="1553" y="119932"/>
                  <a:pt x="3107" y="119932"/>
                </a:cubicBezTo>
                <a:lnTo>
                  <a:pt x="116871" y="119932"/>
                </a:lnTo>
                <a:cubicBezTo>
                  <a:pt x="118425" y="119932"/>
                  <a:pt x="119989" y="109887"/>
                  <a:pt x="119989" y="99910"/>
                </a:cubicBezTo>
                <a:lnTo>
                  <a:pt x="119989" y="19955"/>
                </a:lnTo>
                <a:cubicBezTo>
                  <a:pt x="119989" y="9977"/>
                  <a:pt x="118425" y="0"/>
                  <a:pt x="116871" y="0"/>
                </a:cubicBezTo>
                <a:lnTo>
                  <a:pt x="3107" y="0"/>
                </a:lnTo>
              </a:path>
            </a:pathLst>
          </a:custGeom>
          <a:solidFill>
            <a:srgbClr val="CC99FF"/>
          </a:solidFill>
          <a:ln cap="flat" cmpd="sng" w="9525">
            <a:solidFill>
              <a:srgbClr val="3465A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 (Gated Recurrent Unit) ~ 150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742145" y="3027062"/>
            <a:ext cx="16458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Rekurentná vrstva</a:t>
            </a:r>
          </a:p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9233950" y="6856400"/>
            <a:ext cx="341700" cy="3261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8287" y="4749450"/>
            <a:ext cx="1019175" cy="93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Shape 151"/>
          <p:cNvCxnSpPr/>
          <p:nvPr/>
        </p:nvCxnSpPr>
        <p:spPr>
          <a:xfrm flipH="1">
            <a:off x="3094925" y="3693575"/>
            <a:ext cx="801600" cy="40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2" name="Shape 152"/>
          <p:cNvCxnSpPr/>
          <p:nvPr/>
        </p:nvCxnSpPr>
        <p:spPr>
          <a:xfrm>
            <a:off x="7945275" y="3654162"/>
            <a:ext cx="870000" cy="40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3" name="Shape 153"/>
          <p:cNvCxnSpPr/>
          <p:nvPr/>
        </p:nvCxnSpPr>
        <p:spPr>
          <a:xfrm>
            <a:off x="3061787" y="6212875"/>
            <a:ext cx="1187100" cy="47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4" name="Shape 154"/>
          <p:cNvCxnSpPr/>
          <p:nvPr/>
        </p:nvCxnSpPr>
        <p:spPr>
          <a:xfrm flipH="1">
            <a:off x="7658462" y="6223025"/>
            <a:ext cx="1156800" cy="4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2112" y="4563250"/>
            <a:ext cx="3238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1212" y="4571300"/>
            <a:ext cx="4000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 flipH="1">
            <a:off x="5763228" y="2644525"/>
            <a:ext cx="2469000" cy="6267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8" name="Shape 158"/>
          <p:cNvCxnSpPr/>
          <p:nvPr/>
        </p:nvCxnSpPr>
        <p:spPr>
          <a:xfrm>
            <a:off x="2658575" y="2617975"/>
            <a:ext cx="1248000" cy="42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Monofónna hudba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504000" y="1371600"/>
            <a:ext cx="9071640" cy="4781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Deterministická úloha - hľadanie maximálnej magnitúdy v spektre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11497" l="6707" r="47176" t="3686"/>
          <a:stretch/>
        </p:blipFill>
        <p:spPr>
          <a:xfrm>
            <a:off x="406219" y="2907125"/>
            <a:ext cx="4879800" cy="20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179359" y="2468880"/>
            <a:ext cx="2834640" cy="62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Trénovacie dáta (spektrá)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751360" y="2471759"/>
            <a:ext cx="3749040" cy="602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“Ground Truth” Referencia (noty)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108959" y="4918319"/>
            <a:ext cx="4754879" cy="35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Validácia v priebehu trénovania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187" y="2812149"/>
            <a:ext cx="4447366" cy="210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no.gif"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00" y="5111465"/>
            <a:ext cx="10080625" cy="2491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504000" y="301319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lang="en-US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Polyfonická hudba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04000" y="1737359"/>
            <a:ext cx="9071640" cy="50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Estimácia viacerých (F-0) základných frekvencií naraz je zložitá, kvôli ali</a:t>
            </a:r>
            <a:r>
              <a:rPr lang="en-US" sz="3200"/>
              <a:t>kvotným tónom (resp. </a:t>
            </a: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harmonickým frekvenciám</a:t>
            </a:r>
            <a:r>
              <a:rPr lang="en-US" sz="3200"/>
              <a:t>)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Počet rôznych zmysluplných kombinácií tónov hraných s rôznou dynamikou je priveľký 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Potrebujeme “porozumieť pravidlám” a naučiť sa ich zovšeobecniť pre správne pochopenie hudby</a:t>
            </a:r>
          </a:p>
          <a:p>
            <a:pPr indent="-330400" lvl="0" marL="432000" marR="0" rtl="0" algn="l">
              <a:spcBef>
                <a:spcPts val="0"/>
              </a:spcBef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Pozor na pretrénovanie – rozmanitosť trénovacích dát ovplyvní robustnosť modelu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9492839" y="6806160"/>
            <a:ext cx="497879" cy="42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/14</a:t>
            </a:r>
          </a:p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8753550" y="6881000"/>
            <a:ext cx="781500" cy="276900"/>
          </a:xfrm>
          <a:prstGeom prst="rect">
            <a:avLst/>
          </a:prstGeom>
        </p:spPr>
        <p:txBody>
          <a:bodyPr anchorCtr="0" anchor="t" bIns="0" lIns="0" rIns="0" tIns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