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68" r:id="rId9"/>
    <p:sldId id="264" r:id="rId10"/>
    <p:sldId id="266" r:id="rId11"/>
    <p:sldId id="265" r:id="rId12"/>
    <p:sldId id="259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8" autoAdjust="0"/>
    <p:restoredTop sz="82614" autoAdjust="0"/>
  </p:normalViewPr>
  <p:slideViewPr>
    <p:cSldViewPr snapToGrid="0">
      <p:cViewPr varScale="1">
        <p:scale>
          <a:sx n="99" d="100"/>
          <a:sy n="99" d="100"/>
        </p:scale>
        <p:origin x="14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1E486-B459-423D-AF62-34FFACC92BF3}" type="datetimeFigureOut">
              <a:rPr lang="sk-SK" smtClean="0"/>
              <a:t>10.11.2016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072D8-5BAF-43F6-889C-FFAC0E793D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176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Eyetracking</a:t>
            </a:r>
            <a:r>
              <a:rPr lang="sk-SK" dirty="0"/>
              <a:t>, prečítanie vety viac krát po sebe VS plynulé čítanie.</a:t>
            </a:r>
          </a:p>
          <a:p>
            <a:r>
              <a:rPr lang="sk-SK" dirty="0"/>
              <a:t>Prečo inak?</a:t>
            </a:r>
            <a:r>
              <a:rPr lang="sk-SK" baseline="0" dirty="0"/>
              <a:t> Každý človek je jedinečný, má iné vzdelanie a záujmy, vidíme ako veľmi premýšľal. Zameriame sa na čo číta, než ako to číta.</a:t>
            </a:r>
          </a:p>
          <a:p>
            <a:r>
              <a:rPr lang="sk-SK" baseline="0" dirty="0"/>
              <a:t>Zvýšenie presnosti vďaka kooperácii s </a:t>
            </a:r>
            <a:r>
              <a:rPr lang="sk-SK" baseline="0" dirty="0" err="1"/>
              <a:t>EYEtrackingom</a:t>
            </a:r>
            <a:r>
              <a:rPr lang="sk-SK" baseline="0" dirty="0"/>
              <a:t>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072D8-5BAF-43F6-889C-FFAC0E793DA7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567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3C73-E634-45A5-ACA2-B522876AFFCE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51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E699-F2D3-4E7C-940C-D06706C25B30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1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FB9B-58EF-4F68-B78D-BF6A35FD8EA6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5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4188-7CC8-467C-A2E7-8C2B36F6D1BD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3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315B-6E8A-43CD-A757-49686C4E64E8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37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5F87-B4E8-4B25-A410-47C270FE03BD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1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0B4C-D6E4-4F92-A63A-64FD77C27D42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6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482D-5CAD-4F1A-9094-5754C92DDBC6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7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9D69-9F9B-4AA4-9C24-072CAB75A5F7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2B702C7-F5B0-4861-9D85-642F45B334CB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5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D043-BA6F-4206-A177-6854D59E1B7C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5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6AB615C-B648-448C-BC10-EAEBC094F344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73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Analýza zložitosti textového obsahu vo webovom prostredí </a:t>
            </a:r>
            <a:r>
              <a:rPr lang="sk-SK" sz="4400" dirty="0"/>
              <a:t>(pomocou EEG)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Vedúci: Ing. Marián </a:t>
            </a:r>
            <a:r>
              <a:rPr lang="sk-SK" dirty="0" err="1"/>
              <a:t>ŠimkO</a:t>
            </a:r>
            <a:r>
              <a:rPr lang="sk-SK" dirty="0"/>
              <a:t>, </a:t>
            </a:r>
            <a:r>
              <a:rPr lang="sk-SK" dirty="0" err="1"/>
              <a:t>Phd.</a:t>
            </a:r>
            <a:endParaRPr lang="sk-SK" dirty="0"/>
          </a:p>
          <a:p>
            <a:r>
              <a:rPr lang="sk-SK" dirty="0"/>
              <a:t>Martin Štrbák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257" y="4370035"/>
            <a:ext cx="2072132" cy="1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29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Feature set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200" dirty="0"/>
              <a:t>14x</a:t>
            </a:r>
            <a:r>
              <a:rPr lang="en-US" sz="3200" dirty="0"/>
              <a:t>[</a:t>
            </a:r>
            <a:r>
              <a:rPr lang="sk-SK" sz="3200" dirty="0"/>
              <a:t>alfa, beta, </a:t>
            </a:r>
            <a:r>
              <a:rPr lang="sk-SK" sz="3200" dirty="0" err="1"/>
              <a:t>theta</a:t>
            </a:r>
            <a:r>
              <a:rPr lang="sk-SK" sz="3200" dirty="0"/>
              <a:t>, delta pásmo</a:t>
            </a:r>
            <a:r>
              <a:rPr lang="en-US" sz="3200" dirty="0"/>
              <a:t>]</a:t>
            </a:r>
            <a:endParaRPr lang="sk-SK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3200" dirty="0"/>
              <a:t>pomery medzi pásmami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200" dirty="0"/>
              <a:t>max, min amplitúda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1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365" y="2098964"/>
            <a:ext cx="5420635" cy="4065476"/>
          </a:xfrm>
          <a:prstGeom prst="rect">
            <a:avLst/>
          </a:prstGeom>
        </p:spPr>
      </p:pic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Rozlíšenie čítania a nečinnosti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400" dirty="0"/>
              <a:t>70% </a:t>
            </a:r>
            <a:r>
              <a:rPr lang="sk-SK" sz="2400"/>
              <a:t>accuracy</a:t>
            </a:r>
            <a:endParaRPr lang="sk-SK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2400" dirty="0"/>
              <a:t>10-fold </a:t>
            </a:r>
            <a:r>
              <a:rPr lang="sk-SK" sz="2400" dirty="0" err="1"/>
              <a:t>cross</a:t>
            </a:r>
            <a:r>
              <a:rPr lang="sk-SK" sz="2400" dirty="0"/>
              <a:t> validácia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K-NN </a:t>
            </a:r>
            <a:r>
              <a:rPr lang="sk-SK" dirty="0" err="1"/>
              <a:t>klasifikátor</a:t>
            </a:r>
            <a:endParaRPr lang="sk-S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/>
              <a:t>najlepšie výsledky pre K=11</a:t>
            </a:r>
          </a:p>
        </p:txBody>
      </p:sp>
    </p:spTree>
    <p:extLst>
      <p:ext uri="{BB962C8B-B14F-4D97-AF65-F5344CB8AC3E}">
        <p14:creationId xmlns:p14="http://schemas.microsoft.com/office/powerpoint/2010/main" val="3887596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Ďalšie v pláne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Vyskúšať viac prístupov filtrácie signálu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600" dirty="0"/>
              <a:t>zlepšiť analýzu nezávislých komponentov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Zlepšiť feature set (PCA)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Detegovať dominantné kanály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47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/>
              <a:t>Pomoc s experimentom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/>
              <a:t>Sladká odmena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3400" dirty="0"/>
              <a:t>(alebo horká </a:t>
            </a:r>
            <a:r>
              <a:rPr lang="sk-SK" sz="3400" dirty="0">
                <a:sym typeface="Wingdings" panose="05000000000000000000" pitchFamily="2" charset="2"/>
              </a:rPr>
              <a:t></a:t>
            </a:r>
            <a:r>
              <a:rPr lang="sk-SK" sz="3400" dirty="0"/>
              <a:t> )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3600" dirty="0"/>
          </a:p>
          <a:p>
            <a:pPr>
              <a:buFont typeface="Arial" panose="020B0604020202020204" pitchFamily="34" charset="0"/>
              <a:buChar char="•"/>
            </a:pPr>
            <a:endParaRPr lang="sk-SK" sz="3600" dirty="0"/>
          </a:p>
          <a:p>
            <a:pPr>
              <a:buFont typeface="Arial" panose="020B0604020202020204" pitchFamily="34" charset="0"/>
              <a:buChar char="•"/>
            </a:pPr>
            <a:endParaRPr lang="sk-SK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/>
              <a:t>Pripojte sa k diskusii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1" y="2328053"/>
            <a:ext cx="4242856" cy="2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7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4294967295"/>
          </p:nvPr>
        </p:nvSpPr>
        <p:spPr>
          <a:xfrm>
            <a:off x="613063" y="561109"/>
            <a:ext cx="7543800" cy="52869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k-SK" sz="3600" dirty="0"/>
              <a:t>Ako sa analyzuje čítanie?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3400" dirty="0" err="1"/>
              <a:t>eyetracker</a:t>
            </a:r>
            <a:endParaRPr lang="sk-SK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k-SK" sz="3400" dirty="0"/>
              <a:t>myš, klávesnica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3400" dirty="0"/>
              <a:t>dotazník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3600" dirty="0"/>
              <a:t>Prečo to robiť inak?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3400" dirty="0"/>
              <a:t>ďalšie informácie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3400" dirty="0"/>
              <a:t>vyššia presnosť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3600" dirty="0"/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276061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6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State of </a:t>
            </a:r>
            <a:r>
              <a:rPr lang="sk-SK" dirty="0" err="1"/>
              <a:t>the</a:t>
            </a:r>
            <a:r>
              <a:rPr lang="sk-SK" dirty="0"/>
              <a:t> art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(</a:t>
            </a:r>
            <a:r>
              <a:rPr lang="sk-SK" dirty="0" err="1"/>
              <a:t>Oliveira</a:t>
            </a:r>
            <a:r>
              <a:rPr lang="sk-SK" dirty="0"/>
              <a:t> et al., 2010) – </a:t>
            </a:r>
            <a:r>
              <a:rPr lang="sk-SK" dirty="0" err="1"/>
              <a:t>Reading</a:t>
            </a:r>
            <a:r>
              <a:rPr lang="sk-SK" dirty="0"/>
              <a:t> </a:t>
            </a:r>
            <a:r>
              <a:rPr lang="sk-SK" dirty="0" err="1"/>
              <a:t>Detection</a:t>
            </a:r>
            <a:r>
              <a:rPr lang="sk-SK" dirty="0"/>
              <a:t> </a:t>
            </a:r>
            <a:r>
              <a:rPr lang="sk-SK" dirty="0" err="1"/>
              <a:t>based</a:t>
            </a:r>
            <a:r>
              <a:rPr lang="sk-SK" dirty="0"/>
              <a:t> on EEG</a:t>
            </a:r>
          </a:p>
          <a:p>
            <a:pPr lvl="1"/>
            <a:r>
              <a:rPr lang="sk-SK" dirty="0"/>
              <a:t>rozlíšenie stavu čítania od pokoja</a:t>
            </a:r>
          </a:p>
          <a:p>
            <a:pPr lvl="1"/>
            <a:r>
              <a:rPr lang="sk-SK" dirty="0"/>
              <a:t>presnosť klasifikácie 82%</a:t>
            </a:r>
          </a:p>
          <a:p>
            <a:r>
              <a:rPr lang="sk-SK" dirty="0"/>
              <a:t> (</a:t>
            </a:r>
            <a:r>
              <a:rPr lang="sk-SK" dirty="0" err="1"/>
              <a:t>Kunze</a:t>
            </a:r>
            <a:r>
              <a:rPr lang="sk-SK" dirty="0"/>
              <a:t> at al., 2013)</a:t>
            </a:r>
          </a:p>
          <a:p>
            <a:pPr lvl="1"/>
            <a:r>
              <a:rPr lang="sk-SK" dirty="0"/>
              <a:t>3 účastníci</a:t>
            </a:r>
          </a:p>
          <a:p>
            <a:pPr lvl="1"/>
            <a:r>
              <a:rPr lang="sk-SK" dirty="0"/>
              <a:t>100% klasifikácia čítanie/nečítanie</a:t>
            </a:r>
          </a:p>
          <a:p>
            <a:endParaRPr lang="sk-SK" dirty="0"/>
          </a:p>
        </p:txBody>
      </p:sp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8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Hypotézy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sz="2800" dirty="0"/>
              <a:t>Z vhodne zvolených vlastností signálu viem rozlíšiť stav čítania od pokojovej aktivity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800" dirty="0"/>
              <a:t>Z vhodne zvolených vlastností signálu viem rozlíšiť druh čítaného dokumentu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230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čítať?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Neveľký prístav v tejto dedine bol dôležitý vďaka zálivu, ktorý ho chránil pred vetrom. Bol to vlastne akýsi záliv v zálive.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... aby rešpektovala význam spojení „dostatočná podmienka“ a „nutná podmienka“ pre niektorú empirickú oblasť a na základe toho nájsť zovšeobecnenú jednotnú schému definície pojmov </a:t>
            </a:r>
            <a:r>
              <a:rPr lang="sk-SK" sz="2800" dirty="0" err="1"/>
              <a:t>DaNP</a:t>
            </a:r>
            <a:r>
              <a:rPr lang="sk-SK" sz="2800" dirty="0"/>
              <a:t> ako pojmov...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7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čítať? - 2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sz="2800" dirty="0"/>
              <a:t>Neveľký prístav v tejto dedine bol dôležitý vďaka zálivu, ktorý ho chránil pred vetrom. Bol to vlastne akýsi záliv v zálive.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 err="1"/>
              <a:t>Clovensko</a:t>
            </a:r>
            <a:r>
              <a:rPr lang="sk-SK" sz="2800" dirty="0"/>
              <a:t> má </a:t>
            </a:r>
            <a:r>
              <a:rPr lang="sk-SK" sz="2800" dirty="0" err="1"/>
              <a:t>xbrovský</a:t>
            </a:r>
            <a:r>
              <a:rPr lang="sk-SK" sz="2800" dirty="0"/>
              <a:t> </a:t>
            </a:r>
            <a:r>
              <a:rPr lang="sk-SK" sz="2800" dirty="0" err="1"/>
              <a:t>kapitáj</a:t>
            </a:r>
            <a:r>
              <a:rPr lang="sk-SK" sz="2800" dirty="0"/>
              <a:t> o </a:t>
            </a:r>
            <a:r>
              <a:rPr lang="sk-SK" sz="2800" dirty="0" err="1"/>
              <a:t>podobl</a:t>
            </a:r>
            <a:r>
              <a:rPr lang="sk-SK" sz="2800" dirty="0"/>
              <a:t> </a:t>
            </a:r>
            <a:r>
              <a:rPr lang="sk-SK" sz="2800" dirty="0" err="1"/>
              <a:t>palentovaných</a:t>
            </a:r>
            <a:r>
              <a:rPr lang="sk-SK" sz="2800" dirty="0"/>
              <a:t> ľudí, </a:t>
            </a:r>
            <a:r>
              <a:rPr lang="sk-SK" sz="2800" dirty="0" err="1"/>
              <a:t>ptorí</a:t>
            </a:r>
            <a:r>
              <a:rPr lang="sk-SK" sz="2800" dirty="0"/>
              <a:t> sú priam fanatickí do písania príbehom.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111828"/>
            <a:ext cx="9144000" cy="5226628"/>
          </a:xfrm>
        </p:spPr>
      </p:pic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Signál</a:t>
            </a:r>
          </a:p>
        </p:txBody>
      </p:sp>
    </p:spTree>
    <p:extLst>
      <p:ext uri="{BB962C8B-B14F-4D97-AF65-F5344CB8AC3E}">
        <p14:creationId xmlns:p14="http://schemas.microsoft.com/office/powerpoint/2010/main" val="3500507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4486" y="214024"/>
            <a:ext cx="7874877" cy="544512"/>
          </a:xfrm>
        </p:spPr>
        <p:txBody>
          <a:bodyPr>
            <a:normAutofit fontScale="90000"/>
          </a:bodyPr>
          <a:lstStyle/>
          <a:p>
            <a:r>
              <a:rPr lang="sk-SK" dirty="0"/>
              <a:t>Analýza nezávislých komponentov</a:t>
            </a:r>
          </a:p>
        </p:txBody>
      </p:sp>
      <p:pic>
        <p:nvPicPr>
          <p:cNvPr id="5" name="Zástupný objekt pre obsah 4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34486" y="758536"/>
            <a:ext cx="7874877" cy="5548602"/>
          </a:xfrm>
        </p:spPr>
      </p:pic>
      <p:sp>
        <p:nvSpPr>
          <p:cNvPr id="6" name="BlokTextu 5"/>
          <p:cNvSpPr txBox="1"/>
          <p:nvPr/>
        </p:nvSpPr>
        <p:spPr>
          <a:xfrm>
            <a:off x="2982929" y="6432301"/>
            <a:ext cx="3205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zdroj: http://cnl.salk.edu/~jung/</a:t>
            </a:r>
          </a:p>
        </p:txBody>
      </p:sp>
    </p:spTree>
    <p:extLst>
      <p:ext uri="{BB962C8B-B14F-4D97-AF65-F5344CB8AC3E}">
        <p14:creationId xmlns:p14="http://schemas.microsoft.com/office/powerpoint/2010/main" val="367787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Signál a dáta</a:t>
            </a:r>
          </a:p>
        </p:txBody>
      </p:sp>
      <p:pic>
        <p:nvPicPr>
          <p:cNvPr id="5" name="Zástupný objekt pre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4496" y="1846263"/>
            <a:ext cx="4919457" cy="4022725"/>
          </a:xfrm>
        </p:spPr>
      </p:pic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889" y="872837"/>
            <a:ext cx="7041474" cy="5401355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289" y="1025237"/>
            <a:ext cx="7041474" cy="5401355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689" y="1177637"/>
            <a:ext cx="7041474" cy="540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79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09392 -0.1226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613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-0.12049 0.2097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1048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15278 -0.1317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-659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191</TotalTime>
  <Words>359</Words>
  <Application>Microsoft Office PowerPoint</Application>
  <PresentationFormat>Prezentácia na obrazovke (4:3)</PresentationFormat>
  <Paragraphs>68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Retrospektíva</vt:lpstr>
      <vt:lpstr>Analýza zložitosti textového obsahu vo webovom prostredí (pomocou EEG)</vt:lpstr>
      <vt:lpstr>Prezentácia programu PowerPoint</vt:lpstr>
      <vt:lpstr>State of the art</vt:lpstr>
      <vt:lpstr>Hypotézy</vt:lpstr>
      <vt:lpstr>Čo čítať?</vt:lpstr>
      <vt:lpstr>Čo čítať? - 2</vt:lpstr>
      <vt:lpstr>Signál</vt:lpstr>
      <vt:lpstr>Analýza nezávislých komponentov</vt:lpstr>
      <vt:lpstr>Signál a dáta</vt:lpstr>
      <vt:lpstr>Feature set</vt:lpstr>
      <vt:lpstr>Predbežné výsledky</vt:lpstr>
      <vt:lpstr>Ďalšie v pláne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zložitosti textového obsahu vo webovom prostredí</dc:title>
  <dc:creator>Martin Štrbák</dc:creator>
  <cp:lastModifiedBy>Martin Štrbák</cp:lastModifiedBy>
  <cp:revision>27</cp:revision>
  <dcterms:created xsi:type="dcterms:W3CDTF">2016-11-10T03:19:29Z</dcterms:created>
  <dcterms:modified xsi:type="dcterms:W3CDTF">2016-11-10T08:47:48Z</dcterms:modified>
</cp:coreProperties>
</file>