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4"/>
  </p:notesMasterIdLst>
  <p:sldIdLst>
    <p:sldId id="256" r:id="rId2"/>
    <p:sldId id="346" r:id="rId3"/>
    <p:sldId id="349" r:id="rId4"/>
    <p:sldId id="331" r:id="rId5"/>
    <p:sldId id="332" r:id="rId6"/>
    <p:sldId id="333" r:id="rId7"/>
    <p:sldId id="334" r:id="rId8"/>
    <p:sldId id="336" r:id="rId9"/>
    <p:sldId id="347" r:id="rId10"/>
    <p:sldId id="337" r:id="rId11"/>
    <p:sldId id="348" r:id="rId12"/>
    <p:sldId id="33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drej Kassak" initials="OK" lastIdx="1" clrIdx="0">
    <p:extLst>
      <p:ext uri="{19B8F6BF-5375-455C-9EA6-DF929625EA0E}">
        <p15:presenceInfo xmlns:p15="http://schemas.microsoft.com/office/powerpoint/2012/main" userId="63f52f0f762b696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665"/>
    <a:srgbClr val="FFFFFF"/>
    <a:srgbClr val="C5C5C8"/>
    <a:srgbClr val="FFB9B9"/>
    <a:srgbClr val="E0D7CB"/>
    <a:srgbClr val="B9A489"/>
    <a:srgbClr val="DEB4BA"/>
    <a:srgbClr val="D5EAFF"/>
    <a:srgbClr val="FFCC66"/>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84" autoAdjust="0"/>
    <p:restoredTop sz="83557" autoAdjust="0"/>
  </p:normalViewPr>
  <p:slideViewPr>
    <p:cSldViewPr snapToGrid="0">
      <p:cViewPr varScale="1">
        <p:scale>
          <a:sx n="81" d="100"/>
          <a:sy n="81" d="100"/>
        </p:scale>
        <p:origin x="1914" y="90"/>
      </p:cViewPr>
      <p:guideLst/>
    </p:cSldViewPr>
  </p:slideViewPr>
  <p:outlineViewPr>
    <p:cViewPr>
      <p:scale>
        <a:sx n="33" d="100"/>
        <a:sy n="33" d="100"/>
      </p:scale>
      <p:origin x="0" y="-181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1D482-BC20-4EF3-BC2B-DD8B4E4D5488}" type="datetimeFigureOut">
              <a:rPr lang="en-US"/>
              <a:t>28/9/2016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06AAEA-149F-4E40-9F43-85A253E362EC}" type="slidenum">
              <a:rPr lang="en-US"/>
              <a:t>‹#›</a:t>
            </a:fld>
            <a:endParaRPr lang="en-US"/>
          </a:p>
        </p:txBody>
      </p:sp>
    </p:spTree>
    <p:extLst>
      <p:ext uri="{BB962C8B-B14F-4D97-AF65-F5344CB8AC3E}">
        <p14:creationId xmlns:p14="http://schemas.microsoft.com/office/powerpoint/2010/main" val="197604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06AAEA-149F-4E40-9F43-85A253E362EC}" type="slidenum">
              <a:rPr lang="en-US"/>
              <a:t>1</a:t>
            </a:fld>
            <a:endParaRPr lang="en-US"/>
          </a:p>
        </p:txBody>
      </p:sp>
    </p:spTree>
    <p:extLst>
      <p:ext uri="{BB962C8B-B14F-4D97-AF65-F5344CB8AC3E}">
        <p14:creationId xmlns:p14="http://schemas.microsoft.com/office/powerpoint/2010/main" val="272990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10</a:t>
            </a:fld>
            <a:endParaRPr lang="en-US"/>
          </a:p>
        </p:txBody>
      </p:sp>
    </p:spTree>
    <p:extLst>
      <p:ext uri="{BB962C8B-B14F-4D97-AF65-F5344CB8AC3E}">
        <p14:creationId xmlns:p14="http://schemas.microsoft.com/office/powerpoint/2010/main" val="1125559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11</a:t>
            </a:fld>
            <a:endParaRPr lang="en-US"/>
          </a:p>
        </p:txBody>
      </p:sp>
    </p:spTree>
    <p:extLst>
      <p:ext uri="{BB962C8B-B14F-4D97-AF65-F5344CB8AC3E}">
        <p14:creationId xmlns:p14="http://schemas.microsoft.com/office/powerpoint/2010/main" val="3444265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12</a:t>
            </a:fld>
            <a:endParaRPr lang="en-US"/>
          </a:p>
        </p:txBody>
      </p:sp>
    </p:spTree>
    <p:extLst>
      <p:ext uri="{BB962C8B-B14F-4D97-AF65-F5344CB8AC3E}">
        <p14:creationId xmlns:p14="http://schemas.microsoft.com/office/powerpoint/2010/main" val="130210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2</a:t>
            </a:fld>
            <a:endParaRPr lang="en-US"/>
          </a:p>
        </p:txBody>
      </p:sp>
    </p:spTree>
    <p:extLst>
      <p:ext uri="{BB962C8B-B14F-4D97-AF65-F5344CB8AC3E}">
        <p14:creationId xmlns:p14="http://schemas.microsoft.com/office/powerpoint/2010/main" val="347175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3</a:t>
            </a:fld>
            <a:endParaRPr lang="en-US"/>
          </a:p>
        </p:txBody>
      </p:sp>
    </p:spTree>
    <p:extLst>
      <p:ext uri="{BB962C8B-B14F-4D97-AF65-F5344CB8AC3E}">
        <p14:creationId xmlns:p14="http://schemas.microsoft.com/office/powerpoint/2010/main" val="444444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4</a:t>
            </a:fld>
            <a:endParaRPr lang="en-US"/>
          </a:p>
        </p:txBody>
      </p:sp>
    </p:spTree>
    <p:extLst>
      <p:ext uri="{BB962C8B-B14F-4D97-AF65-F5344CB8AC3E}">
        <p14:creationId xmlns:p14="http://schemas.microsoft.com/office/powerpoint/2010/main" val="6730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5</a:t>
            </a:fld>
            <a:endParaRPr lang="en-US"/>
          </a:p>
        </p:txBody>
      </p:sp>
    </p:spTree>
    <p:extLst>
      <p:ext uri="{BB962C8B-B14F-4D97-AF65-F5344CB8AC3E}">
        <p14:creationId xmlns:p14="http://schemas.microsoft.com/office/powerpoint/2010/main" val="3175578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6</a:t>
            </a:fld>
            <a:endParaRPr lang="en-US"/>
          </a:p>
        </p:txBody>
      </p:sp>
    </p:spTree>
    <p:extLst>
      <p:ext uri="{BB962C8B-B14F-4D97-AF65-F5344CB8AC3E}">
        <p14:creationId xmlns:p14="http://schemas.microsoft.com/office/powerpoint/2010/main" val="84275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7</a:t>
            </a:fld>
            <a:endParaRPr lang="en-US"/>
          </a:p>
        </p:txBody>
      </p:sp>
    </p:spTree>
    <p:extLst>
      <p:ext uri="{BB962C8B-B14F-4D97-AF65-F5344CB8AC3E}">
        <p14:creationId xmlns:p14="http://schemas.microsoft.com/office/powerpoint/2010/main" val="4241161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8</a:t>
            </a:fld>
            <a:endParaRPr lang="en-US"/>
          </a:p>
        </p:txBody>
      </p:sp>
    </p:spTree>
    <p:extLst>
      <p:ext uri="{BB962C8B-B14F-4D97-AF65-F5344CB8AC3E}">
        <p14:creationId xmlns:p14="http://schemas.microsoft.com/office/powerpoint/2010/main" val="3169260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9</a:t>
            </a:fld>
            <a:endParaRPr lang="en-US"/>
          </a:p>
        </p:txBody>
      </p:sp>
    </p:spTree>
    <p:extLst>
      <p:ext uri="{BB962C8B-B14F-4D97-AF65-F5344CB8AC3E}">
        <p14:creationId xmlns:p14="http://schemas.microsoft.com/office/powerpoint/2010/main" val="234537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54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1650"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smtClean="0"/>
              <a:t>28/9/2016</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t>28/9/2016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t>28/9/2016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28/9/2016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5400" b="0"/>
            </a:lvl1pPr>
          </a:lstStyle>
          <a:p>
            <a:r>
              <a:rPr lang="en-US" smtClean="0"/>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16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t>28/9/2016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t>28/9/2016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6404" y="1713655"/>
            <a:ext cx="3360420" cy="731520"/>
          </a:xfrm>
        </p:spPr>
        <p:txBody>
          <a:bodyPr anchor="b">
            <a:normAutofit/>
          </a:bodyPr>
          <a:lstStyle>
            <a:lvl1pPr marL="0" indent="0">
              <a:spcBef>
                <a:spcPts val="0"/>
              </a:spcBef>
              <a:buNone/>
              <a:defRPr sz="15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94860" y="1713655"/>
            <a:ext cx="3360420" cy="731520"/>
          </a:xfrm>
        </p:spPr>
        <p:txBody>
          <a:bodyPr anchor="b">
            <a:normAutofit/>
          </a:bodyPr>
          <a:lstStyle>
            <a:lvl1pPr marL="0" indent="0">
              <a:lnSpc>
                <a:spcPct val="95000"/>
              </a:lnSpc>
              <a:spcBef>
                <a:spcPts val="0"/>
              </a:spcBef>
              <a:buNone/>
              <a:defRPr lang="en-US" sz="15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smtClean="0"/>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t>28/9/2016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t>28/9/2016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28/9/2016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400" b="0" baseline="0"/>
            </a:lvl1pPr>
          </a:lstStyle>
          <a:p>
            <a:r>
              <a:rPr lang="en-US" smtClean="0"/>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600"/>
              </a:spcBef>
              <a:buNone/>
              <a:defRPr sz="9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smtClean="0"/>
              <a:t>28/9/2016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1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600"/>
              </a:spcBef>
              <a:buNone/>
              <a:defRPr sz="975">
                <a:solidFill>
                  <a:schemeClr val="bg1">
                    <a:lumMod val="8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t>28/9/2016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69630" y="0"/>
            <a:ext cx="6858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7860032" y="1044178"/>
            <a:ext cx="1904999" cy="273844"/>
          </a:xfrm>
          <a:prstGeom prst="rect">
            <a:avLst/>
          </a:prstGeom>
        </p:spPr>
        <p:txBody>
          <a:bodyPr vert="horz" lIns="91440" tIns="45720" rIns="91440" bIns="45720" rtlCol="0" anchor="ctr"/>
          <a:lstStyle>
            <a:lvl1pPr algn="r">
              <a:defRPr sz="788" b="0">
                <a:solidFill>
                  <a:schemeClr val="tx2">
                    <a:lumMod val="20000"/>
                    <a:lumOff val="80000"/>
                  </a:schemeClr>
                </a:solidFill>
              </a:defRPr>
            </a:lvl1pPr>
          </a:lstStyle>
          <a:p>
            <a:fld id="{0E59FD0C-5451-4CA0-86AF-E70AE3279989}" type="datetimeFigureOut">
              <a:rPr lang="en-US" smtClean="0"/>
              <a:t>28/9/2016</a:t>
            </a:fld>
            <a:endParaRPr lang="en-US" dirty="0"/>
          </a:p>
        </p:txBody>
      </p:sp>
      <p:sp>
        <p:nvSpPr>
          <p:cNvPr id="5" name="Footer Placeholder 4"/>
          <p:cNvSpPr>
            <a:spLocks noGrp="1"/>
          </p:cNvSpPr>
          <p:nvPr>
            <p:ph type="ftr" sz="quarter" idx="3"/>
          </p:nvPr>
        </p:nvSpPr>
        <p:spPr>
          <a:xfrm rot="16200000">
            <a:off x="7021831" y="4092178"/>
            <a:ext cx="3581400" cy="273844"/>
          </a:xfrm>
          <a:prstGeom prst="rect">
            <a:avLst/>
          </a:prstGeom>
        </p:spPr>
        <p:txBody>
          <a:bodyPr vert="horz" lIns="91440" tIns="45720" rIns="91440" bIns="45720" rtlCol="0" anchor="ctr"/>
          <a:lstStyle>
            <a:lvl1pPr algn="l">
              <a:defRPr sz="788">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69630" y="6172201"/>
            <a:ext cx="685800" cy="593725"/>
          </a:xfrm>
          <a:prstGeom prst="rect">
            <a:avLst/>
          </a:prstGeom>
        </p:spPr>
        <p:txBody>
          <a:bodyPr vert="horz" lIns="45720" tIns="45720" rIns="45720" bIns="45720" rtlCol="0" anchor="ctr">
            <a:normAutofit/>
          </a:bodyPr>
          <a:lstStyle>
            <a:lvl1pPr algn="ctr">
              <a:defRPr sz="27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sldNum="0" hdr="0" ftr="0" dt="0"/>
  <p:txStyles>
    <p:titleStyle>
      <a:lvl1pPr algn="l" defTabSz="685800" rtl="0" eaLnBrk="1" latinLnBrk="0" hangingPunct="1">
        <a:lnSpc>
          <a:spcPct val="90000"/>
        </a:lnSpc>
        <a:spcBef>
          <a:spcPct val="0"/>
        </a:spcBef>
        <a:buNone/>
        <a:defRPr sz="3300" kern="1200" spc="-38" baseline="0">
          <a:solidFill>
            <a:schemeClr val="tx1"/>
          </a:solidFill>
          <a:latin typeface="+mj-lt"/>
          <a:ea typeface="+mj-ea"/>
          <a:cs typeface="+mj-cs"/>
        </a:defRPr>
      </a:lvl1pPr>
    </p:titleStyle>
    <p:body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notesSlide" Target="../notesSlides/notesSlide1.xm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hyperlink" Target="https://homes.cs.washington.edu/~pedrod/papers/cacm12.pdf"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1.emf"/><Relationship Id="rId4"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1.emf"/><Relationship Id="rId4"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1.emf"/><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e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e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emf"/><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emf"/><Relationship Id="rId4" Type="http://schemas.openxmlformats.org/officeDocument/2006/relationships/oleObject" Target="../embeddings/oleObject11.bin"/><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emf"/><Relationship Id="rId4"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emf"/><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1.emf"/><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6404" y="2050472"/>
            <a:ext cx="7549896" cy="3056082"/>
          </a:xfrm>
        </p:spPr>
        <p:txBody>
          <a:bodyPr>
            <a:normAutofit fontScale="90000"/>
          </a:bodyPr>
          <a:lstStyle/>
          <a:p>
            <a:pPr algn="ctr"/>
            <a:r>
              <a:rPr lang="en-US" sz="6000" dirty="0" smtClean="0"/>
              <a:t>Reading:</a:t>
            </a:r>
            <a:br>
              <a:rPr lang="en-US" sz="6000" dirty="0" smtClean="0"/>
            </a:br>
            <a:r>
              <a:rPr lang="en-US" sz="4900" dirty="0"/>
              <a:t/>
            </a:r>
            <a:br>
              <a:rPr lang="en-US" sz="4900" dirty="0"/>
            </a:br>
            <a:r>
              <a:rPr lang="en-US" sz="4000" dirty="0" smtClean="0"/>
              <a:t>Pedro </a:t>
            </a:r>
            <a:r>
              <a:rPr lang="en-US" sz="4000" dirty="0" err="1" smtClean="0"/>
              <a:t>Domingos</a:t>
            </a:r>
            <a:r>
              <a:rPr lang="en-US" sz="4000" dirty="0" smtClean="0"/>
              <a:t>:</a:t>
            </a:r>
            <a:r>
              <a:rPr lang="en-US" sz="4900" dirty="0" smtClean="0"/>
              <a:t/>
            </a:r>
            <a:br>
              <a:rPr lang="en-US" sz="4900" dirty="0" smtClean="0"/>
            </a:br>
            <a:r>
              <a:rPr lang="en-US" sz="4900" dirty="0" smtClean="0"/>
              <a:t>A </a:t>
            </a:r>
            <a:r>
              <a:rPr lang="en-US" sz="4900" dirty="0"/>
              <a:t>Few Useful Things to Know </a:t>
            </a:r>
            <a:r>
              <a:rPr lang="en-US" sz="4900" dirty="0" smtClean="0"/>
              <a:t>about</a:t>
            </a:r>
            <a:br>
              <a:rPr lang="en-US" sz="4900" dirty="0" smtClean="0"/>
            </a:br>
            <a:r>
              <a:rPr lang="en-US" sz="4900" dirty="0" smtClean="0"/>
              <a:t>Machine Learning</a:t>
            </a:r>
            <a:r>
              <a:rPr lang="en-US" dirty="0" smtClean="0"/>
              <a:t/>
            </a:r>
            <a:br>
              <a:rPr lang="en-US" dirty="0" smtClean="0"/>
            </a:br>
            <a:endParaRPr lang="en-US" sz="4900" dirty="0">
              <a:latin typeface="Calibri" panose="020F0502020204030204" pitchFamily="34" charset="0"/>
            </a:endParaRPr>
          </a:p>
        </p:txBody>
      </p:sp>
      <p:sp>
        <p:nvSpPr>
          <p:cNvPr id="3" name="Subtitle 2"/>
          <p:cNvSpPr>
            <a:spLocks noGrp="1"/>
          </p:cNvSpPr>
          <p:nvPr>
            <p:ph type="subTitle" idx="1"/>
          </p:nvPr>
        </p:nvSpPr>
        <p:spPr>
          <a:xfrm>
            <a:off x="2767938" y="5469775"/>
            <a:ext cx="4185557" cy="1022465"/>
          </a:xfrm>
        </p:spPr>
        <p:txBody>
          <a:bodyPr>
            <a:normAutofit fontScale="62500" lnSpcReduction="20000"/>
          </a:bodyPr>
          <a:lstStyle/>
          <a:p>
            <a:pPr algn="ctr"/>
            <a:r>
              <a:rPr lang="en-US" sz="2400" dirty="0" smtClean="0">
                <a:latin typeface="Calibri" panose="020F0502020204030204" pitchFamily="34" charset="0"/>
              </a:rPr>
              <a:t>source</a:t>
            </a:r>
            <a:r>
              <a:rPr lang="en-US" sz="2400" dirty="0">
                <a:latin typeface="Calibri" panose="020F0502020204030204" pitchFamily="34" charset="0"/>
              </a:rPr>
              <a:t>: </a:t>
            </a:r>
            <a:r>
              <a:rPr lang="en-US" sz="2400" dirty="0">
                <a:latin typeface="Calibri" panose="020F0502020204030204" pitchFamily="34" charset="0"/>
                <a:hlinkClick r:id="rId4"/>
              </a:rPr>
              <a:t>https://homes.cs.washington.edu/~</a:t>
            </a:r>
            <a:r>
              <a:rPr lang="en-US" sz="2400" dirty="0" smtClean="0">
                <a:latin typeface="Calibri" panose="020F0502020204030204" pitchFamily="34" charset="0"/>
                <a:hlinkClick r:id="rId4"/>
              </a:rPr>
              <a:t>pedrod/papers/cacm12.pdf</a:t>
            </a:r>
            <a:endParaRPr lang="en-US" sz="2400" dirty="0" smtClean="0">
              <a:latin typeface="Calibri" panose="020F0502020204030204" pitchFamily="34" charset="0"/>
            </a:endParaRPr>
          </a:p>
          <a:p>
            <a:pPr algn="ctr"/>
            <a:r>
              <a:rPr lang="en-US" sz="2400" dirty="0">
                <a:latin typeface="Calibri" panose="020F0502020204030204" pitchFamily="34" charset="0"/>
              </a:rPr>
              <a:t>r</a:t>
            </a:r>
            <a:r>
              <a:rPr lang="en-US" sz="2400" dirty="0" smtClean="0">
                <a:latin typeface="Calibri" panose="020F0502020204030204" pitchFamily="34" charset="0"/>
              </a:rPr>
              <a:t>eading moderator: </a:t>
            </a:r>
            <a:r>
              <a:rPr lang="sk-SK" sz="2400" dirty="0" smtClean="0">
                <a:latin typeface="Calibri" panose="020F0502020204030204" pitchFamily="34" charset="0"/>
              </a:rPr>
              <a:t>Ondrej Kaššák</a:t>
            </a:r>
            <a:endParaRPr lang="en-US" sz="2400" dirty="0">
              <a:latin typeface="Calibri" panose="020F050202020403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044562885"/>
              </p:ext>
            </p:extLst>
          </p:nvPr>
        </p:nvGraphicFramePr>
        <p:xfrm>
          <a:off x="7501464" y="6027479"/>
          <a:ext cx="1326788" cy="464761"/>
        </p:xfrm>
        <a:graphic>
          <a:graphicData uri="http://schemas.openxmlformats.org/presentationml/2006/ole">
            <mc:AlternateContent xmlns:mc="http://schemas.openxmlformats.org/markup-compatibility/2006">
              <mc:Choice xmlns:v="urn:schemas-microsoft-com:vml" Requires="v">
                <p:oleObj spid="_x0000_s1732" name="CorelDRAW" r:id="rId5" imgW="1091460" imgH="383299" progId="CorelDraw.Graphic.17">
                  <p:embed/>
                </p:oleObj>
              </mc:Choice>
              <mc:Fallback>
                <p:oleObj name="CorelDRAW" r:id="rId5" imgW="1091460" imgH="383299" progId="CorelDraw.Graphic.17">
                  <p:embed/>
                  <p:pic>
                    <p:nvPicPr>
                      <p:cNvPr id="0" name=""/>
                      <p:cNvPicPr/>
                      <p:nvPr/>
                    </p:nvPicPr>
                    <p:blipFill>
                      <a:blip r:embed="rId6"/>
                      <a:stretch>
                        <a:fillRect/>
                      </a:stretch>
                    </p:blipFill>
                    <p:spPr>
                      <a:xfrm>
                        <a:off x="7501464" y="6027479"/>
                        <a:ext cx="1326788" cy="464761"/>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97127896"/>
              </p:ext>
            </p:extLst>
          </p:nvPr>
        </p:nvGraphicFramePr>
        <p:xfrm>
          <a:off x="946404" y="6027479"/>
          <a:ext cx="1273565" cy="464761"/>
        </p:xfrm>
        <a:graphic>
          <a:graphicData uri="http://schemas.openxmlformats.org/presentationml/2006/ole">
            <mc:AlternateContent xmlns:mc="http://schemas.openxmlformats.org/markup-compatibility/2006">
              <mc:Choice xmlns:v="urn:schemas-microsoft-com:vml" Requires="v">
                <p:oleObj spid="_x0000_s1733" name="CorelDRAW" r:id="rId7" imgW="4019118" imgH="1467178" progId="CorelDraw.Graphic.17">
                  <p:embed/>
                </p:oleObj>
              </mc:Choice>
              <mc:Fallback>
                <p:oleObj name="CorelDRAW" r:id="rId7" imgW="4019118" imgH="1467178" progId="CorelDraw.Graphic.17">
                  <p:embed/>
                  <p:pic>
                    <p:nvPicPr>
                      <p:cNvPr id="0" name=""/>
                      <p:cNvPicPr/>
                      <p:nvPr/>
                    </p:nvPicPr>
                    <p:blipFill>
                      <a:blip r:embed="rId8"/>
                      <a:stretch>
                        <a:fillRect/>
                      </a:stretch>
                    </p:blipFill>
                    <p:spPr>
                      <a:xfrm>
                        <a:off x="946404" y="6027479"/>
                        <a:ext cx="1273565" cy="464761"/>
                      </a:xfrm>
                      <a:prstGeom prst="rect">
                        <a:avLst/>
                      </a:prstGeom>
                    </p:spPr>
                  </p:pic>
                </p:oleObj>
              </mc:Fallback>
            </mc:AlternateContent>
          </a:graphicData>
        </a:graphic>
      </p:graphicFrame>
    </p:spTree>
    <p:extLst>
      <p:ext uri="{BB962C8B-B14F-4D97-AF65-F5344CB8AC3E}">
        <p14:creationId xmlns:p14="http://schemas.microsoft.com/office/powerpoint/2010/main" val="255086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MORE </a:t>
            </a:r>
            <a:r>
              <a:rPr lang="en-US" b="1" dirty="0">
                <a:latin typeface="Calibri" panose="020F0502020204030204" pitchFamily="34" charset="0"/>
              </a:rPr>
              <a:t>DATA BEATS A CLEVERER</a:t>
            </a:r>
            <a:br>
              <a:rPr lang="en-US" b="1" dirty="0">
                <a:latin typeface="Calibri" panose="020F0502020204030204" pitchFamily="34" charset="0"/>
              </a:rPr>
            </a:br>
            <a:r>
              <a:rPr lang="en-US" b="1" dirty="0" smtClean="0">
                <a:latin typeface="Calibri" panose="020F0502020204030204" pitchFamily="34" charset="0"/>
              </a:rPr>
              <a:t>ALGORITHM</a:t>
            </a:r>
            <a:r>
              <a:rPr lang="en-US" dirty="0" smtClean="0">
                <a:latin typeface="Calibri" panose="020F0502020204030204" pitchFamily="34" charset="0"/>
              </a:rPr>
              <a:t> I.</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smtClean="0">
                <a:latin typeface="Calibri" panose="020F0502020204030204" pitchFamily="34" charset="0"/>
              </a:rPr>
              <a:t>ML researchers are </a:t>
            </a:r>
            <a:r>
              <a:rPr lang="en-US" sz="1800" dirty="0">
                <a:latin typeface="Calibri" panose="020F0502020204030204" pitchFamily="34" charset="0"/>
              </a:rPr>
              <a:t>mainly concerned with creation </a:t>
            </a:r>
            <a:r>
              <a:rPr lang="en-US" sz="1800" dirty="0" smtClean="0">
                <a:latin typeface="Calibri" panose="020F0502020204030204" pitchFamily="34" charset="0"/>
              </a:rPr>
              <a:t>of better </a:t>
            </a:r>
            <a:r>
              <a:rPr lang="en-US" sz="1800" dirty="0">
                <a:latin typeface="Calibri" panose="020F0502020204030204" pitchFamily="34" charset="0"/>
              </a:rPr>
              <a:t>learning algorithm</a:t>
            </a:r>
            <a:r>
              <a:rPr lang="en-US" sz="1800" dirty="0" smtClean="0">
                <a:latin typeface="Calibri" panose="020F0502020204030204" pitchFamily="34" charset="0"/>
              </a:rPr>
              <a:t>, but pragmatically the </a:t>
            </a:r>
            <a:r>
              <a:rPr lang="en-US" sz="1800" dirty="0">
                <a:latin typeface="Calibri" panose="020F0502020204030204" pitchFamily="34" charset="0"/>
              </a:rPr>
              <a:t>quickest path to success is often to just get more data</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This does bring up another problem, however: </a:t>
            </a:r>
            <a:r>
              <a:rPr lang="en-US" sz="1800" dirty="0" smtClean="0">
                <a:latin typeface="Calibri" panose="020F0502020204030204" pitchFamily="34" charset="0"/>
              </a:rPr>
              <a:t>scalability.</a:t>
            </a:r>
          </a:p>
          <a:p>
            <a:pPr lvl="1"/>
            <a:r>
              <a:rPr lang="en-US" sz="1650" dirty="0" smtClean="0">
                <a:latin typeface="Calibri" panose="020F0502020204030204" pitchFamily="34" charset="0"/>
              </a:rPr>
              <a:t>In </a:t>
            </a:r>
            <a:r>
              <a:rPr lang="en-US" sz="1650" dirty="0">
                <a:latin typeface="Calibri" panose="020F0502020204030204" pitchFamily="34" charset="0"/>
              </a:rPr>
              <a:t>most of computer science, the </a:t>
            </a:r>
            <a:r>
              <a:rPr lang="en-US" sz="1650" dirty="0" smtClean="0">
                <a:latin typeface="Calibri" panose="020F0502020204030204" pitchFamily="34" charset="0"/>
              </a:rPr>
              <a:t>2 main </a:t>
            </a:r>
            <a:r>
              <a:rPr lang="en-US" sz="1650" dirty="0">
                <a:latin typeface="Calibri" panose="020F0502020204030204" pitchFamily="34" charset="0"/>
              </a:rPr>
              <a:t>limited </a:t>
            </a:r>
            <a:r>
              <a:rPr lang="en-US" sz="1650" dirty="0" smtClean="0">
                <a:latin typeface="Calibri" panose="020F0502020204030204" pitchFamily="34" charset="0"/>
              </a:rPr>
              <a:t>resources are </a:t>
            </a:r>
            <a:r>
              <a:rPr lang="en-US" sz="1650" dirty="0">
                <a:latin typeface="Calibri" panose="020F0502020204030204" pitchFamily="34" charset="0"/>
              </a:rPr>
              <a:t>time and </a:t>
            </a:r>
            <a:r>
              <a:rPr lang="en-US" sz="1650" dirty="0" smtClean="0">
                <a:latin typeface="Calibri" panose="020F0502020204030204" pitchFamily="34" charset="0"/>
              </a:rPr>
              <a:t>memory. In ML, </a:t>
            </a:r>
            <a:r>
              <a:rPr lang="en-US" sz="1650" dirty="0">
                <a:latin typeface="Calibri" panose="020F0502020204030204" pitchFamily="34" charset="0"/>
              </a:rPr>
              <a:t>there is a </a:t>
            </a:r>
            <a:r>
              <a:rPr lang="en-US" sz="1650" dirty="0" smtClean="0">
                <a:latin typeface="Calibri" panose="020F0502020204030204" pitchFamily="34" charset="0"/>
              </a:rPr>
              <a:t>3</a:t>
            </a:r>
            <a:r>
              <a:rPr lang="en-US" sz="1650" baseline="30000" dirty="0" smtClean="0">
                <a:latin typeface="Calibri" panose="020F0502020204030204" pitchFamily="34" charset="0"/>
              </a:rPr>
              <a:t>rd</a:t>
            </a:r>
            <a:r>
              <a:rPr lang="en-US" sz="1650" dirty="0" smtClean="0">
                <a:latin typeface="Calibri" panose="020F0502020204030204" pitchFamily="34" charset="0"/>
              </a:rPr>
              <a:t> one</a:t>
            </a:r>
            <a:r>
              <a:rPr lang="en-US" sz="1650" dirty="0">
                <a:latin typeface="Calibri" panose="020F0502020204030204" pitchFamily="34" charset="0"/>
              </a:rPr>
              <a:t>: training data</a:t>
            </a:r>
            <a:r>
              <a:rPr lang="en-US" sz="1650" dirty="0" smtClean="0">
                <a:latin typeface="Calibri" panose="020F0502020204030204" pitchFamily="34" charset="0"/>
              </a:rPr>
              <a:t>.</a:t>
            </a:r>
          </a:p>
          <a:p>
            <a:pPr lvl="1"/>
            <a:r>
              <a:rPr lang="en-US" sz="1650" dirty="0" smtClean="0">
                <a:latin typeface="Calibri" panose="020F0502020204030204" pitchFamily="34" charset="0"/>
              </a:rPr>
              <a:t>Bottleneck changed from data to time</a:t>
            </a:r>
          </a:p>
          <a:p>
            <a:endParaRPr lang="en-US" sz="1800" dirty="0" smtClean="0">
              <a:latin typeface="Calibri" panose="020F0502020204030204" pitchFamily="34" charset="0"/>
            </a:endParaRPr>
          </a:p>
          <a:p>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9912"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9913"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2476273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MORE </a:t>
            </a:r>
            <a:r>
              <a:rPr lang="en-US" b="1" dirty="0">
                <a:latin typeface="Calibri" panose="020F0502020204030204" pitchFamily="34" charset="0"/>
              </a:rPr>
              <a:t>DATA BEATS A CLEVERER</a:t>
            </a:r>
            <a:br>
              <a:rPr lang="en-US" b="1" dirty="0">
                <a:latin typeface="Calibri" panose="020F0502020204030204" pitchFamily="34" charset="0"/>
              </a:rPr>
            </a:br>
            <a:r>
              <a:rPr lang="en-US" b="1" dirty="0" smtClean="0">
                <a:latin typeface="Calibri" panose="020F0502020204030204" pitchFamily="34" charset="0"/>
              </a:rPr>
              <a:t>ALGORITHM</a:t>
            </a:r>
            <a:r>
              <a:rPr lang="en-US" dirty="0" smtClean="0">
                <a:latin typeface="Calibri" panose="020F0502020204030204" pitchFamily="34" charset="0"/>
              </a:rPr>
              <a:t> II.</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a:latin typeface="Calibri" panose="020F0502020204030204" pitchFamily="34" charset="0"/>
              </a:rPr>
              <a:t>Try the simplest learners first (e.g., naive Bayes before logistic regression, k-nearest neighbor before support vector machines</a:t>
            </a:r>
            <a:r>
              <a:rPr lang="en-US" sz="1800" dirty="0" smtClean="0">
                <a:latin typeface="Calibri" panose="020F0502020204030204" pitchFamily="34" charset="0"/>
              </a:rPr>
              <a:t>).</a:t>
            </a:r>
          </a:p>
          <a:p>
            <a:pPr lvl="1"/>
            <a:r>
              <a:rPr lang="en-US" sz="1650" dirty="0" smtClean="0">
                <a:latin typeface="Calibri" panose="020F0502020204030204" pitchFamily="34" charset="0"/>
              </a:rPr>
              <a:t>More </a:t>
            </a:r>
            <a:r>
              <a:rPr lang="en-US" sz="1650" dirty="0">
                <a:latin typeface="Calibri" panose="020F0502020204030204" pitchFamily="34" charset="0"/>
              </a:rPr>
              <a:t>sophisticated learners are seductive, but they are usually harder to use, because they have more knobs you need to turn to get good results.</a:t>
            </a:r>
          </a:p>
          <a:p>
            <a:endParaRPr lang="en-US" sz="1800" dirty="0" smtClean="0">
              <a:latin typeface="Calibri" panose="020F0502020204030204" pitchFamily="34" charset="0"/>
            </a:endParaRPr>
          </a:p>
          <a:p>
            <a:r>
              <a:rPr lang="en-US" sz="1800" dirty="0" smtClean="0">
                <a:latin typeface="Calibri" panose="020F0502020204030204" pitchFamily="34" charset="0"/>
              </a:rPr>
              <a:t>Learners </a:t>
            </a:r>
            <a:r>
              <a:rPr lang="en-US" sz="1800" dirty="0">
                <a:latin typeface="Calibri" panose="020F0502020204030204" pitchFamily="34" charset="0"/>
              </a:rPr>
              <a:t>can be divided into two major types: those whose representation has a fixed size, like linear classifiers, and those whose representation can grow with the data, like decision </a:t>
            </a:r>
            <a:r>
              <a:rPr lang="en-US" sz="1800" dirty="0" smtClean="0">
                <a:latin typeface="Calibri" panose="020F0502020204030204" pitchFamily="34" charset="0"/>
              </a:rPr>
              <a:t>trees.</a:t>
            </a:r>
          </a:p>
          <a:p>
            <a:pPr lvl="1"/>
            <a:r>
              <a:rPr lang="en-US" sz="1650" dirty="0" smtClean="0">
                <a:latin typeface="Calibri" panose="020F0502020204030204" pitchFamily="34" charset="0"/>
              </a:rPr>
              <a:t>Fixed-size </a:t>
            </a:r>
            <a:r>
              <a:rPr lang="en-US" sz="1650" dirty="0">
                <a:latin typeface="Calibri" panose="020F0502020204030204" pitchFamily="34" charset="0"/>
              </a:rPr>
              <a:t>learners can only take advantage of so much </a:t>
            </a:r>
            <a:r>
              <a:rPr lang="en-US" sz="1650" dirty="0" smtClean="0">
                <a:latin typeface="Calibri" panose="020F0502020204030204" pitchFamily="34" charset="0"/>
              </a:rPr>
              <a:t>data.</a:t>
            </a:r>
          </a:p>
          <a:p>
            <a:pPr lvl="1"/>
            <a:r>
              <a:rPr lang="en-US" sz="1650" dirty="0" smtClean="0">
                <a:latin typeface="Calibri" panose="020F0502020204030204" pitchFamily="34" charset="0"/>
              </a:rPr>
              <a:t>Variable-size </a:t>
            </a:r>
            <a:r>
              <a:rPr lang="en-US" sz="1650" dirty="0">
                <a:latin typeface="Calibri" panose="020F0502020204030204" pitchFamily="34" charset="0"/>
              </a:rPr>
              <a:t>learners can in principle learn any function given sufficient data, but in practice they may not, because of limitations of the algorithm (e.g., greedy search falls into local optima) or computational </a:t>
            </a:r>
            <a:r>
              <a:rPr lang="en-US" sz="1650" dirty="0" smtClean="0">
                <a:latin typeface="Calibri" panose="020F0502020204030204" pitchFamily="34" charset="0"/>
              </a:rPr>
              <a:t>cost.</a:t>
            </a:r>
          </a:p>
          <a:p>
            <a:pPr lvl="1"/>
            <a:r>
              <a:rPr lang="en-US" sz="1650" dirty="0" smtClean="0">
                <a:latin typeface="Calibri" panose="020F0502020204030204" pitchFamily="34" charset="0"/>
              </a:rPr>
              <a:t>Because </a:t>
            </a:r>
            <a:r>
              <a:rPr lang="en-US" sz="1650" dirty="0">
                <a:latin typeface="Calibri" panose="020F0502020204030204" pitchFamily="34" charset="0"/>
              </a:rPr>
              <a:t>of the curse of dimensionality, no existing amount of data may be enough. For this reason, clever algorithms — those that make the most of the data and computing resources available — often pay off in the end, provided you’re willing to put in the effort.</a:t>
            </a:r>
            <a:endParaRPr lang="sk-SK" sz="165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8084"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8085"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509985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LEARN </a:t>
            </a:r>
            <a:r>
              <a:rPr lang="en-US" b="1" dirty="0">
                <a:latin typeface="Calibri" panose="020F0502020204030204" pitchFamily="34" charset="0"/>
              </a:rPr>
              <a:t>MANY MODELS, NOT JUST</a:t>
            </a:r>
            <a:br>
              <a:rPr lang="en-US" b="1" dirty="0">
                <a:latin typeface="Calibri" panose="020F0502020204030204" pitchFamily="34" charset="0"/>
              </a:rPr>
            </a:br>
            <a:r>
              <a:rPr lang="en-US" b="1" dirty="0">
                <a:latin typeface="Calibri" panose="020F0502020204030204" pitchFamily="34" charset="0"/>
              </a:rPr>
              <a:t>ONE</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err="1">
                <a:latin typeface="Calibri" panose="020F0502020204030204" pitchFamily="34" charset="0"/>
              </a:rPr>
              <a:t>Enasamble</a:t>
            </a:r>
            <a:r>
              <a:rPr lang="en-US" sz="1800" dirty="0">
                <a:latin typeface="Calibri" panose="020F0502020204030204" pitchFamily="34" charset="0"/>
              </a:rPr>
              <a:t>, </a:t>
            </a:r>
            <a:r>
              <a:rPr lang="en-US" sz="1800" dirty="0" err="1">
                <a:latin typeface="Calibri" panose="020F0502020204030204" pitchFamily="34" charset="0"/>
              </a:rPr>
              <a:t>ensamble</a:t>
            </a:r>
            <a:r>
              <a:rPr lang="en-US" sz="1800" dirty="0">
                <a:latin typeface="Calibri" panose="020F0502020204030204" pitchFamily="34" charset="0"/>
              </a:rPr>
              <a:t>, </a:t>
            </a:r>
            <a:r>
              <a:rPr lang="en-US" sz="1800" dirty="0" err="1">
                <a:latin typeface="Calibri" panose="020F0502020204030204" pitchFamily="34" charset="0"/>
              </a:rPr>
              <a:t>ensamble</a:t>
            </a:r>
            <a:endParaRPr lang="en-US" sz="1800" dirty="0">
              <a:latin typeface="Calibri" panose="020F0502020204030204" pitchFamily="34" charset="0"/>
            </a:endParaRP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Bagging </a:t>
            </a:r>
            <a:r>
              <a:rPr lang="en-US" sz="1650" dirty="0">
                <a:latin typeface="Calibri" panose="020F0502020204030204" pitchFamily="34" charset="0"/>
              </a:rPr>
              <a:t>- the simplest technique, which simply generate random variations of the training set by resampling, learn a classifier on each, and combine the results by voting. This works because it greatly reduces variance while only slightly increasing bias.</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Boosting </a:t>
            </a:r>
            <a:r>
              <a:rPr lang="en-US" sz="1650" dirty="0">
                <a:latin typeface="Calibri" panose="020F0502020204030204" pitchFamily="34" charset="0"/>
              </a:rPr>
              <a:t>- training examples have weights, and these are varied so that each new classifier focuses on the examples the previous ones tended to get wrong.</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Stacking </a:t>
            </a:r>
            <a:r>
              <a:rPr lang="en-US" sz="1650" dirty="0">
                <a:latin typeface="Calibri" panose="020F0502020204030204" pitchFamily="34" charset="0"/>
              </a:rPr>
              <a:t>- the outputs of individual classifiers become the inputs of a “higher-level” learner that figures out how best to combine them.</a:t>
            </a:r>
            <a:endParaRPr lang="sk-SK" sz="165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0936"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0937"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2444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a:latin typeface="Calibri" panose="020F0502020204030204" pitchFamily="34" charset="0"/>
              </a:rPr>
              <a:t>INTRODUCTION</a:t>
            </a:r>
            <a:endParaRPr lang="en-US" b="1"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a:latin typeface="Calibri" panose="020F0502020204030204" pitchFamily="34" charset="0"/>
              </a:rPr>
              <a:t>Machine learning algorithms can figure out how to perform important tasks by generalizing from </a:t>
            </a:r>
            <a:r>
              <a:rPr lang="en-US" sz="1800" dirty="0" smtClean="0">
                <a:latin typeface="Calibri" panose="020F0502020204030204" pitchFamily="34" charset="0"/>
              </a:rPr>
              <a:t>examples.</a:t>
            </a:r>
          </a:p>
          <a:p>
            <a:endParaRPr lang="en-US" sz="1800" dirty="0">
              <a:latin typeface="Calibri" panose="020F0502020204030204" pitchFamily="34" charset="0"/>
            </a:endParaRPr>
          </a:p>
          <a:p>
            <a:r>
              <a:rPr lang="en-US" sz="1800" dirty="0">
                <a:latin typeface="Calibri" panose="020F0502020204030204" pitchFamily="34" charset="0"/>
              </a:rPr>
              <a:t>As more data becomes available, more </a:t>
            </a:r>
            <a:r>
              <a:rPr lang="en-US" sz="1800" dirty="0" smtClean="0">
                <a:latin typeface="Calibri" panose="020F0502020204030204" pitchFamily="34" charset="0"/>
              </a:rPr>
              <a:t>ambitious problems </a:t>
            </a:r>
            <a:r>
              <a:rPr lang="en-US" sz="1800" dirty="0">
                <a:latin typeface="Calibri" panose="020F0502020204030204" pitchFamily="34" charset="0"/>
              </a:rPr>
              <a:t>can be tackled</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paper contains lot of “folk knowledge” that is needed to successfully develop machine learning applications, which is not readily available in ML textbooks.</a:t>
            </a:r>
          </a:p>
          <a:p>
            <a:endParaRPr lang="en-US" sz="1800" dirty="0">
              <a:latin typeface="Calibri" panose="020F0502020204030204" pitchFamily="34" charset="0"/>
            </a:endParaRPr>
          </a:p>
          <a:p>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401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401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397166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LEARNING </a:t>
            </a:r>
            <a:r>
              <a:rPr lang="en-US" b="1" dirty="0">
                <a:latin typeface="Calibri" panose="020F0502020204030204" pitchFamily="34" charset="0"/>
              </a:rPr>
              <a:t>= REPRESENTATION +</a:t>
            </a:r>
            <a:br>
              <a:rPr lang="en-US" b="1" dirty="0">
                <a:latin typeface="Calibri" panose="020F0502020204030204" pitchFamily="34" charset="0"/>
              </a:rPr>
            </a:br>
            <a:r>
              <a:rPr lang="en-US" b="1" dirty="0">
                <a:latin typeface="Calibri" panose="020F0502020204030204" pitchFamily="34" charset="0"/>
              </a:rPr>
              <a:t>EVALUATION + OPTIMIZATION</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Representation – algorithm, </a:t>
            </a:r>
            <a:r>
              <a:rPr lang="en-US" sz="1800" dirty="0" smtClean="0">
                <a:latin typeface="Calibri" panose="020F0502020204030204" pitchFamily="34" charset="0"/>
              </a:rPr>
              <a:t>implementation</a:t>
            </a:r>
            <a:endParaRPr lang="en-US" sz="1800" dirty="0" smtClean="0">
              <a:latin typeface="Calibri" panose="020F0502020204030204" pitchFamily="34" charset="0"/>
            </a:endParaRPr>
          </a:p>
          <a:p>
            <a:r>
              <a:rPr lang="en-US" sz="1800" dirty="0" smtClean="0">
                <a:latin typeface="Calibri" panose="020F0502020204030204" pitchFamily="34" charset="0"/>
              </a:rPr>
              <a:t>Evaluation – metric selection, results based on concrete data</a:t>
            </a:r>
          </a:p>
          <a:p>
            <a:r>
              <a:rPr lang="en-US" sz="1800" dirty="0" smtClean="0">
                <a:latin typeface="Calibri" panose="020F0502020204030204" pitchFamily="34" charset="0"/>
              </a:rPr>
              <a:t>Optimization – from off-the-shelf do custom settings</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9094"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9095"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68762" y="3583323"/>
            <a:ext cx="6401804" cy="3241964"/>
          </a:xfrm>
          <a:prstGeom prst="rect">
            <a:avLst/>
          </a:prstGeom>
        </p:spPr>
      </p:pic>
    </p:spTree>
    <p:extLst>
      <p:ext uri="{BB962C8B-B14F-4D97-AF65-F5344CB8AC3E}">
        <p14:creationId xmlns:p14="http://schemas.microsoft.com/office/powerpoint/2010/main" val="1651988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IT’S GENERALIZATION </a:t>
            </a:r>
            <a:r>
              <a:rPr lang="en-US" b="1" dirty="0">
                <a:latin typeface="Calibri" panose="020F0502020204030204" pitchFamily="34" charset="0"/>
              </a:rPr>
              <a:t>THAT COUNTS</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Distinguish between train and </a:t>
            </a:r>
            <a:r>
              <a:rPr lang="en-US" sz="1800" dirty="0" smtClean="0">
                <a:latin typeface="Calibri" panose="020F0502020204030204" pitchFamily="34" charset="0"/>
              </a:rPr>
              <a:t>test data!</a:t>
            </a:r>
            <a:endParaRPr lang="en-US" sz="1800" dirty="0" smtClean="0">
              <a:latin typeface="Calibri" panose="020F0502020204030204" pitchFamily="34" charset="0"/>
            </a:endParaRPr>
          </a:p>
          <a:p>
            <a:endParaRPr lang="en-US" sz="1800" dirty="0" smtClean="0">
              <a:latin typeface="Calibri" panose="020F0502020204030204" pitchFamily="34" charset="0"/>
            </a:endParaRPr>
          </a:p>
          <a:p>
            <a:r>
              <a:rPr lang="en-US" sz="1800" dirty="0" smtClean="0">
                <a:latin typeface="Calibri" panose="020F0502020204030204" pitchFamily="34" charset="0"/>
              </a:rPr>
              <a:t>Reach good result on train data is easy</a:t>
            </a:r>
          </a:p>
          <a:p>
            <a:endParaRPr lang="en-US" sz="1800" dirty="0" smtClean="0">
              <a:latin typeface="Calibri" panose="020F0502020204030204" pitchFamily="34" charset="0"/>
            </a:endParaRPr>
          </a:p>
          <a:p>
            <a:r>
              <a:rPr lang="en-US" sz="1800" dirty="0" smtClean="0">
                <a:latin typeface="Calibri" panose="020F0502020204030204" pitchFamily="34" charset="0"/>
              </a:rPr>
              <a:t>To use as many data as possible use X-validation</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3768"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3769"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966099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DATA </a:t>
            </a:r>
            <a:r>
              <a:rPr lang="en-US" b="1" dirty="0">
                <a:latin typeface="Calibri" panose="020F0502020204030204" pitchFamily="34" charset="0"/>
              </a:rPr>
              <a:t>ALONE IS NOT ENOUGH</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a:latin typeface="Calibri" panose="020F0502020204030204" pitchFamily="34" charset="0"/>
              </a:rPr>
              <a:t>Consider learning a Boolean function of (say) 100 </a:t>
            </a:r>
            <a:r>
              <a:rPr lang="en-US" sz="1800" dirty="0" smtClean="0">
                <a:latin typeface="Calibri" panose="020F0502020204030204" pitchFamily="34" charset="0"/>
              </a:rPr>
              <a:t>variables from </a:t>
            </a:r>
            <a:r>
              <a:rPr lang="en-US" sz="1800" dirty="0">
                <a:latin typeface="Calibri" panose="020F0502020204030204" pitchFamily="34" charset="0"/>
              </a:rPr>
              <a:t>a million examples. There are 2</a:t>
            </a:r>
            <a:r>
              <a:rPr lang="en-US" sz="1800" baseline="30000" dirty="0">
                <a:latin typeface="Calibri" panose="020F0502020204030204" pitchFamily="34" charset="0"/>
              </a:rPr>
              <a:t>100</a:t>
            </a:r>
            <a:r>
              <a:rPr lang="en-US" sz="1800" dirty="0">
                <a:latin typeface="Calibri" panose="020F0502020204030204" pitchFamily="34" charset="0"/>
              </a:rPr>
              <a:t> − 10</a:t>
            </a:r>
            <a:r>
              <a:rPr lang="en-US" sz="1800" baseline="30000" dirty="0">
                <a:latin typeface="Calibri" panose="020F0502020204030204" pitchFamily="34" charset="0"/>
              </a:rPr>
              <a:t>6</a:t>
            </a:r>
            <a:r>
              <a:rPr lang="en-US" sz="1800" dirty="0">
                <a:latin typeface="Calibri" panose="020F0502020204030204" pitchFamily="34" charset="0"/>
              </a:rPr>
              <a:t> </a:t>
            </a:r>
            <a:r>
              <a:rPr lang="en-US" sz="1800" dirty="0" smtClean="0">
                <a:latin typeface="Calibri" panose="020F0502020204030204" pitchFamily="34" charset="0"/>
              </a:rPr>
              <a:t>examples whose </a:t>
            </a:r>
            <a:r>
              <a:rPr lang="en-US" sz="1800" dirty="0">
                <a:latin typeface="Calibri" panose="020F0502020204030204" pitchFamily="34" charset="0"/>
              </a:rPr>
              <a:t>classes you don’t know</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functions we </a:t>
            </a:r>
            <a:r>
              <a:rPr lang="en-US" sz="1800" dirty="0" smtClean="0">
                <a:latin typeface="Calibri" panose="020F0502020204030204" pitchFamily="34" charset="0"/>
              </a:rPr>
              <a:t>want to </a:t>
            </a:r>
            <a:r>
              <a:rPr lang="en-US" sz="1800" dirty="0">
                <a:latin typeface="Calibri" panose="020F0502020204030204" pitchFamily="34" charset="0"/>
              </a:rPr>
              <a:t>learn in the real world are not drawn uniformly </a:t>
            </a:r>
            <a:r>
              <a:rPr lang="en-US" sz="1800" dirty="0" smtClean="0">
                <a:latin typeface="Calibri" panose="020F0502020204030204" pitchFamily="34" charset="0"/>
              </a:rPr>
              <a:t>from the </a:t>
            </a:r>
            <a:r>
              <a:rPr lang="en-US" sz="1800" dirty="0">
                <a:latin typeface="Calibri" panose="020F0502020204030204" pitchFamily="34" charset="0"/>
              </a:rPr>
              <a:t>set of all mathematically possible </a:t>
            </a:r>
            <a:r>
              <a:rPr lang="en-US" sz="1800" dirty="0" smtClean="0">
                <a:latin typeface="Calibri" panose="020F0502020204030204" pitchFamily="34" charset="0"/>
              </a:rPr>
              <a:t>functions!</a:t>
            </a:r>
          </a:p>
          <a:p>
            <a:endParaRPr lang="en-US" sz="1800" dirty="0">
              <a:latin typeface="Calibri" panose="020F0502020204030204" pitchFamily="34" charset="0"/>
            </a:endParaRPr>
          </a:p>
          <a:p>
            <a:r>
              <a:rPr lang="en-US" sz="1800" dirty="0">
                <a:latin typeface="Calibri" panose="020F0502020204030204" pitchFamily="34" charset="0"/>
              </a:rPr>
              <a:t>S</a:t>
            </a:r>
            <a:r>
              <a:rPr lang="en-US" sz="1800" dirty="0" smtClean="0">
                <a:latin typeface="Calibri" panose="020F0502020204030204" pitchFamily="34" charset="0"/>
              </a:rPr>
              <a:t>imilar examples have often </a:t>
            </a:r>
            <a:r>
              <a:rPr lang="en-US" sz="1800" dirty="0">
                <a:latin typeface="Calibri" panose="020F0502020204030204" pitchFamily="34" charset="0"/>
              </a:rPr>
              <a:t>similar classes, limited dependences, or </a:t>
            </a:r>
            <a:r>
              <a:rPr lang="en-US" sz="1800" dirty="0" smtClean="0">
                <a:latin typeface="Calibri" panose="020F0502020204030204" pitchFamily="34" charset="0"/>
              </a:rPr>
              <a:t>limited complexity. This is often </a:t>
            </a:r>
            <a:r>
              <a:rPr lang="en-US" sz="1800" dirty="0">
                <a:latin typeface="Calibri" panose="020F0502020204030204" pitchFamily="34" charset="0"/>
              </a:rPr>
              <a:t>enough to do very well, and this is </a:t>
            </a:r>
            <a:r>
              <a:rPr lang="en-US" sz="1800" dirty="0" smtClean="0">
                <a:latin typeface="Calibri" panose="020F0502020204030204" pitchFamily="34" charset="0"/>
              </a:rPr>
              <a:t>a large </a:t>
            </a:r>
            <a:r>
              <a:rPr lang="en-US" sz="1800" dirty="0">
                <a:latin typeface="Calibri" panose="020F0502020204030204" pitchFamily="34" charset="0"/>
              </a:rPr>
              <a:t>part of why machine learning has been so successful.</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4792"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4793"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419741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OVERFITTING </a:t>
            </a:r>
            <a:r>
              <a:rPr lang="en-US" b="1" dirty="0">
                <a:latin typeface="Calibri" panose="020F0502020204030204" pitchFamily="34" charset="0"/>
              </a:rPr>
              <a:t>HAS MANY FACES</a:t>
            </a:r>
          </a:p>
        </p:txBody>
      </p:sp>
      <p:sp>
        <p:nvSpPr>
          <p:cNvPr id="3" name="Content Placeholder 2"/>
          <p:cNvSpPr>
            <a:spLocks noGrp="1"/>
          </p:cNvSpPr>
          <p:nvPr>
            <p:ph idx="1"/>
          </p:nvPr>
        </p:nvSpPr>
        <p:spPr>
          <a:xfrm>
            <a:off x="946404" y="1786467"/>
            <a:ext cx="4611248" cy="4766733"/>
          </a:xfrm>
        </p:spPr>
        <p:txBody>
          <a:bodyPr>
            <a:noAutofit/>
          </a:bodyPr>
          <a:lstStyle/>
          <a:p>
            <a:r>
              <a:rPr lang="en-US" sz="1800" dirty="0">
                <a:latin typeface="Calibri" panose="020F0502020204030204" pitchFamily="34" charset="0"/>
              </a:rPr>
              <a:t>What if the knowledge and data we have are not </a:t>
            </a:r>
            <a:r>
              <a:rPr lang="en-US" sz="1800" dirty="0" smtClean="0">
                <a:latin typeface="Calibri" panose="020F0502020204030204" pitchFamily="34" charset="0"/>
              </a:rPr>
              <a:t>sufficient to </a:t>
            </a:r>
            <a:r>
              <a:rPr lang="en-US" sz="1800" dirty="0">
                <a:latin typeface="Calibri" panose="020F0502020204030204" pitchFamily="34" charset="0"/>
              </a:rPr>
              <a:t>completely determine the correct classifier</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Bias – e.g., linear predictors problem</a:t>
            </a:r>
          </a:p>
          <a:p>
            <a:r>
              <a:rPr lang="en-US" sz="1800" dirty="0" smtClean="0">
                <a:latin typeface="Calibri" panose="020F0502020204030204" pitchFamily="34" charset="0"/>
              </a:rPr>
              <a:t>Variance – e.g., decision trees problem</a:t>
            </a:r>
          </a:p>
          <a:p>
            <a:pPr marL="0" indent="0">
              <a:buNone/>
            </a:pPr>
            <a:endParaRPr lang="en-US" sz="1800" dirty="0">
              <a:latin typeface="Calibri" panose="020F0502020204030204" pitchFamily="34" charset="0"/>
            </a:endParaRPr>
          </a:p>
          <a:p>
            <a:r>
              <a:rPr lang="en-US" sz="1800" dirty="0" smtClean="0">
                <a:latin typeface="Calibri" panose="020F0502020204030204" pitchFamily="34" charset="0"/>
              </a:rPr>
              <a:t>Strong false </a:t>
            </a:r>
            <a:r>
              <a:rPr lang="en-US" sz="1800" dirty="0">
                <a:latin typeface="Calibri" panose="020F0502020204030204" pitchFamily="34" charset="0"/>
              </a:rPr>
              <a:t>assumptions can be better than weak true ones, </a:t>
            </a:r>
            <a:r>
              <a:rPr lang="en-US" sz="1800" dirty="0" smtClean="0">
                <a:latin typeface="Calibri" panose="020F0502020204030204" pitchFamily="34" charset="0"/>
              </a:rPr>
              <a:t>because a </a:t>
            </a:r>
            <a:r>
              <a:rPr lang="en-US" sz="1800" dirty="0">
                <a:latin typeface="Calibri" panose="020F0502020204030204" pitchFamily="34" charset="0"/>
              </a:rPr>
              <a:t>learner with the latter needs more data to avoid overfitting</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X-validation, </a:t>
            </a:r>
            <a:r>
              <a:rPr lang="en-US" sz="1800" dirty="0" smtClean="0">
                <a:latin typeface="Calibri" panose="020F0502020204030204" pitchFamily="34" charset="0"/>
              </a:rPr>
              <a:t>regularization</a:t>
            </a:r>
            <a:endParaRPr lang="en-US"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582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582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59161" y="1436950"/>
            <a:ext cx="2350432" cy="2422531"/>
          </a:xfrm>
          <a:prstGeom prst="rect">
            <a:avLst/>
          </a:prstGeom>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91397" y="4148662"/>
            <a:ext cx="3072188" cy="2686609"/>
          </a:xfrm>
          <a:prstGeom prst="rect">
            <a:avLst/>
          </a:prstGeom>
        </p:spPr>
      </p:pic>
    </p:spTree>
    <p:extLst>
      <p:ext uri="{BB962C8B-B14F-4D97-AF65-F5344CB8AC3E}">
        <p14:creationId xmlns:p14="http://schemas.microsoft.com/office/powerpoint/2010/main" val="1326919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INTUITION </a:t>
            </a:r>
            <a:r>
              <a:rPr lang="en-US" b="1" dirty="0">
                <a:latin typeface="Calibri" panose="020F0502020204030204" pitchFamily="34" charset="0"/>
              </a:rPr>
              <a:t>FAILS IN HIGH</a:t>
            </a:r>
            <a:br>
              <a:rPr lang="en-US" b="1" dirty="0">
                <a:latin typeface="Calibri" panose="020F0502020204030204" pitchFamily="34" charset="0"/>
              </a:rPr>
            </a:br>
            <a:r>
              <a:rPr lang="en-US" b="1" dirty="0">
                <a:latin typeface="Calibri" panose="020F0502020204030204" pitchFamily="34" charset="0"/>
              </a:rPr>
              <a:t>DIMENSIONS</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Curse of dimensionality</a:t>
            </a:r>
          </a:p>
          <a:p>
            <a:endParaRPr lang="en-US" sz="1800" dirty="0" smtClean="0">
              <a:latin typeface="Calibri" panose="020F0502020204030204" pitchFamily="34" charset="0"/>
            </a:endParaRPr>
          </a:p>
          <a:p>
            <a:r>
              <a:rPr lang="en-US" sz="1800" dirty="0" smtClean="0">
                <a:latin typeface="Calibri" panose="020F0502020204030204" pitchFamily="34" charset="0"/>
              </a:rPr>
              <a:t>Correct generalizing becomes exponentially </a:t>
            </a:r>
            <a:r>
              <a:rPr lang="en-US" sz="1800" dirty="0">
                <a:latin typeface="Calibri" panose="020F0502020204030204" pitchFamily="34" charset="0"/>
              </a:rPr>
              <a:t>harder as the dimensionality (number of </a:t>
            </a:r>
            <a:r>
              <a:rPr lang="en-US" sz="1800" dirty="0" smtClean="0">
                <a:latin typeface="Calibri" panose="020F0502020204030204" pitchFamily="34" charset="0"/>
              </a:rPr>
              <a:t>features</a:t>
            </a:r>
            <a:r>
              <a:rPr lang="en-US" sz="1800" dirty="0">
                <a:latin typeface="Calibri" panose="020F0502020204030204" pitchFamily="34" charset="0"/>
              </a:rPr>
              <a:t>) of the examples grows, because a fixed-size </a:t>
            </a:r>
            <a:r>
              <a:rPr lang="en-US" sz="1800" dirty="0" smtClean="0">
                <a:latin typeface="Calibri" panose="020F0502020204030204" pitchFamily="34" charset="0"/>
              </a:rPr>
              <a:t>training set </a:t>
            </a:r>
            <a:r>
              <a:rPr lang="en-US" sz="1800" dirty="0">
                <a:latin typeface="Calibri" panose="020F0502020204030204" pitchFamily="34" charset="0"/>
              </a:rPr>
              <a:t>covers a dwindling fraction of the input space</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smtClean="0">
                <a:latin typeface="Calibri" panose="020F0502020204030204" pitchFamily="34" charset="0"/>
              </a:rPr>
              <a:t>When gathering more features, their benefits </a:t>
            </a:r>
            <a:r>
              <a:rPr lang="en-US" sz="1800" dirty="0">
                <a:latin typeface="Calibri" panose="020F0502020204030204" pitchFamily="34" charset="0"/>
              </a:rPr>
              <a:t>may be outweighed by the curse of dimensionality</a:t>
            </a:r>
            <a:r>
              <a:rPr lang="en-US" sz="1800" dirty="0" smtClean="0">
                <a:latin typeface="Calibri" panose="020F0502020204030204" pitchFamily="34" charset="0"/>
              </a:rPr>
              <a:t>. For this reason add new attributes only if they bring new information (</a:t>
            </a:r>
            <a:r>
              <a:rPr lang="sk-SK" sz="1800" dirty="0" smtClean="0">
                <a:latin typeface="Calibri" panose="020F0502020204030204" pitchFamily="34" charset="0"/>
              </a:rPr>
              <a:t>do </a:t>
            </a:r>
            <a:r>
              <a:rPr lang="sk-SK" sz="1800" dirty="0" err="1" smtClean="0">
                <a:latin typeface="Calibri" panose="020F0502020204030204" pitchFamily="34" charset="0"/>
              </a:rPr>
              <a:t>not</a:t>
            </a:r>
            <a:r>
              <a:rPr lang="sk-SK" sz="1800" dirty="0" smtClean="0">
                <a:latin typeface="Calibri" panose="020F0502020204030204" pitchFamily="34" charset="0"/>
              </a:rPr>
              <a:t> </a:t>
            </a:r>
            <a:r>
              <a:rPr lang="sk-SK" sz="1800" dirty="0" err="1" smtClean="0">
                <a:latin typeface="Calibri" panose="020F0502020204030204" pitchFamily="34" charset="0"/>
              </a:rPr>
              <a:t>use</a:t>
            </a:r>
            <a:r>
              <a:rPr lang="sk-SK" sz="1800" dirty="0" smtClean="0">
                <a:latin typeface="Calibri" panose="020F0502020204030204" pitchFamily="34" charset="0"/>
              </a:rPr>
              <a:t> </a:t>
            </a:r>
            <a:r>
              <a:rPr lang="sk-SK" sz="1800" dirty="0" err="1" smtClean="0">
                <a:latin typeface="Calibri" panose="020F0502020204030204" pitchFamily="34" charset="0"/>
              </a:rPr>
              <a:t>highly</a:t>
            </a:r>
            <a:r>
              <a:rPr lang="sk-SK" sz="1800" dirty="0" smtClean="0">
                <a:latin typeface="Calibri" panose="020F0502020204030204" pitchFamily="34" charset="0"/>
              </a:rPr>
              <a:t> </a:t>
            </a:r>
            <a:r>
              <a:rPr lang="sk-SK" sz="1800" dirty="0" err="1" smtClean="0">
                <a:latin typeface="Calibri" panose="020F0502020204030204" pitchFamily="34" charset="0"/>
              </a:rPr>
              <a:t>correlatng</a:t>
            </a:r>
            <a:r>
              <a:rPr lang="sk-SK" sz="1800" dirty="0" smtClean="0">
                <a:latin typeface="Calibri" panose="020F0502020204030204" pitchFamily="34" charset="0"/>
              </a:rPr>
              <a:t> </a:t>
            </a:r>
            <a:r>
              <a:rPr lang="sk-SK" sz="1800" dirty="0" err="1" smtClean="0">
                <a:latin typeface="Calibri" panose="020F0502020204030204" pitchFamily="34" charset="0"/>
              </a:rPr>
              <a:t>features</a:t>
            </a:r>
            <a:r>
              <a:rPr lang="sk-SK" sz="1800" dirty="0" smtClean="0">
                <a:latin typeface="Calibri" panose="020F0502020204030204" pitchFamily="34" charset="0"/>
              </a:rPr>
              <a:t>).</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684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684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934438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FEATURE </a:t>
            </a:r>
            <a:r>
              <a:rPr lang="en-US" b="1" dirty="0">
                <a:latin typeface="Calibri" panose="020F0502020204030204" pitchFamily="34" charset="0"/>
              </a:rPr>
              <a:t>ENGINEERING IS THE </a:t>
            </a:r>
            <a:r>
              <a:rPr lang="en-US" b="1" dirty="0" smtClean="0">
                <a:latin typeface="Calibri" panose="020F0502020204030204" pitchFamily="34" charset="0"/>
              </a:rPr>
              <a:t>KEY </a:t>
            </a:r>
            <a:r>
              <a:rPr lang="en-US" dirty="0">
                <a:latin typeface="Calibri" panose="020F0502020204030204" pitchFamily="34" charset="0"/>
              </a:rPr>
              <a:t>I</a:t>
            </a:r>
            <a:r>
              <a:rPr lang="en-US" dirty="0" smtClean="0">
                <a:latin typeface="Calibri" panose="020F0502020204030204" pitchFamily="34" charset="0"/>
              </a:rPr>
              <a:t>.</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smtClean="0">
                <a:latin typeface="Calibri" panose="020F0502020204030204" pitchFamily="34" charset="0"/>
              </a:rPr>
              <a:t>The </a:t>
            </a:r>
            <a:r>
              <a:rPr lang="en-US" sz="1800" dirty="0">
                <a:latin typeface="Calibri" panose="020F0502020204030204" pitchFamily="34" charset="0"/>
              </a:rPr>
              <a:t>most important </a:t>
            </a:r>
            <a:r>
              <a:rPr lang="en-US" sz="1800" dirty="0" smtClean="0">
                <a:latin typeface="Calibri" panose="020F0502020204030204" pitchFamily="34" charset="0"/>
              </a:rPr>
              <a:t>factor of ML project is the features used.</a:t>
            </a:r>
          </a:p>
          <a:p>
            <a:pPr lvl="1"/>
            <a:r>
              <a:rPr lang="en-US" sz="1650" dirty="0" smtClean="0">
                <a:latin typeface="Calibri" panose="020F0502020204030204" pitchFamily="34" charset="0"/>
              </a:rPr>
              <a:t>With many </a:t>
            </a:r>
            <a:r>
              <a:rPr lang="en-US" sz="1650" dirty="0">
                <a:latin typeface="Calibri" panose="020F0502020204030204" pitchFamily="34" charset="0"/>
              </a:rPr>
              <a:t>independent features that each correlate well with </a:t>
            </a:r>
            <a:r>
              <a:rPr lang="en-US" sz="1650" dirty="0" smtClean="0">
                <a:latin typeface="Calibri" panose="020F0502020204030204" pitchFamily="34" charset="0"/>
              </a:rPr>
              <a:t>the predicted class</a:t>
            </a:r>
            <a:r>
              <a:rPr lang="en-US" sz="1650" dirty="0">
                <a:latin typeface="Calibri" panose="020F0502020204030204" pitchFamily="34" charset="0"/>
              </a:rPr>
              <a:t>, learning is </a:t>
            </a:r>
            <a:r>
              <a:rPr lang="en-US" sz="1650" dirty="0" smtClean="0">
                <a:latin typeface="Calibri" panose="020F0502020204030204" pitchFamily="34" charset="0"/>
              </a:rPr>
              <a:t>easy.</a:t>
            </a:r>
          </a:p>
          <a:p>
            <a:pPr lvl="1"/>
            <a:r>
              <a:rPr lang="en-US" sz="1650" dirty="0" smtClean="0">
                <a:latin typeface="Calibri" panose="020F0502020204030204" pitchFamily="34" charset="0"/>
              </a:rPr>
              <a:t>On </a:t>
            </a:r>
            <a:r>
              <a:rPr lang="en-US" sz="1650" dirty="0">
                <a:latin typeface="Calibri" panose="020F0502020204030204" pitchFamily="34" charset="0"/>
              </a:rPr>
              <a:t>the other hand, if the class </a:t>
            </a:r>
            <a:r>
              <a:rPr lang="en-US" sz="1650" dirty="0" smtClean="0">
                <a:latin typeface="Calibri" panose="020F0502020204030204" pitchFamily="34" charset="0"/>
              </a:rPr>
              <a:t>is a </a:t>
            </a:r>
            <a:r>
              <a:rPr lang="en-US" sz="1650" dirty="0">
                <a:latin typeface="Calibri" panose="020F0502020204030204" pitchFamily="34" charset="0"/>
              </a:rPr>
              <a:t>very complex function of the features, you may not </a:t>
            </a:r>
            <a:r>
              <a:rPr lang="en-US" sz="1650" dirty="0" smtClean="0">
                <a:latin typeface="Calibri" panose="020F0502020204030204" pitchFamily="34" charset="0"/>
              </a:rPr>
              <a:t>be able </a:t>
            </a:r>
            <a:r>
              <a:rPr lang="en-US" sz="1650" dirty="0">
                <a:latin typeface="Calibri" panose="020F0502020204030204" pitchFamily="34" charset="0"/>
              </a:rPr>
              <a:t>to learn it</a:t>
            </a:r>
            <a:r>
              <a:rPr lang="en-US" sz="1650" dirty="0" smtClean="0">
                <a:latin typeface="Calibri" panose="020F0502020204030204" pitchFamily="34" charset="0"/>
              </a:rPr>
              <a:t>.</a:t>
            </a:r>
          </a:p>
          <a:p>
            <a:endParaRPr lang="en-US" sz="1800" dirty="0">
              <a:latin typeface="Calibri" panose="020F0502020204030204" pitchFamily="34" charset="0"/>
            </a:endParaRPr>
          </a:p>
          <a:p>
            <a:r>
              <a:rPr lang="en-US" sz="1800" dirty="0" smtClean="0">
                <a:latin typeface="Calibri" panose="020F0502020204030204" pitchFamily="34" charset="0"/>
              </a:rPr>
              <a:t>ML is </a:t>
            </a:r>
            <a:r>
              <a:rPr lang="en-US" sz="1800" dirty="0">
                <a:latin typeface="Calibri" panose="020F0502020204030204" pitchFamily="34" charset="0"/>
              </a:rPr>
              <a:t>often the quickest </a:t>
            </a:r>
            <a:r>
              <a:rPr lang="en-US" sz="1800" dirty="0" smtClean="0">
                <a:latin typeface="Calibri" panose="020F0502020204030204" pitchFamily="34" charset="0"/>
              </a:rPr>
              <a:t>part, </a:t>
            </a:r>
            <a:r>
              <a:rPr lang="en-US" sz="1800" dirty="0">
                <a:latin typeface="Calibri" panose="020F0502020204030204" pitchFamily="34" charset="0"/>
              </a:rPr>
              <a:t>but that’s because </a:t>
            </a:r>
            <a:r>
              <a:rPr lang="en-US" sz="1800" dirty="0" smtClean="0">
                <a:latin typeface="Calibri" panose="020F0502020204030204" pitchFamily="34" charset="0"/>
              </a:rPr>
              <a:t>we’ve already </a:t>
            </a:r>
            <a:r>
              <a:rPr lang="en-US" sz="1800" dirty="0">
                <a:latin typeface="Calibri" panose="020F0502020204030204" pitchFamily="34" charset="0"/>
              </a:rPr>
              <a:t>mastered it pretty </a:t>
            </a:r>
            <a:r>
              <a:rPr lang="en-US" sz="1800" dirty="0" smtClean="0">
                <a:latin typeface="Calibri" panose="020F0502020204030204" pitchFamily="34" charset="0"/>
              </a:rPr>
              <a:t>well!</a:t>
            </a:r>
          </a:p>
          <a:p>
            <a:pPr lvl="1"/>
            <a:r>
              <a:rPr lang="en-US" sz="1650" dirty="0" smtClean="0">
                <a:latin typeface="Calibri" panose="020F0502020204030204" pitchFamily="34" charset="0"/>
              </a:rPr>
              <a:t>Feature </a:t>
            </a:r>
            <a:r>
              <a:rPr lang="en-US" sz="1650" dirty="0">
                <a:latin typeface="Calibri" panose="020F0502020204030204" pitchFamily="34" charset="0"/>
              </a:rPr>
              <a:t>engineering is </a:t>
            </a:r>
            <a:r>
              <a:rPr lang="en-US" sz="1650" dirty="0" smtClean="0">
                <a:latin typeface="Calibri" panose="020F0502020204030204" pitchFamily="34" charset="0"/>
              </a:rPr>
              <a:t>more difficult </a:t>
            </a:r>
            <a:r>
              <a:rPr lang="en-US" sz="1650" dirty="0">
                <a:latin typeface="Calibri" panose="020F0502020204030204" pitchFamily="34" charset="0"/>
              </a:rPr>
              <a:t>because it’s domain-specific, while learners can </a:t>
            </a:r>
            <a:r>
              <a:rPr lang="en-US" sz="1650" dirty="0" smtClean="0">
                <a:latin typeface="Calibri" panose="020F0502020204030204" pitchFamily="34" charset="0"/>
              </a:rPr>
              <a:t>be largely </a:t>
            </a:r>
            <a:r>
              <a:rPr lang="en-US" sz="1650" dirty="0">
                <a:latin typeface="Calibri" panose="020F0502020204030204" pitchFamily="34" charset="0"/>
              </a:rPr>
              <a:t>general-purpose</a:t>
            </a:r>
            <a:r>
              <a:rPr lang="en-US" sz="1650" dirty="0" smtClean="0">
                <a:latin typeface="Calibri" panose="020F0502020204030204" pitchFamily="34" charset="0"/>
              </a:rPr>
              <a:t>.</a:t>
            </a: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889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889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2503043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FEATURE </a:t>
            </a:r>
            <a:r>
              <a:rPr lang="en-US" b="1" dirty="0">
                <a:latin typeface="Calibri" panose="020F0502020204030204" pitchFamily="34" charset="0"/>
              </a:rPr>
              <a:t>ENGINEERING IS THE </a:t>
            </a:r>
            <a:r>
              <a:rPr lang="en-US" b="1" dirty="0" smtClean="0">
                <a:latin typeface="Calibri" panose="020F0502020204030204" pitchFamily="34" charset="0"/>
              </a:rPr>
              <a:t>KEY </a:t>
            </a:r>
            <a:r>
              <a:rPr lang="en-US" dirty="0" smtClean="0">
                <a:latin typeface="Calibri" panose="020F0502020204030204" pitchFamily="34" charset="0"/>
              </a:rPr>
              <a:t>II</a:t>
            </a:r>
            <a:r>
              <a:rPr lang="en-US" dirty="0" smtClean="0">
                <a:latin typeface="Calibri" panose="020F0502020204030204" pitchFamily="34" charset="0"/>
              </a:rPr>
              <a:t>.</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smtClean="0">
                <a:latin typeface="Calibri" panose="020F0502020204030204" pitchFamily="34" charset="0"/>
              </a:rPr>
              <a:t>One </a:t>
            </a:r>
            <a:r>
              <a:rPr lang="en-US" sz="1800" dirty="0">
                <a:latin typeface="Calibri" panose="020F0502020204030204" pitchFamily="34" charset="0"/>
              </a:rPr>
              <a:t>of the holy grails of machine learning is to automate the feature engineering process</a:t>
            </a:r>
            <a:r>
              <a:rPr lang="en-US" sz="1800" dirty="0" smtClean="0">
                <a:latin typeface="Calibri" panose="020F0502020204030204" pitchFamily="34" charset="0"/>
              </a:rPr>
              <a:t>.</a:t>
            </a:r>
          </a:p>
          <a:p>
            <a:endParaRPr lang="en-US" sz="1800" dirty="0">
              <a:latin typeface="Calibri" panose="020F0502020204030204" pitchFamily="34" charset="0"/>
            </a:endParaRPr>
          </a:p>
          <a:p>
            <a:pPr lvl="1"/>
            <a:r>
              <a:rPr lang="en-US" sz="1650" dirty="0" smtClean="0">
                <a:latin typeface="Calibri" panose="020F0502020204030204" pitchFamily="34" charset="0"/>
              </a:rPr>
              <a:t>Today </a:t>
            </a:r>
            <a:r>
              <a:rPr lang="en-US" sz="1650" dirty="0">
                <a:latin typeface="Calibri" panose="020F0502020204030204" pitchFamily="34" charset="0"/>
              </a:rPr>
              <a:t>i</a:t>
            </a:r>
            <a:r>
              <a:rPr lang="en-US" sz="1650" dirty="0" smtClean="0">
                <a:latin typeface="Calibri" panose="020F0502020204030204" pitchFamily="34" charset="0"/>
              </a:rPr>
              <a:t>t is </a:t>
            </a:r>
            <a:r>
              <a:rPr lang="en-US" sz="1650" dirty="0">
                <a:latin typeface="Calibri" panose="020F0502020204030204" pitchFamily="34" charset="0"/>
              </a:rPr>
              <a:t>often done </a:t>
            </a:r>
            <a:r>
              <a:rPr lang="en-US" sz="1650" dirty="0" smtClean="0">
                <a:latin typeface="Calibri" panose="020F0502020204030204" pitchFamily="34" charset="0"/>
              </a:rPr>
              <a:t>by </a:t>
            </a:r>
            <a:r>
              <a:rPr lang="en-US" sz="1650" dirty="0">
                <a:latin typeface="Calibri" panose="020F0502020204030204" pitchFamily="34" charset="0"/>
              </a:rPr>
              <a:t>automatically generating large numbers of candidate features and selecting the best by (say) their information gain with respect to the predicted class. Bear in mind that features that look irrelevant in isolation may be relevant in combination.</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On </a:t>
            </a:r>
            <a:r>
              <a:rPr lang="en-US" sz="1650" dirty="0">
                <a:latin typeface="Calibri" panose="020F0502020204030204" pitchFamily="34" charset="0"/>
              </a:rPr>
              <a:t>the other hand, running a learner with a very large number of features to find out which ones are useful in combination may be too time-consuming, or cause overfitting.</a:t>
            </a:r>
            <a:endParaRPr lang="en-US" sz="1650" dirty="0" smtClean="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7064"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7065"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910261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TC103457515[[fn=View]]</Template>
  <TotalTime>2408</TotalTime>
  <Words>944</Words>
  <Application>Microsoft Office PowerPoint</Application>
  <PresentationFormat>On-screen Show (4:3)</PresentationFormat>
  <Paragraphs>92</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Century Schoolbook</vt:lpstr>
      <vt:lpstr>Wingdings 2</vt:lpstr>
      <vt:lpstr>View</vt:lpstr>
      <vt:lpstr>CorelDRAW</vt:lpstr>
      <vt:lpstr>Reading:  Pedro Domingos: A Few Useful Things to Know about Machine Learning </vt:lpstr>
      <vt:lpstr>INTRODUCTION</vt:lpstr>
      <vt:lpstr>LEARNING = REPRESENTATION + EVALUATION + OPTIMIZATION</vt:lpstr>
      <vt:lpstr>IT’S GENERALIZATION THAT COUNTS</vt:lpstr>
      <vt:lpstr>DATA ALONE IS NOT ENOUGH</vt:lpstr>
      <vt:lpstr>OVERFITTING HAS MANY FACES</vt:lpstr>
      <vt:lpstr>INTUITION FAILS IN HIGH DIMENSIONS</vt:lpstr>
      <vt:lpstr>FEATURE ENGINEERING IS THE KEY I.</vt:lpstr>
      <vt:lpstr>FEATURE ENGINEERING IS THE KEY II.</vt:lpstr>
      <vt:lpstr>MORE DATA BEATS A CLEVERER ALGORITHM I.</vt:lpstr>
      <vt:lpstr>MORE DATA BEATS A CLEVERER ALGORITHM II.</vt:lpstr>
      <vt:lpstr>LEARN MANY MODELS, NOT JUST 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Miso Kompan</dc:creator>
  <cp:lastModifiedBy>Ondrej Kassak</cp:lastModifiedBy>
  <cp:revision>380</cp:revision>
  <dcterms:created xsi:type="dcterms:W3CDTF">2014-09-12T02:13:28Z</dcterms:created>
  <dcterms:modified xsi:type="dcterms:W3CDTF">2016-09-28T20:53:22Z</dcterms:modified>
</cp:coreProperties>
</file>