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62" r:id="rId6"/>
    <p:sldId id="272" r:id="rId7"/>
    <p:sldId id="271" r:id="rId8"/>
    <p:sldId id="273" r:id="rId9"/>
    <p:sldId id="276" r:id="rId10"/>
    <p:sldId id="275" r:id="rId11"/>
    <p:sldId id="277" r:id="rId12"/>
    <p:sldId id="27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6DE33-B20C-46AF-9718-A7892DE847B3}" type="datetimeFigureOut">
              <a:rPr lang="sk-SK" smtClean="0"/>
              <a:t>14.4.2016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4C7C2-AA44-44C5-9FDA-7763844B011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600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Pri</a:t>
            </a:r>
            <a:r>
              <a:rPr lang="sk-SK" baseline="0" dirty="0" smtClean="0"/>
              <a:t> prvom sedení sme sa s členmi z </a:t>
            </a:r>
            <a:r>
              <a:rPr lang="sk-SK" baseline="0" dirty="0" err="1" smtClean="0"/>
              <a:t>PeWe</a:t>
            </a:r>
            <a:r>
              <a:rPr lang="sk-SK" baseline="0" dirty="0" smtClean="0"/>
              <a:t> dohodli, že vytvárať plánovač udalostí, kalendár, nie je vhodné.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C7C2-AA44-44C5-9FDA-7763844B0118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948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Webovou aplikáciou</a:t>
            </a:r>
            <a:r>
              <a:rPr lang="sk-SK" baseline="0" dirty="0" smtClean="0"/>
              <a:t> som nazbieral dáta, z ktorých som potom prešiel na predpoveď dĺžky trvania prípravy a odporúčanie prioritných udalostí. Študent tieto údaje vie vyhodnotiť sám a svoj čas môže zorganizovať lepšie.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C7C2-AA44-44C5-9FDA-7763844B0118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61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Aplikácia</a:t>
            </a:r>
            <a:r>
              <a:rPr lang="sk-SK" baseline="0" dirty="0" smtClean="0"/>
              <a:t> slúži na vytváranie a zdieľanie udalostí v rámci predmetov zvolených študentom. Udalosti sa dajú editovať, hodnotiť a ukončovať.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C7C2-AA44-44C5-9FDA-7763844B0118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356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Odhady</a:t>
            </a:r>
            <a:r>
              <a:rPr lang="sk-SK" baseline="0" dirty="0" smtClean="0"/>
              <a:t> študentov sú zobrazované všetkým, aby mohla vzniknúť kolektívna predstava o obťažnosti a toho čo ich čaká.</a:t>
            </a:r>
          </a:p>
          <a:p>
            <a:r>
              <a:rPr lang="sk-SK" baseline="0" dirty="0" smtClean="0"/>
              <a:t>Reálne hodnoty sú získavané po ukončení udalosti žiakom. Priorita udalosti je získavaná aj pred ukončením udalosti.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C7C2-AA44-44C5-9FDA-7763844B0118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89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Pre lineárnu regresiu</a:t>
            </a:r>
            <a:r>
              <a:rPr lang="sk-SK" baseline="0" dirty="0" smtClean="0"/>
              <a:t> som zvolil nasledovné možne vstupy. Zo vstupov som vylúčil získané body (lebo prídu veľmi neskoro a niekedy nemajú </a:t>
            </a:r>
            <a:r>
              <a:rPr lang="sk-SK" baseline="0" dirty="0" err="1" smtClean="0"/>
              <a:t>vypovednú</a:t>
            </a:r>
            <a:r>
              <a:rPr lang="sk-SK" baseline="0" dirty="0" smtClean="0"/>
              <a:t> hodnotu) a obťažnosť predmetu (konštantná vplyv na reálnu dĺžku trvania prípravy).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C7C2-AA44-44C5-9FDA-7763844B011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735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Vyhodnotenie</a:t>
            </a:r>
            <a:r>
              <a:rPr lang="sk-SK" baseline="0" dirty="0" smtClean="0"/>
              <a:t> rôznych kombinácii vstupov v rámci lineárnych modelov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4C7C2-AA44-44C5-9FDA-7763844B0118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420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B33C8-D6E3-4558-AB75-C04608E689D1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B10C-350E-443E-B45F-32CB4E99E131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5F94-5761-46F2-AB08-7FDC9D738D09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B86E-633A-4C66-ACE5-05404135DDB5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FA64-9823-42ED-804E-0A5C912FCC09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2518-F01D-461E-8689-6A05038E0A5A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53A7-8B38-44EF-883C-335A9CE414D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1F8-764C-4E3E-A2C5-393460A7FE41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7C65-AB5A-4EF0-8E66-7A1BDB565C96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56C635B-37DF-4E5B-A6C8-8DBC57F5F608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F6002-8BAB-4D8C-9098-8D5362894D67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7D67EC-EE53-44AF-B059-35767092D348}" type="datetime1">
              <a:rPr lang="en-US" smtClean="0"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dirty="0" smtClean="0"/>
              <a:t>Organizácia a odporúčanie študijných povinností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/>
              <a:t>Matúš Salát</a:t>
            </a:r>
          </a:p>
          <a:p>
            <a:pPr algn="ctr"/>
            <a:r>
              <a:rPr lang="sk-SK" dirty="0" smtClean="0"/>
              <a:t>Mgr. Jozef </a:t>
            </a:r>
            <a:r>
              <a:rPr lang="sk-SK" dirty="0" err="1" smtClean="0"/>
              <a:t>Tvarožek</a:t>
            </a:r>
            <a:r>
              <a:rPr lang="sk-SK" dirty="0" smtClean="0"/>
              <a:t>, </a:t>
            </a:r>
            <a:r>
              <a:rPr lang="sk-SK" dirty="0" err="1" smtClean="0"/>
              <a:t>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94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Odporúčanie udalost</a:t>
            </a:r>
            <a:r>
              <a:rPr lang="sk-SK" dirty="0"/>
              <a:t>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97280" y="1858797"/>
            <a:ext cx="10058400" cy="4023360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tx1"/>
                </a:solidFill>
              </a:rPr>
              <a:t>Cieľ: odporúčanie potencionálne prioritných udalostí (top n udalostí)</a:t>
            </a:r>
          </a:p>
          <a:p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1. Modelovane naivných </a:t>
            </a:r>
            <a:r>
              <a:rPr lang="sk-SK" sz="2800" dirty="0" err="1" smtClean="0">
                <a:solidFill>
                  <a:schemeClr val="tx1"/>
                </a:solidFill>
              </a:rPr>
              <a:t>odporúčačov</a:t>
            </a:r>
            <a:r>
              <a:rPr lang="sk-SK" sz="2800" dirty="0" smtClean="0">
                <a:solidFill>
                  <a:schemeClr val="tx1"/>
                </a:solidFill>
              </a:rPr>
              <a:t> (zoradenie podľa hodnotení, uzávierky)</a:t>
            </a:r>
          </a:p>
          <a:p>
            <a:endParaRPr lang="sk-SK" sz="2800" dirty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2. Modelovanie </a:t>
            </a:r>
            <a:r>
              <a:rPr lang="sk-SK" sz="2800" dirty="0" err="1" smtClean="0">
                <a:solidFill>
                  <a:schemeClr val="tx1"/>
                </a:solidFill>
              </a:rPr>
              <a:t>kolaboratívneho</a:t>
            </a:r>
            <a:r>
              <a:rPr lang="sk-SK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</a:rPr>
              <a:t>odporúčača</a:t>
            </a:r>
            <a:endParaRPr lang="sk-SK" sz="2800" dirty="0">
              <a:solidFill>
                <a:schemeClr val="tx1"/>
              </a:solidFill>
            </a:endParaRPr>
          </a:p>
          <a:p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Prioritná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/>
              <a:t>n</a:t>
            </a:r>
            <a:r>
              <a:rPr lang="sk-SK" dirty="0" smtClean="0"/>
              <a:t>eprioritná udalosť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6602233" cy="4023360"/>
          </a:xfrm>
        </p:spPr>
        <p:txBody>
          <a:bodyPr>
            <a:normAutofit/>
          </a:bodyPr>
          <a:lstStyle/>
          <a:p>
            <a:r>
              <a:rPr lang="sk-SK" sz="2800" dirty="0" err="1" smtClean="0">
                <a:solidFill>
                  <a:schemeClr val="tx1"/>
                </a:solidFill>
              </a:rPr>
              <a:t>Kolaboratívne</a:t>
            </a:r>
            <a:r>
              <a:rPr lang="sk-SK" sz="2800" dirty="0" smtClean="0">
                <a:solidFill>
                  <a:schemeClr val="tx1"/>
                </a:solidFill>
              </a:rPr>
              <a:t> odporúčanie na základe súčasných priorít študentov.</a:t>
            </a:r>
          </a:p>
          <a:p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Odporúčanie áno/nie – prioritná/neprioritná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041" y="3879669"/>
            <a:ext cx="6616132" cy="230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Vyhodnotenie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err="1" smtClean="0">
                <a:solidFill>
                  <a:schemeClr val="tx1"/>
                </a:solidFill>
              </a:rPr>
              <a:t>Offline</a:t>
            </a:r>
            <a:r>
              <a:rPr lang="sk-SK" sz="2800" dirty="0" smtClean="0">
                <a:solidFill>
                  <a:schemeClr val="tx1"/>
                </a:solidFill>
              </a:rPr>
              <a:t> vyhodnotenie </a:t>
            </a:r>
          </a:p>
          <a:p>
            <a:pPr lvl="1"/>
            <a:r>
              <a:rPr lang="sk-SK" sz="2600" dirty="0" smtClean="0">
                <a:solidFill>
                  <a:schemeClr val="tx1"/>
                </a:solidFill>
              </a:rPr>
              <a:t>Štandardné metriky merania správnosti (</a:t>
            </a:r>
            <a:r>
              <a:rPr lang="sk-SK" sz="2600" dirty="0" err="1" smtClean="0">
                <a:solidFill>
                  <a:schemeClr val="tx1"/>
                </a:solidFill>
              </a:rPr>
              <a:t>precission</a:t>
            </a:r>
            <a:r>
              <a:rPr lang="sk-SK" sz="2600" dirty="0" smtClean="0">
                <a:solidFill>
                  <a:schemeClr val="tx1"/>
                </a:solidFill>
              </a:rPr>
              <a:t>, </a:t>
            </a:r>
            <a:r>
              <a:rPr lang="sk-SK" sz="2600" dirty="0" err="1" smtClean="0">
                <a:solidFill>
                  <a:schemeClr val="tx1"/>
                </a:solidFill>
              </a:rPr>
              <a:t>accuracy</a:t>
            </a:r>
            <a:r>
              <a:rPr lang="sk-SK" sz="2600" dirty="0" smtClean="0">
                <a:solidFill>
                  <a:schemeClr val="tx1"/>
                </a:solidFill>
              </a:rPr>
              <a:t>) </a:t>
            </a:r>
          </a:p>
          <a:p>
            <a:pPr lvl="1"/>
            <a:r>
              <a:rPr lang="sk-SK" sz="2600" dirty="0" smtClean="0">
                <a:solidFill>
                  <a:schemeClr val="tx1"/>
                </a:solidFill>
              </a:rPr>
              <a:t>Jednoduché porovnanie odporúčaných chcených položiek </a:t>
            </a:r>
            <a:endParaRPr lang="sk-SK" sz="2600" dirty="0">
              <a:solidFill>
                <a:schemeClr val="tx1"/>
              </a:solidFill>
            </a:endParaRPr>
          </a:p>
          <a:p>
            <a:endParaRPr lang="sk-SK" sz="2800" dirty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Porovnanie výsledkov </a:t>
            </a:r>
            <a:r>
              <a:rPr lang="sk-SK" sz="2800" dirty="0" err="1" smtClean="0">
                <a:solidFill>
                  <a:schemeClr val="tx1"/>
                </a:solidFill>
              </a:rPr>
              <a:t>odporúčačov</a:t>
            </a:r>
            <a:endParaRPr lang="sk-SK" sz="2800" dirty="0" smtClean="0">
              <a:solidFill>
                <a:schemeClr val="tx1"/>
              </a:solidFill>
            </a:endParaRPr>
          </a:p>
          <a:p>
            <a:endParaRPr lang="sk-SK" sz="2800" dirty="0">
              <a:solidFill>
                <a:schemeClr val="tx1"/>
              </a:solidFill>
            </a:endParaRPr>
          </a:p>
          <a:p>
            <a:endParaRPr lang="sk-SK" sz="2800" dirty="0" smtClean="0">
              <a:solidFill>
                <a:schemeClr val="tx1"/>
              </a:solidFill>
            </a:endParaRPr>
          </a:p>
          <a:p>
            <a:endParaRPr lang="sk-SK" sz="2800" dirty="0">
              <a:solidFill>
                <a:schemeClr val="tx1"/>
              </a:solidFill>
            </a:endParaRPr>
          </a:p>
          <a:p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tx1"/>
                </a:solidFill>
              </a:rPr>
              <a:t>Predpovedanie dĺžky trvania prípravy na udalosti</a:t>
            </a:r>
          </a:p>
          <a:p>
            <a:pPr lvl="1"/>
            <a:r>
              <a:rPr lang="sk-SK" sz="2600" dirty="0" smtClean="0">
                <a:solidFill>
                  <a:schemeClr val="tx1"/>
                </a:solidFill>
              </a:rPr>
              <a:t>Lineárna regresia a analýza vstupov od študenta</a:t>
            </a:r>
          </a:p>
          <a:p>
            <a:pPr lvl="1"/>
            <a:endParaRPr lang="sk-SK" sz="2800" dirty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Odporúčanie udalostí</a:t>
            </a:r>
          </a:p>
          <a:p>
            <a:pPr lvl="1"/>
            <a:r>
              <a:rPr lang="sk-SK" sz="2600" dirty="0" err="1" smtClean="0">
                <a:solidFill>
                  <a:schemeClr val="tx1"/>
                </a:solidFill>
              </a:rPr>
              <a:t>Kolaboratívne</a:t>
            </a:r>
            <a:r>
              <a:rPr lang="sk-SK" sz="2600" dirty="0" smtClean="0">
                <a:solidFill>
                  <a:schemeClr val="tx1"/>
                </a:solidFill>
              </a:rPr>
              <a:t> a naivné </a:t>
            </a:r>
            <a:r>
              <a:rPr lang="sk-SK" sz="2600" dirty="0" err="1" smtClean="0">
                <a:solidFill>
                  <a:schemeClr val="tx1"/>
                </a:solidFill>
              </a:rPr>
              <a:t>odporúčače</a:t>
            </a:r>
            <a:endParaRPr lang="sk-SK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28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BlokTextu 4"/>
          <p:cNvSpPr txBox="1"/>
          <p:nvPr/>
        </p:nvSpPr>
        <p:spPr>
          <a:xfrm>
            <a:off x="2076994" y="5977468"/>
            <a:ext cx="809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matus.salat@gmail.com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96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749134" y="613954"/>
            <a:ext cx="10463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3000" dirty="0"/>
              <a:t>Matúš Salát </a:t>
            </a:r>
            <a:r>
              <a:rPr lang="sk-SK" sz="3000" dirty="0" err="1"/>
              <a:t>odprezentuje</a:t>
            </a:r>
            <a:r>
              <a:rPr lang="sk-SK" sz="3000" dirty="0"/>
              <a:t> postup v bakalárskej práci, ktorá sa zaoberá </a:t>
            </a:r>
            <a:r>
              <a:rPr lang="sk-SK" sz="3000" b="1" dirty="0"/>
              <a:t>automatickým odporúčaním a organizáciou študijných materiálov vo vzdelávacom </a:t>
            </a:r>
            <a:r>
              <a:rPr lang="sk-SK" sz="3000" b="1" dirty="0" smtClean="0"/>
              <a:t>systéme.</a:t>
            </a:r>
            <a:endParaRPr lang="sk-SK" sz="3000" dirty="0"/>
          </a:p>
        </p:txBody>
      </p:sp>
      <p:sp>
        <p:nvSpPr>
          <p:cNvPr id="4" name="BlokTextu 3"/>
          <p:cNvSpPr txBox="1"/>
          <p:nvPr/>
        </p:nvSpPr>
        <p:spPr>
          <a:xfrm>
            <a:off x="6810102" y="5396260"/>
            <a:ext cx="5381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000" dirty="0" smtClean="0"/>
              <a:t>Nie, týmto sa nezaoberám... </a:t>
            </a:r>
            <a:r>
              <a:rPr lang="sk-SK" sz="3000" dirty="0" smtClean="0">
                <a:sym typeface="Wingdings" panose="05000000000000000000" pitchFamily="2" charset="2"/>
              </a:rPr>
              <a:t>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val="10854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BlokTextu 3"/>
          <p:cNvSpPr txBox="1"/>
          <p:nvPr/>
        </p:nvSpPr>
        <p:spPr>
          <a:xfrm>
            <a:off x="1628699" y="2155372"/>
            <a:ext cx="9940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/>
              <a:t>... Navrhnite metódu pre zlepšenie plánovania študijných povinností...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8422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BlokTextu 4"/>
          <p:cNvSpPr txBox="1"/>
          <p:nvPr/>
        </p:nvSpPr>
        <p:spPr>
          <a:xfrm>
            <a:off x="1033648" y="1005839"/>
            <a:ext cx="96665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dirty="0" smtClean="0"/>
              <a:t>Plánovač udalostí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28309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BlokTextu 4"/>
          <p:cNvSpPr txBox="1"/>
          <p:nvPr/>
        </p:nvSpPr>
        <p:spPr>
          <a:xfrm>
            <a:off x="1033648" y="1005839"/>
            <a:ext cx="96665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500" strike="sngStrike" dirty="0" smtClean="0"/>
              <a:t>Plánovač udalostí</a:t>
            </a:r>
            <a:endParaRPr lang="sk-SK" sz="2500" strike="sngStrike" dirty="0"/>
          </a:p>
        </p:txBody>
      </p:sp>
      <p:sp>
        <p:nvSpPr>
          <p:cNvPr id="2" name="BlokTextu 1"/>
          <p:cNvSpPr txBox="1"/>
          <p:nvPr/>
        </p:nvSpPr>
        <p:spPr>
          <a:xfrm>
            <a:off x="328252" y="2096423"/>
            <a:ext cx="53410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sk-SK" sz="2500" dirty="0" smtClean="0"/>
              <a:t>Zber </a:t>
            </a:r>
            <a:r>
              <a:rPr lang="sk-SK" sz="2500" dirty="0"/>
              <a:t>dát </a:t>
            </a:r>
            <a:r>
              <a:rPr lang="sk-SK" sz="2500" dirty="0" smtClean="0"/>
              <a:t>o udalostiach semestra(odhady</a:t>
            </a:r>
            <a:r>
              <a:rPr lang="sk-SK" sz="2500" dirty="0"/>
              <a:t>, reálne </a:t>
            </a:r>
            <a:r>
              <a:rPr lang="sk-SK" sz="2500" dirty="0" smtClean="0"/>
              <a:t>hodnoty)</a:t>
            </a:r>
          </a:p>
          <a:p>
            <a:pPr marL="342900" indent="-342900">
              <a:buFontTx/>
              <a:buChar char="-"/>
            </a:pPr>
            <a:r>
              <a:rPr lang="sk-SK" sz="2500" dirty="0" smtClean="0"/>
              <a:t>Webová aplikácia</a:t>
            </a:r>
            <a:endParaRPr lang="sk-SK" sz="2500" dirty="0"/>
          </a:p>
        </p:txBody>
      </p:sp>
      <p:sp>
        <p:nvSpPr>
          <p:cNvPr id="4" name="BlokTextu 3"/>
          <p:cNvSpPr txBox="1"/>
          <p:nvPr/>
        </p:nvSpPr>
        <p:spPr>
          <a:xfrm>
            <a:off x="3377589" y="4112483"/>
            <a:ext cx="49957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sk-SK" sz="2500" dirty="0" smtClean="0"/>
              <a:t>Predpoveď </a:t>
            </a:r>
            <a:r>
              <a:rPr lang="sk-SK" sz="2500" dirty="0"/>
              <a:t>dĺžky trvania </a:t>
            </a:r>
            <a:r>
              <a:rPr lang="sk-SK" sz="2500" dirty="0" smtClean="0"/>
              <a:t>príprav</a:t>
            </a:r>
          </a:p>
          <a:p>
            <a:pPr marL="342900" indent="-342900">
              <a:buFontTx/>
              <a:buChar char="-"/>
            </a:pPr>
            <a:r>
              <a:rPr lang="sk-SK" sz="2500" dirty="0" smtClean="0"/>
              <a:t>Lineárna </a:t>
            </a:r>
            <a:r>
              <a:rPr lang="sk-SK" sz="2500" dirty="0"/>
              <a:t>regresia </a:t>
            </a:r>
            <a:r>
              <a:rPr lang="sk-SK" sz="2500" dirty="0" smtClean="0"/>
              <a:t>(</a:t>
            </a:r>
            <a:r>
              <a:rPr lang="sk-SK" sz="2500" dirty="0"/>
              <a:t>hľadanie </a:t>
            </a:r>
            <a:r>
              <a:rPr lang="sk-SK" sz="2500" dirty="0" smtClean="0"/>
              <a:t>  vhodného </a:t>
            </a:r>
            <a:r>
              <a:rPr lang="sk-SK" sz="2500" dirty="0"/>
              <a:t>modelu a </a:t>
            </a:r>
            <a:r>
              <a:rPr lang="sk-SK" sz="2500" dirty="0" smtClean="0"/>
              <a:t>vhodných vstupov)</a:t>
            </a:r>
            <a:endParaRPr lang="sk-SK" sz="2500" dirty="0"/>
          </a:p>
        </p:txBody>
      </p:sp>
      <p:sp>
        <p:nvSpPr>
          <p:cNvPr id="6" name="BlokTextu 5"/>
          <p:cNvSpPr txBox="1"/>
          <p:nvPr/>
        </p:nvSpPr>
        <p:spPr>
          <a:xfrm>
            <a:off x="7615647" y="2096547"/>
            <a:ext cx="449631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sk-SK" sz="2500" dirty="0" smtClean="0"/>
              <a:t>Odporúčanie prioritných udalostí</a:t>
            </a:r>
          </a:p>
          <a:p>
            <a:pPr marL="342900" indent="-342900">
              <a:buFontTx/>
              <a:buChar char="-"/>
            </a:pPr>
            <a:r>
              <a:rPr lang="sk-SK" sz="2500" dirty="0" err="1"/>
              <a:t>Kolaboratívne</a:t>
            </a:r>
            <a:r>
              <a:rPr lang="sk-SK" sz="2500" dirty="0"/>
              <a:t> odporúčanie </a:t>
            </a:r>
            <a:r>
              <a:rPr lang="sk-SK" sz="2500" dirty="0" err="1"/>
              <a:t>vs</a:t>
            </a:r>
            <a:r>
              <a:rPr lang="sk-SK" sz="2500" dirty="0"/>
              <a:t>. naivné odporúčania</a:t>
            </a:r>
          </a:p>
          <a:p>
            <a:pPr marL="342900" indent="-342900">
              <a:buFontTx/>
              <a:buChar char="-"/>
            </a:pPr>
            <a:endParaRPr lang="sk-SK" sz="2500" dirty="0"/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2651760" y="3448594"/>
            <a:ext cx="725829" cy="66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V="1">
            <a:off x="8007531" y="3448595"/>
            <a:ext cx="679268" cy="663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20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Webová aplikácia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494" y="1893195"/>
            <a:ext cx="7243482" cy="3392176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097280" y="1893195"/>
            <a:ext cx="40932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sk-SK" sz="2800" dirty="0" smtClean="0"/>
              <a:t>Ciele :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sk-SK" sz="2800" dirty="0" smtClean="0"/>
              <a:t>Vytváranie udalostí, evidencia predmetov</a:t>
            </a:r>
          </a:p>
          <a:p>
            <a:pPr marL="514350" indent="-514350">
              <a:buClr>
                <a:schemeClr val="accent1"/>
              </a:buClr>
              <a:buFont typeface="+mj-lt"/>
              <a:buAutoNum type="arabicPeriod"/>
            </a:pPr>
            <a:r>
              <a:rPr lang="sk-SK" sz="2800" dirty="0" smtClean="0"/>
              <a:t>Zbieranie dát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3547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Zber dát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 Odhady: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600" dirty="0" smtClean="0">
                <a:solidFill>
                  <a:schemeClr val="tx1"/>
                </a:solidFill>
              </a:rPr>
              <a:t>odhadovaná dĺžka trvania v hodinách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600" dirty="0" smtClean="0">
                <a:solidFill>
                  <a:schemeClr val="tx1"/>
                </a:solidFill>
              </a:rPr>
              <a:t>odhadovaná dĺžka trvania v dňoch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600" dirty="0" smtClean="0">
                <a:solidFill>
                  <a:schemeClr val="tx1"/>
                </a:solidFill>
              </a:rPr>
              <a:t>odhad obťažnosti predmetu a udalosti (stupnica 1-5)</a:t>
            </a:r>
            <a:endParaRPr lang="sk-SK" sz="2800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endParaRPr lang="sk-SK" sz="2800" dirty="0" smtClean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sk-SK" sz="2800" dirty="0" smtClean="0">
                <a:solidFill>
                  <a:schemeClr val="tx1"/>
                </a:solidFill>
              </a:rPr>
              <a:t>Reálne hodnoty: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800" dirty="0">
                <a:solidFill>
                  <a:schemeClr val="tx1"/>
                </a:solidFill>
              </a:rPr>
              <a:t>r</a:t>
            </a:r>
            <a:r>
              <a:rPr lang="sk-SK" sz="2800" dirty="0" smtClean="0">
                <a:solidFill>
                  <a:schemeClr val="tx1"/>
                </a:solidFill>
              </a:rPr>
              <a:t>eálna dĺžka trvania v hodinách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800" dirty="0" smtClean="0">
                <a:solidFill>
                  <a:schemeClr val="tx1"/>
                </a:solidFill>
              </a:rPr>
              <a:t>získané body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800" dirty="0" smtClean="0">
                <a:solidFill>
                  <a:schemeClr val="tx1"/>
                </a:solidFill>
              </a:rPr>
              <a:t>logická hodnota o priorite každej udalosti</a:t>
            </a:r>
          </a:p>
          <a:p>
            <a:pPr marL="201168" lvl="1" indent="0">
              <a:buNone/>
            </a:pPr>
            <a:endParaRPr lang="sk-SK" sz="2800" dirty="0" smtClean="0">
              <a:solidFill>
                <a:schemeClr val="tx1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Predpoveď  dĺžky trvania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dirty="0" smtClean="0">
                <a:solidFill>
                  <a:schemeClr val="tx1"/>
                </a:solidFill>
              </a:rPr>
              <a:t>Cieľ: predpoveď dĺžky trvania prípravy na udalosť</a:t>
            </a:r>
          </a:p>
          <a:p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1. Použitie lineárnej regresie</a:t>
            </a:r>
          </a:p>
          <a:p>
            <a:endParaRPr lang="sk-SK" sz="2800" dirty="0">
              <a:solidFill>
                <a:schemeClr val="tx1"/>
              </a:solidFill>
            </a:endParaRPr>
          </a:p>
          <a:p>
            <a:r>
              <a:rPr lang="sk-SK" sz="2800" dirty="0">
                <a:solidFill>
                  <a:schemeClr val="tx1"/>
                </a:solidFill>
              </a:rPr>
              <a:t>2</a:t>
            </a:r>
            <a:r>
              <a:rPr lang="sk-SK" sz="2800" dirty="0" smtClean="0">
                <a:solidFill>
                  <a:schemeClr val="tx1"/>
                </a:solidFill>
              </a:rPr>
              <a:t>. Analýza vstupov: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600" dirty="0" smtClean="0">
                <a:solidFill>
                  <a:schemeClr val="tx1"/>
                </a:solidFill>
              </a:rPr>
              <a:t>odhadovaná dĺžka trvania v hodinách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600" dirty="0" smtClean="0">
                <a:solidFill>
                  <a:schemeClr val="tx1"/>
                </a:solidFill>
              </a:rPr>
              <a:t>odhadovaná </a:t>
            </a:r>
            <a:r>
              <a:rPr lang="sk-SK" sz="2600" dirty="0">
                <a:solidFill>
                  <a:schemeClr val="tx1"/>
                </a:solidFill>
              </a:rPr>
              <a:t>dĺžka trvania v dňoch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600" dirty="0">
                <a:solidFill>
                  <a:schemeClr val="tx1"/>
                </a:solidFill>
              </a:rPr>
              <a:t>odhad obťažnosti predmetu </a:t>
            </a:r>
            <a:r>
              <a:rPr lang="sk-SK" sz="2600" dirty="0" smtClean="0">
                <a:solidFill>
                  <a:schemeClr val="tx1"/>
                </a:solidFill>
              </a:rPr>
              <a:t>a udalosti </a:t>
            </a:r>
            <a:r>
              <a:rPr lang="sk-SK" sz="2600" dirty="0">
                <a:solidFill>
                  <a:schemeClr val="tx1"/>
                </a:solidFill>
              </a:rPr>
              <a:t>(stupnica </a:t>
            </a:r>
            <a:r>
              <a:rPr lang="sk-SK" sz="2600" dirty="0" smtClean="0">
                <a:solidFill>
                  <a:schemeClr val="tx1"/>
                </a:solidFill>
              </a:rPr>
              <a:t>1-5)</a:t>
            </a:r>
          </a:p>
          <a:p>
            <a:pPr marL="715518" lvl="1" indent="-514350">
              <a:buFont typeface="+mj-lt"/>
              <a:buAutoNum type="arabicPeriod"/>
            </a:pPr>
            <a:r>
              <a:rPr lang="sk-SK" sz="2600" dirty="0">
                <a:solidFill>
                  <a:schemeClr val="tx1"/>
                </a:solidFill>
              </a:rPr>
              <a:t>získané </a:t>
            </a:r>
            <a:r>
              <a:rPr lang="sk-SK" sz="2600" dirty="0" smtClean="0">
                <a:solidFill>
                  <a:schemeClr val="tx1"/>
                </a:solidFill>
              </a:rPr>
              <a:t>body</a:t>
            </a:r>
          </a:p>
          <a:p>
            <a:pPr marL="715518" lvl="1" indent="-514350">
              <a:buFont typeface="+mj-lt"/>
              <a:buAutoNum type="arabicPeriod"/>
            </a:pPr>
            <a:endParaRPr lang="sk-SK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>
          <a:xfrm>
            <a:off x="9725647" y="6045618"/>
            <a:ext cx="1312025" cy="365125"/>
          </a:xfrm>
        </p:spPr>
        <p:txBody>
          <a:bodyPr/>
          <a:lstStyle/>
          <a:p>
            <a:fld id="{4FAB73BC-B049-4115-A692-8D63A059BFB8}" type="slidenum">
              <a:rPr lang="en-US" sz="1600" smtClean="0"/>
              <a:pPr/>
              <a:t>9</a:t>
            </a:fld>
            <a:endParaRPr lang="en-US" sz="1600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5641"/>
              </p:ext>
            </p:extLst>
          </p:nvPr>
        </p:nvGraphicFramePr>
        <p:xfrm>
          <a:off x="839511" y="730246"/>
          <a:ext cx="8269939" cy="4647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2301">
                  <a:extLst>
                    <a:ext uri="{9D8B030D-6E8A-4147-A177-3AD203B41FA5}">
                      <a16:colId xmlns:a16="http://schemas.microsoft.com/office/drawing/2014/main" val="798964978"/>
                    </a:ext>
                  </a:extLst>
                </a:gridCol>
                <a:gridCol w="1108819">
                  <a:extLst>
                    <a:ext uri="{9D8B030D-6E8A-4147-A177-3AD203B41FA5}">
                      <a16:colId xmlns:a16="http://schemas.microsoft.com/office/drawing/2014/main" val="669387883"/>
                    </a:ext>
                  </a:extLst>
                </a:gridCol>
                <a:gridCol w="1108819">
                  <a:extLst>
                    <a:ext uri="{9D8B030D-6E8A-4147-A177-3AD203B41FA5}">
                      <a16:colId xmlns:a16="http://schemas.microsoft.com/office/drawing/2014/main" val="3017259750"/>
                    </a:ext>
                  </a:extLst>
                </a:gridCol>
              </a:tblGrid>
              <a:tr h="31040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</a:rPr>
                        <a:t>Lineárne modely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R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p-value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1913231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0.2435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0.005588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3317121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0.05622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0.02251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493185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0.04022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</a:rPr>
                        <a:t>0.288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4342163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X1 + X2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0.272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0.01376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7841749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X2 + X3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0.2636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0.2091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3066527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X1 + X3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0.06071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 0.4293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1289978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X1 + X2 + X1*X2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0.3792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effectLst/>
                        </a:rPr>
                        <a:t>0.005539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4390349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X1 + X3 + X1*X3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0.418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0.002489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0496168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X2 + X3 + X2*X3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0.0839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0.5085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744365"/>
                  </a:ext>
                </a:extLst>
              </a:tr>
              <a:tr h="310400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800" u="none" strike="noStrike">
                          <a:effectLst/>
                        </a:rPr>
                        <a:t>X1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 + X3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 + X1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*X3</a:t>
                      </a:r>
                      <a:r>
                        <a:rPr lang="sk-SK" sz="1800" u="none" strike="noStrike" baseline="30000">
                          <a:effectLst/>
                        </a:rPr>
                        <a:t>2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0.422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0.002288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0455002"/>
                  </a:ext>
                </a:extLst>
              </a:tr>
              <a:tr h="310400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800" u="none" strike="noStrike">
                          <a:effectLst/>
                        </a:rPr>
                        <a:t>X1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 + X2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 + X1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*X2</a:t>
                      </a:r>
                      <a:r>
                        <a:rPr lang="sk-SK" sz="1800" u="none" strike="noStrike" baseline="30000">
                          <a:effectLst/>
                        </a:rPr>
                        <a:t>2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0.4436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0.001423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3522117"/>
                  </a:ext>
                </a:extLst>
              </a:tr>
              <a:tr h="310400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800" u="none" strike="noStrike">
                          <a:effectLst/>
                        </a:rPr>
                        <a:t>X2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 + X3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 + X2</a:t>
                      </a:r>
                      <a:r>
                        <a:rPr lang="sk-SK" sz="1800" u="none" strike="noStrike" baseline="30000">
                          <a:effectLst/>
                        </a:rPr>
                        <a:t>2</a:t>
                      </a:r>
                      <a:r>
                        <a:rPr lang="sk-SK" sz="1800" u="none" strike="noStrike">
                          <a:effectLst/>
                        </a:rPr>
                        <a:t>*X3</a:t>
                      </a:r>
                      <a:r>
                        <a:rPr lang="sk-SK" sz="1800" u="none" strike="noStrike" baseline="30000">
                          <a:effectLst/>
                        </a:rPr>
                        <a:t>2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0.08243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0.5166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39000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800" u="none" strike="noStrike">
                          <a:effectLst/>
                        </a:rPr>
                        <a:t>X1 + X2 + X3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0.2743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smtClean="0">
                          <a:effectLst/>
                        </a:rPr>
                        <a:t>0.03692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7245029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rtl="0" fontAlgn="b"/>
                      <a:r>
                        <a:rPr lang="sk-SK" sz="1800" u="none" strike="noStrike" dirty="0">
                          <a:effectLst/>
                        </a:rPr>
                        <a:t>X1 + X2 + X3 + (X1*X2) + (X1*X3) + (X2*X3)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0.4684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>
                          <a:effectLst/>
                        </a:rPr>
                        <a:t>0.01547 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4079012"/>
                  </a:ext>
                </a:extLst>
              </a:tr>
              <a:tr h="269913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X1 + X2 + X3 + (X1*X2) + (X1*X3) + (X2*X3) + (X1*X2*X3)</a:t>
                      </a:r>
                      <a:endParaRPr lang="sk-SK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0.4902</a:t>
                      </a:r>
                      <a:endParaRPr lang="sk-SK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0.02202</a:t>
                      </a:r>
                      <a:endParaRPr lang="sk-SK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45853"/>
                  </a:ext>
                </a:extLst>
              </a:tr>
            </a:tbl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9109450" y="755374"/>
            <a:ext cx="30825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X1 – odhad trvania práce v h</a:t>
            </a:r>
          </a:p>
          <a:p>
            <a:r>
              <a:rPr lang="sk-SK" dirty="0" smtClean="0"/>
              <a:t>X2 – odhad trvania práce v dňoch</a:t>
            </a:r>
          </a:p>
          <a:p>
            <a:r>
              <a:rPr lang="sk-SK" dirty="0" smtClean="0"/>
              <a:t>X3 – odhad obťažnosti predmetu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67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</TotalTime>
  <Words>589</Words>
  <Application>Microsoft Office PowerPoint</Application>
  <PresentationFormat>Širokouhlá</PresentationFormat>
  <Paragraphs>140</Paragraphs>
  <Slides>13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Retrospektíva</vt:lpstr>
      <vt:lpstr>Organizácia a odporúčanie študijných povinností</vt:lpstr>
      <vt:lpstr>Prezentácia programu PowerPoint</vt:lpstr>
      <vt:lpstr>Prezentácia programu PowerPoint</vt:lpstr>
      <vt:lpstr>Prezentácia programu PowerPoint</vt:lpstr>
      <vt:lpstr>Prezentácia programu PowerPoint</vt:lpstr>
      <vt:lpstr>Webová aplikácia</vt:lpstr>
      <vt:lpstr>Zber dát</vt:lpstr>
      <vt:lpstr>Predpoveď  dĺžky trvania</vt:lpstr>
      <vt:lpstr>Prezentácia programu PowerPoint</vt:lpstr>
      <vt:lpstr>Odporúčanie udalostí</vt:lpstr>
      <vt:lpstr>Prioritná vs. neprioritná udalosť</vt:lpstr>
      <vt:lpstr>Vyhodnotenie</vt:lpstr>
      <vt:lpstr>Zhrnutie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Organizácia a odporúčanie študijných povinností</dc:title>
  <dc:creator>Matúš Salát</dc:creator>
  <cp:lastModifiedBy>Matúš Salát</cp:lastModifiedBy>
  <cp:revision>74</cp:revision>
  <dcterms:created xsi:type="dcterms:W3CDTF">2016-04-11T15:14:06Z</dcterms:created>
  <dcterms:modified xsi:type="dcterms:W3CDTF">2016-04-14T07:13:52Z</dcterms:modified>
</cp:coreProperties>
</file>