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63" r:id="rId4"/>
    <p:sldId id="280" r:id="rId5"/>
    <p:sldId id="281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115" d="100"/>
          <a:sy n="115" d="100"/>
        </p:scale>
        <p:origin x="114" y="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16633"/>
            <a:ext cx="8424936" cy="936103"/>
          </a:xfrm>
        </p:spPr>
        <p:txBody>
          <a:bodyPr anchor="ctr">
            <a:normAutofit/>
          </a:bodyPr>
          <a:lstStyle>
            <a:lvl1pPr algn="l">
              <a:defRPr sz="3200"/>
            </a:lvl1pPr>
          </a:lstStyle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437112"/>
            <a:ext cx="7376864" cy="120168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156176" y="6165304"/>
            <a:ext cx="2987824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805264"/>
            <a:ext cx="2664296" cy="9554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44008" y="5877272"/>
            <a:ext cx="4032448" cy="7200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dirty="0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457200" y="63618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0B1B5-D958-4A91-AE1D-A2AAAB5B3981}" type="slidenum">
              <a:rPr lang="sk-SK" smtClean="0"/>
              <a:pPr/>
              <a:t>‹#›</a:t>
            </a:fld>
            <a:endParaRPr lang="sk-SK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40352" y="6371109"/>
            <a:ext cx="1008112" cy="4422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374402"/>
            <a:ext cx="1224136" cy="4389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gif"/><Relationship Id="rId10" Type="http://schemas.openxmlformats.org/officeDocument/2006/relationships/image" Target="../media/image14.jpeg"/><Relationship Id="rId4" Type="http://schemas.openxmlformats.org/officeDocument/2006/relationships/image" Target="../media/image8.png"/><Relationship Id="rId9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we.sk/uxi/studies-and-experiment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32048" y="188641"/>
            <a:ext cx="8244408" cy="936103"/>
          </a:xfrm>
        </p:spPr>
        <p:txBody>
          <a:bodyPr>
            <a:normAutofit/>
          </a:bodyPr>
          <a:lstStyle/>
          <a:p>
            <a:r>
              <a:rPr lang="sk-SK" sz="4000" dirty="0" smtClean="0"/>
              <a:t>Experimenty: </a:t>
            </a:r>
            <a:r>
              <a:rPr lang="en-US" sz="4000" dirty="0" smtClean="0"/>
              <a:t>M</a:t>
            </a:r>
            <a:r>
              <a:rPr lang="sk-SK" sz="4000" dirty="0" err="1" smtClean="0"/>
              <a:t>áte</a:t>
            </a:r>
            <a:r>
              <a:rPr lang="sk-SK" sz="4000" dirty="0" smtClean="0"/>
              <a:t> plán?</a:t>
            </a:r>
            <a:endParaRPr lang="sk-SK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819600"/>
            <a:ext cx="2592288" cy="913656"/>
          </a:xfrm>
        </p:spPr>
        <p:txBody>
          <a:bodyPr>
            <a:normAutofit fontScale="92500"/>
          </a:bodyPr>
          <a:lstStyle/>
          <a:p>
            <a:r>
              <a:rPr lang="sk-SK" dirty="0" smtClean="0"/>
              <a:t>Jakub Šimko</a:t>
            </a:r>
          </a:p>
          <a:p>
            <a:r>
              <a:rPr lang="en-US" sz="1800" dirty="0" err="1" smtClean="0"/>
              <a:t>j</a:t>
            </a:r>
            <a:r>
              <a:rPr lang="sk-SK" sz="1800" dirty="0" err="1" smtClean="0"/>
              <a:t>akub.simko</a:t>
            </a:r>
            <a:r>
              <a:rPr lang="en-US" sz="1800" dirty="0" smtClean="0"/>
              <a:t>@</a:t>
            </a:r>
            <a:r>
              <a:rPr lang="en-US" sz="1800" dirty="0" err="1" smtClean="0"/>
              <a:t>stuba.sk</a:t>
            </a:r>
            <a:endParaRPr lang="sk-SK" sz="1800" dirty="0"/>
          </a:p>
        </p:txBody>
      </p:sp>
      <p:pic>
        <p:nvPicPr>
          <p:cNvPr id="2050" name="Picture 2" descr="http://www.vintagepoint.com/assets/client/File/educatedguess/Hypothesis%20Bottles/HYPOTHESIS%20HI%20RES%20PHOTO%20GLAMOUR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023828" y="1384310"/>
            <a:ext cx="6120172" cy="40801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Hypotézy sú rôzne silné. </a:t>
            </a:r>
            <a:br>
              <a:rPr lang="sk-SK" dirty="0" smtClean="0"/>
            </a:br>
            <a:r>
              <a:rPr lang="sk-SK" dirty="0" smtClean="0"/>
              <a:t>Ich silu determinujú dve (hlavné) hľadiská.</a:t>
            </a:r>
            <a:endParaRPr lang="sk-SK" dirty="0"/>
          </a:p>
        </p:txBody>
      </p:sp>
      <p:cxnSp>
        <p:nvCxnSpPr>
          <p:cNvPr id="5" name="Rovná spojovacia šípka 4"/>
          <p:cNvCxnSpPr/>
          <p:nvPr/>
        </p:nvCxnSpPr>
        <p:spPr>
          <a:xfrm flipV="1">
            <a:off x="683568" y="5877272"/>
            <a:ext cx="7776864" cy="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ovná spojovacia šípka 5"/>
          <p:cNvCxnSpPr/>
          <p:nvPr/>
        </p:nvCxnSpPr>
        <p:spPr>
          <a:xfrm flipV="1">
            <a:off x="1043608" y="1844825"/>
            <a:ext cx="0" cy="4464496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ástupný symbol obsahu 2"/>
          <p:cNvSpPr txBox="1">
            <a:spLocks/>
          </p:cNvSpPr>
          <p:nvPr/>
        </p:nvSpPr>
        <p:spPr>
          <a:xfrm rot="16200000">
            <a:off x="-1656692" y="3248981"/>
            <a:ext cx="468052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k-SK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Sila tvrdenia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sk-SK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(„prínos“, všeobecnosť, ...)</a:t>
            </a:r>
          </a:p>
        </p:txBody>
      </p:sp>
      <p:sp>
        <p:nvSpPr>
          <p:cNvPr id="12" name="Zástupný symbol obsahu 2"/>
          <p:cNvSpPr txBox="1">
            <a:spLocks/>
          </p:cNvSpPr>
          <p:nvPr/>
        </p:nvSpPr>
        <p:spPr>
          <a:xfrm>
            <a:off x="1547664" y="5949281"/>
            <a:ext cx="5760640" cy="504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k-SK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Sila dôkazu (veľkosť vzorky, počet účastníkov, ...)</a:t>
            </a:r>
          </a:p>
        </p:txBody>
      </p:sp>
      <p:cxnSp>
        <p:nvCxnSpPr>
          <p:cNvPr id="17" name="Rovná spojnica 16"/>
          <p:cNvCxnSpPr/>
          <p:nvPr/>
        </p:nvCxnSpPr>
        <p:spPr>
          <a:xfrm>
            <a:off x="4427984" y="1916832"/>
            <a:ext cx="0" cy="3888432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ovná spojnica 17"/>
          <p:cNvCxnSpPr/>
          <p:nvPr/>
        </p:nvCxnSpPr>
        <p:spPr>
          <a:xfrm>
            <a:off x="1149524" y="3861048"/>
            <a:ext cx="7022876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Skupina 38"/>
          <p:cNvGrpSpPr/>
          <p:nvPr/>
        </p:nvGrpSpPr>
        <p:grpSpPr>
          <a:xfrm>
            <a:off x="4644008" y="1586397"/>
            <a:ext cx="3528392" cy="2202644"/>
            <a:chOff x="4644008" y="1586397"/>
            <a:chExt cx="3528392" cy="2202644"/>
          </a:xfrm>
        </p:grpSpPr>
        <p:pic>
          <p:nvPicPr>
            <p:cNvPr id="20482" name="Picture 2" descr="http://fc08.deviantart.net/images/i/2003/42/b/9/Evil_Unicorn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20072" y="1586397"/>
              <a:ext cx="2952328" cy="1871061"/>
            </a:xfrm>
            <a:prstGeom prst="rect">
              <a:avLst/>
            </a:prstGeom>
            <a:noFill/>
          </p:spPr>
        </p:pic>
        <p:pic>
          <p:nvPicPr>
            <p:cNvPr id="20484" name="Picture 4" descr="cash, money, payment icon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44008" y="2420888"/>
              <a:ext cx="1147192" cy="1147193"/>
            </a:xfrm>
            <a:prstGeom prst="rect">
              <a:avLst/>
            </a:prstGeom>
            <a:noFill/>
          </p:spPr>
        </p:pic>
        <p:pic>
          <p:nvPicPr>
            <p:cNvPr id="20486" name="Picture 6" descr="alarm, calendar, clock, date, day, event, month, schedule, stopwatch, time, timer, watch icon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436096" y="2924944"/>
              <a:ext cx="864096" cy="864097"/>
            </a:xfrm>
            <a:prstGeom prst="rect">
              <a:avLst/>
            </a:prstGeom>
            <a:noFill/>
          </p:spPr>
        </p:pic>
      </p:grpSp>
      <p:pic>
        <p:nvPicPr>
          <p:cNvPr id="20488" name="Picture 8" descr="http://images.creaturesinmyhead.com/creatures/100505-unicrom.gif"/>
          <p:cNvPicPr>
            <a:picLocks noChangeAspect="1" noChangeArrowheads="1"/>
          </p:cNvPicPr>
          <p:nvPr/>
        </p:nvPicPr>
        <p:blipFill>
          <a:blip r:embed="rId5" cstate="print"/>
          <a:srcRect l="13333" r="16667"/>
          <a:stretch>
            <a:fillRect/>
          </a:stretch>
        </p:blipFill>
        <p:spPr bwMode="auto">
          <a:xfrm>
            <a:off x="1187624" y="1556792"/>
            <a:ext cx="1512168" cy="2160240"/>
          </a:xfrm>
          <a:prstGeom prst="rect">
            <a:avLst/>
          </a:prstGeom>
          <a:noFill/>
        </p:spPr>
      </p:pic>
      <p:grpSp>
        <p:nvGrpSpPr>
          <p:cNvPr id="40" name="Skupina 39"/>
          <p:cNvGrpSpPr/>
          <p:nvPr/>
        </p:nvGrpSpPr>
        <p:grpSpPr>
          <a:xfrm>
            <a:off x="4572000" y="3933056"/>
            <a:ext cx="3600400" cy="1872208"/>
            <a:chOff x="4860032" y="4149080"/>
            <a:chExt cx="3240360" cy="1512168"/>
          </a:xfrm>
        </p:grpSpPr>
        <p:pic>
          <p:nvPicPr>
            <p:cNvPr id="20498" name="Picture 18" descr="http://mastershome.ph/wp-content/uploads/2014/06/chocolate-hills-940x270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860032" y="4149080"/>
              <a:ext cx="3240360" cy="1512168"/>
            </a:xfrm>
            <a:prstGeom prst="rect">
              <a:avLst/>
            </a:prstGeom>
            <a:noFill/>
          </p:spPr>
        </p:pic>
        <p:pic>
          <p:nvPicPr>
            <p:cNvPr id="20490" name="Picture 10" descr="http://blog.hanapinmarketing.com/wp-content/uploads/2013/03/New-PPC-Hero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868263" y="4480714"/>
              <a:ext cx="633127" cy="819107"/>
            </a:xfrm>
            <a:prstGeom prst="rect">
              <a:avLst/>
            </a:prstGeom>
            <a:noFill/>
          </p:spPr>
        </p:pic>
      </p:grpSp>
      <p:grpSp>
        <p:nvGrpSpPr>
          <p:cNvPr id="38" name="Skupina 37"/>
          <p:cNvGrpSpPr/>
          <p:nvPr/>
        </p:nvGrpSpPr>
        <p:grpSpPr>
          <a:xfrm>
            <a:off x="1259632" y="4005064"/>
            <a:ext cx="3024336" cy="1728192"/>
            <a:chOff x="69683" y="1587120"/>
            <a:chExt cx="8822797" cy="4794208"/>
          </a:xfrm>
        </p:grpSpPr>
        <p:pic>
          <p:nvPicPr>
            <p:cNvPr id="32" name="Obrázok 31" descr="cereal-guy-newspaper-guy-tear-l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7957" y="1645672"/>
              <a:ext cx="2137741" cy="2287384"/>
            </a:xfrm>
            <a:prstGeom prst="rect">
              <a:avLst/>
            </a:prstGeom>
          </p:spPr>
        </p:pic>
        <p:pic>
          <p:nvPicPr>
            <p:cNvPr id="33" name="Obrázok 32" descr="GTFO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317885" y="4312261"/>
              <a:ext cx="2574595" cy="2043329"/>
            </a:xfrm>
            <a:prstGeom prst="rect">
              <a:avLst/>
            </a:prstGeom>
          </p:spPr>
        </p:pic>
        <p:pic>
          <p:nvPicPr>
            <p:cNvPr id="34" name="Obrázok 33" descr="mother of god.jpg"/>
            <p:cNvPicPr>
              <a:picLocks noChangeAspect="1"/>
            </p:cNvPicPr>
            <p:nvPr/>
          </p:nvPicPr>
          <p:blipFill>
            <a:blip r:embed="rId10" cstate="print"/>
            <a:srcRect l="11858" t="13380" r="10170"/>
            <a:stretch>
              <a:fillRect/>
            </a:stretch>
          </p:blipFill>
          <p:spPr>
            <a:xfrm flipH="1">
              <a:off x="3320064" y="4025049"/>
              <a:ext cx="2092885" cy="2356279"/>
            </a:xfrm>
            <a:prstGeom prst="rect">
              <a:avLst/>
            </a:prstGeom>
          </p:spPr>
        </p:pic>
        <p:pic>
          <p:nvPicPr>
            <p:cNvPr id="35" name="Obrázok 34" descr="really.jpg"/>
            <p:cNvPicPr>
              <a:picLocks noChangeAspect="1"/>
            </p:cNvPicPr>
            <p:nvPr/>
          </p:nvPicPr>
          <p:blipFill>
            <a:blip r:embed="rId11" cstate="print"/>
            <a:srcRect b="9995"/>
            <a:stretch>
              <a:fillRect/>
            </a:stretch>
          </p:blipFill>
          <p:spPr>
            <a:xfrm flipH="1">
              <a:off x="69683" y="4216704"/>
              <a:ext cx="2362628" cy="2098246"/>
            </a:xfrm>
            <a:prstGeom prst="rect">
              <a:avLst/>
            </a:prstGeom>
          </p:spPr>
        </p:pic>
        <p:pic>
          <p:nvPicPr>
            <p:cNvPr id="36" name="Obrázok 35" descr="table throw.jpg"/>
            <p:cNvPicPr>
              <a:picLocks noChangeAspect="1"/>
            </p:cNvPicPr>
            <p:nvPr/>
          </p:nvPicPr>
          <p:blipFill>
            <a:blip r:embed="rId12" cstate="print"/>
            <a:srcRect r="5403"/>
            <a:stretch>
              <a:fillRect/>
            </a:stretch>
          </p:blipFill>
          <p:spPr>
            <a:xfrm>
              <a:off x="6373501" y="1587120"/>
              <a:ext cx="2401027" cy="2290799"/>
            </a:xfrm>
            <a:prstGeom prst="rect">
              <a:avLst/>
            </a:prstGeom>
          </p:spPr>
        </p:pic>
        <p:pic>
          <p:nvPicPr>
            <p:cNvPr id="37" name="Picture 2" descr="http://img2.wikia.nocookie.net/__cb20140202094200/survivor/images/7/75/276162_papel-de-parede-meme-cereal-guy-cuspindo_1600x1200.jpg"/>
            <p:cNvPicPr>
              <a:picLocks noChangeAspect="1" noChangeArrowheads="1"/>
            </p:cNvPicPr>
            <p:nvPr/>
          </p:nvPicPr>
          <p:blipFill>
            <a:blip r:embed="rId13" cstate="print"/>
            <a:srcRect t="27090" r="12041"/>
            <a:stretch>
              <a:fillRect/>
            </a:stretch>
          </p:blipFill>
          <p:spPr bwMode="auto">
            <a:xfrm>
              <a:off x="2957549" y="1739770"/>
              <a:ext cx="2829155" cy="1758837"/>
            </a:xfrm>
            <a:prstGeom prst="rect">
              <a:avLst/>
            </a:prstGeom>
            <a:noFill/>
          </p:spPr>
        </p:pic>
      </p:grpSp>
      <p:grpSp>
        <p:nvGrpSpPr>
          <p:cNvPr id="41" name="Skupina 40"/>
          <p:cNvGrpSpPr/>
          <p:nvPr/>
        </p:nvGrpSpPr>
        <p:grpSpPr>
          <a:xfrm>
            <a:off x="2627784" y="2204864"/>
            <a:ext cx="1512168" cy="1080120"/>
            <a:chOff x="69683" y="1587120"/>
            <a:chExt cx="8822797" cy="4794208"/>
          </a:xfrm>
        </p:grpSpPr>
        <p:pic>
          <p:nvPicPr>
            <p:cNvPr id="42" name="Obrázok 41" descr="cereal-guy-newspaper-guy-tear-l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7957" y="1645672"/>
              <a:ext cx="2137741" cy="2287384"/>
            </a:xfrm>
            <a:prstGeom prst="rect">
              <a:avLst/>
            </a:prstGeom>
          </p:spPr>
        </p:pic>
        <p:pic>
          <p:nvPicPr>
            <p:cNvPr id="43" name="Obrázok 42" descr="GTFO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317885" y="4312261"/>
              <a:ext cx="2574595" cy="2043329"/>
            </a:xfrm>
            <a:prstGeom prst="rect">
              <a:avLst/>
            </a:prstGeom>
          </p:spPr>
        </p:pic>
        <p:pic>
          <p:nvPicPr>
            <p:cNvPr id="44" name="Obrázok 43" descr="mother of god.jpg"/>
            <p:cNvPicPr>
              <a:picLocks noChangeAspect="1"/>
            </p:cNvPicPr>
            <p:nvPr/>
          </p:nvPicPr>
          <p:blipFill>
            <a:blip r:embed="rId10" cstate="print"/>
            <a:srcRect l="11858" t="13380" r="10170"/>
            <a:stretch>
              <a:fillRect/>
            </a:stretch>
          </p:blipFill>
          <p:spPr>
            <a:xfrm flipH="1">
              <a:off x="3320064" y="4025049"/>
              <a:ext cx="2092885" cy="2356279"/>
            </a:xfrm>
            <a:prstGeom prst="rect">
              <a:avLst/>
            </a:prstGeom>
          </p:spPr>
        </p:pic>
        <p:pic>
          <p:nvPicPr>
            <p:cNvPr id="45" name="Obrázok 44" descr="really.jpg"/>
            <p:cNvPicPr>
              <a:picLocks noChangeAspect="1"/>
            </p:cNvPicPr>
            <p:nvPr/>
          </p:nvPicPr>
          <p:blipFill>
            <a:blip r:embed="rId11" cstate="print"/>
            <a:srcRect b="9995"/>
            <a:stretch>
              <a:fillRect/>
            </a:stretch>
          </p:blipFill>
          <p:spPr>
            <a:xfrm flipH="1">
              <a:off x="69683" y="4216704"/>
              <a:ext cx="2362628" cy="2098246"/>
            </a:xfrm>
            <a:prstGeom prst="rect">
              <a:avLst/>
            </a:prstGeom>
          </p:spPr>
        </p:pic>
        <p:pic>
          <p:nvPicPr>
            <p:cNvPr id="46" name="Obrázok 45" descr="table throw.jpg"/>
            <p:cNvPicPr>
              <a:picLocks noChangeAspect="1"/>
            </p:cNvPicPr>
            <p:nvPr/>
          </p:nvPicPr>
          <p:blipFill>
            <a:blip r:embed="rId12" cstate="print"/>
            <a:srcRect r="5403"/>
            <a:stretch>
              <a:fillRect/>
            </a:stretch>
          </p:blipFill>
          <p:spPr>
            <a:xfrm>
              <a:off x="6373501" y="1587120"/>
              <a:ext cx="2401027" cy="2290799"/>
            </a:xfrm>
            <a:prstGeom prst="rect">
              <a:avLst/>
            </a:prstGeom>
          </p:spPr>
        </p:pic>
        <p:pic>
          <p:nvPicPr>
            <p:cNvPr id="47" name="Picture 2" descr="http://img2.wikia.nocookie.net/__cb20140202094200/survivor/images/7/75/276162_papel-de-parede-meme-cereal-guy-cuspindo_1600x1200.jpg"/>
            <p:cNvPicPr>
              <a:picLocks noChangeAspect="1" noChangeArrowheads="1"/>
            </p:cNvPicPr>
            <p:nvPr/>
          </p:nvPicPr>
          <p:blipFill>
            <a:blip r:embed="rId13" cstate="print"/>
            <a:srcRect t="27090" r="12041"/>
            <a:stretch>
              <a:fillRect/>
            </a:stretch>
          </p:blipFill>
          <p:spPr bwMode="auto">
            <a:xfrm>
              <a:off x="2957549" y="1739770"/>
              <a:ext cx="2829155" cy="175883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Hypotéza sa odvíja od toho, čo chceme našou metódou či aplikáciou dosiahnuť/zlepšiť</a:t>
            </a:r>
            <a:endParaRPr lang="sk-SK" dirty="0"/>
          </a:p>
        </p:txBody>
      </p:sp>
      <p:sp>
        <p:nvSpPr>
          <p:cNvPr id="4" name="Zástupný symbol obsahu 2"/>
          <p:cNvSpPr txBox="1">
            <a:spLocks/>
          </p:cNvSpPr>
          <p:nvPr/>
        </p:nvSpPr>
        <p:spPr>
          <a:xfrm>
            <a:off x="467544" y="1628800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sk-SK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Prinášate hodnotu pre používateľa</a:t>
            </a:r>
          </a:p>
          <a:p>
            <a:pPr marL="914400" lvl="1" indent="-457200">
              <a:spcBef>
                <a:spcPct val="20000"/>
              </a:spcBef>
            </a:pPr>
            <a:r>
              <a:rPr lang="sk-SK" b="1" dirty="0" smtClean="0"/>
              <a:t>(odporúčate, </a:t>
            </a:r>
            <a:r>
              <a:rPr lang="sk-SK" b="1" dirty="0" err="1" smtClean="0"/>
              <a:t>vizualizujete</a:t>
            </a:r>
            <a:r>
              <a:rPr lang="sk-SK" b="1" dirty="0" smtClean="0"/>
              <a:t>, vyhľadávate, učíte, ...)</a:t>
            </a:r>
          </a:p>
          <a:p>
            <a:pPr marL="914400" lvl="1" indent="-457200">
              <a:spcBef>
                <a:spcPct val="20000"/>
              </a:spcBef>
            </a:pP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„Je aplikácia XY príjemnejšia na používanie?“</a:t>
            </a:r>
          </a:p>
          <a:p>
            <a:pPr marL="914400" lvl="1" indent="-457200">
              <a:spcBef>
                <a:spcPct val="20000"/>
              </a:spcBef>
            </a:pPr>
            <a:r>
              <a:rPr kumimoji="0" lang="sk-SK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„Naučil sa pomocou </a:t>
            </a:r>
            <a:r>
              <a:rPr lang="sk-SK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aplikácie </a:t>
            </a:r>
            <a:r>
              <a:rPr kumimoji="0" lang="sk-SK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XY</a:t>
            </a:r>
            <a:r>
              <a:rPr kumimoji="0" lang="sk-SK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študent látku lepšie?</a:t>
            </a:r>
            <a:r>
              <a:rPr kumimoji="0" lang="sk-SK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sk-SK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sk-SK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Získavate</a:t>
            </a:r>
            <a:r>
              <a:rPr kumimoji="0" lang="sk-SK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dáta (použiteľné ďalej)</a:t>
            </a:r>
          </a:p>
          <a:p>
            <a:pPr marL="914400" lvl="1" indent="-457200">
              <a:spcBef>
                <a:spcPct val="20000"/>
              </a:spcBef>
            </a:pPr>
            <a:r>
              <a:rPr lang="sk-SK" b="1" dirty="0" smtClean="0"/>
              <a:t>(anotácie, </a:t>
            </a:r>
            <a:r>
              <a:rPr lang="sk-SK" b="1" dirty="0" err="1" smtClean="0"/>
              <a:t>tagy</a:t>
            </a:r>
            <a:r>
              <a:rPr lang="sk-SK" b="1" dirty="0" smtClean="0"/>
              <a:t>, prepojenia, modely, ...)</a:t>
            </a:r>
          </a:p>
          <a:p>
            <a:pPr marL="914400" lvl="1" indent="-457200">
              <a:spcBef>
                <a:spcPct val="20000"/>
              </a:spcBef>
            </a:pPr>
            <a:r>
              <a:rPr kumimoji="0" lang="sk-SK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„Produkuje metóda XY špecifickejšie</a:t>
            </a:r>
            <a:r>
              <a:rPr kumimoji="0" lang="sk-SK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k-SK" b="1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metadáta</a:t>
            </a:r>
            <a:r>
              <a:rPr kumimoji="0" lang="sk-SK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ako YZ?</a:t>
            </a:r>
            <a:r>
              <a:rPr kumimoji="0" lang="sk-SK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</a:p>
          <a:p>
            <a:pPr marL="914400" lvl="1" indent="-457200">
              <a:spcBef>
                <a:spcPct val="20000"/>
              </a:spcBef>
            </a:pPr>
            <a:r>
              <a:rPr kumimoji="0" lang="sk-SK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„Metóda</a:t>
            </a:r>
            <a:r>
              <a:rPr kumimoji="0" lang="sk-SK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XY identifikuje všetky záujmy používateľa...</a:t>
            </a:r>
            <a:r>
              <a:rPr kumimoji="0" lang="sk-SK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sk-SK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sk-SK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Zefektívňujete výpočty</a:t>
            </a:r>
          </a:p>
          <a:p>
            <a:pPr marL="914400" lvl="1" indent="-457200">
              <a:spcBef>
                <a:spcPct val="20000"/>
              </a:spcBef>
            </a:pPr>
            <a:r>
              <a:rPr lang="sk-SK" b="1" dirty="0" smtClean="0"/>
              <a:t>(zrýchľujete výpočet, redukujete množstvo zdrojov, ...)</a:t>
            </a:r>
          </a:p>
          <a:p>
            <a:pPr marL="914400" lvl="1" indent="-457200">
              <a:spcBef>
                <a:spcPct val="20000"/>
              </a:spcBef>
            </a:pPr>
            <a:r>
              <a:rPr kumimoji="0" lang="sk-SK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„Škáluje metóda XY</a:t>
            </a:r>
            <a:r>
              <a:rPr kumimoji="0" lang="sk-SK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aj pri počte nad 10 000 používateľov?</a:t>
            </a:r>
            <a:r>
              <a:rPr kumimoji="0" lang="sk-SK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endParaRPr kumimoji="0" lang="sk-SK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Checklist</a:t>
            </a:r>
            <a:r>
              <a:rPr lang="sk-SK" dirty="0" smtClean="0"/>
              <a:t> každého experimentu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Protokol</a:t>
            </a:r>
          </a:p>
          <a:p>
            <a:r>
              <a:rPr lang="en-US" dirty="0">
                <a:hlinkClick r:id="rId2"/>
              </a:rPr>
              <a:t>https://www.pewe.sk/uxi/studies-and-experiments</a:t>
            </a:r>
            <a:r>
              <a:rPr lang="en-US" dirty="0" smtClean="0">
                <a:hlinkClick r:id="rId2"/>
              </a:rPr>
              <a:t>/</a:t>
            </a:r>
            <a:endParaRPr lang="sk-SK" dirty="0" smtClean="0"/>
          </a:p>
          <a:p>
            <a:endParaRPr lang="sk-SK" dirty="0"/>
          </a:p>
          <a:p>
            <a:r>
              <a:rPr lang="sk-SK" dirty="0" smtClean="0"/>
              <a:t>Hypotézy</a:t>
            </a:r>
          </a:p>
          <a:p>
            <a:endParaRPr lang="sk-SK" dirty="0" smtClean="0"/>
          </a:p>
          <a:p>
            <a:r>
              <a:rPr lang="sk-SK" dirty="0" smtClean="0"/>
              <a:t>Metriky</a:t>
            </a:r>
          </a:p>
          <a:p>
            <a:endParaRPr lang="sk-SK" dirty="0" smtClean="0"/>
          </a:p>
          <a:p>
            <a:r>
              <a:rPr lang="sk-SK" dirty="0" smtClean="0"/>
              <a:t>Odhad rozsahu (pozor na prehnaný optimizmus)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07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Aktivita počas </a:t>
            </a:r>
            <a:r>
              <a:rPr lang="sk-SK" dirty="0" err="1" smtClean="0"/>
              <a:t>learning</a:t>
            </a:r>
            <a:r>
              <a:rPr lang="sk-SK" dirty="0" smtClean="0"/>
              <a:t> </a:t>
            </a:r>
            <a:r>
              <a:rPr lang="sk-SK" dirty="0" err="1" smtClean="0"/>
              <a:t>café</a:t>
            </a:r>
            <a:r>
              <a:rPr lang="sk-SK" dirty="0" smtClean="0"/>
              <a:t>: </a:t>
            </a:r>
            <a:r>
              <a:rPr lang="sk-SK" dirty="0" smtClean="0">
                <a:solidFill>
                  <a:srgbClr val="0070C0"/>
                </a:solidFill>
              </a:rPr>
              <a:t>prevetráme si navzájom zámery ohľadom experimentov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Game of </a:t>
            </a:r>
            <a:r>
              <a:rPr lang="sk-SK" dirty="0" err="1" smtClean="0">
                <a:solidFill>
                  <a:srgbClr val="FF0000"/>
                </a:solidFill>
              </a:rPr>
              <a:t>Advocatus</a:t>
            </a:r>
            <a:r>
              <a:rPr lang="sk-SK" dirty="0" smtClean="0">
                <a:solidFill>
                  <a:srgbClr val="FF0000"/>
                </a:solidFill>
              </a:rPr>
              <a:t> </a:t>
            </a:r>
            <a:r>
              <a:rPr lang="sk-SK" dirty="0" err="1" smtClean="0">
                <a:solidFill>
                  <a:srgbClr val="FF0000"/>
                </a:solidFill>
              </a:rPr>
              <a:t>Diaboli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41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IT_basic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IT_basic_template" id="{93ED54B8-88A3-48C5-A344-0538870932A7}" vid="{EDF93AC5-DCAC-47F3-A229-D6AC38CF2E2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1506</TotalTime>
  <Words>168</Words>
  <Application>Microsoft Office PowerPoint</Application>
  <PresentationFormat>Prezentácia na obrazovke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1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7" baseType="lpstr">
      <vt:lpstr>Arial</vt:lpstr>
      <vt:lpstr>FIIT_basic_template</vt:lpstr>
      <vt:lpstr>Experimenty: Máte plán?</vt:lpstr>
      <vt:lpstr>Hypotézy sú rôzne silné.  Ich silu determinujú dve (hlavné) hľadiská.</vt:lpstr>
      <vt:lpstr>Hypotéza sa odvíja od toho, čo chceme našou metódou či aplikáciou dosiahnuť/zlepšiť</vt:lpstr>
      <vt:lpstr>Checklist každého experimentu</vt:lpstr>
      <vt:lpstr>Aktivita počas learning café: prevetráme si navzájom zámery ohľadom experimentov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Jakub Šimko</dc:creator>
  <cp:lastModifiedBy>Jakub Šimko</cp:lastModifiedBy>
  <cp:revision>64</cp:revision>
  <dcterms:created xsi:type="dcterms:W3CDTF">2014-09-15T13:35:51Z</dcterms:created>
  <dcterms:modified xsi:type="dcterms:W3CDTF">2017-02-16T07:45:18Z</dcterms:modified>
</cp:coreProperties>
</file>