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4" r:id="rId1"/>
  </p:sldMasterIdLst>
  <p:notesMasterIdLst>
    <p:notesMasterId r:id="rId40"/>
  </p:notesMasterIdLst>
  <p:handoutMasterIdLst>
    <p:handoutMasterId r:id="rId41"/>
  </p:handoutMasterIdLst>
  <p:sldIdLst>
    <p:sldId id="256" r:id="rId2"/>
    <p:sldId id="338" r:id="rId3"/>
    <p:sldId id="344" r:id="rId4"/>
    <p:sldId id="322" r:id="rId5"/>
    <p:sldId id="319" r:id="rId6"/>
    <p:sldId id="318" r:id="rId7"/>
    <p:sldId id="349" r:id="rId8"/>
    <p:sldId id="331" r:id="rId9"/>
    <p:sldId id="348" r:id="rId10"/>
    <p:sldId id="332" r:id="rId11"/>
    <p:sldId id="333" r:id="rId12"/>
    <p:sldId id="336" r:id="rId13"/>
    <p:sldId id="337" r:id="rId14"/>
    <p:sldId id="342" r:id="rId15"/>
    <p:sldId id="341" r:id="rId16"/>
    <p:sldId id="345" r:id="rId17"/>
    <p:sldId id="346" r:id="rId18"/>
    <p:sldId id="343" r:id="rId19"/>
    <p:sldId id="347" r:id="rId20"/>
    <p:sldId id="329" r:id="rId21"/>
    <p:sldId id="285" r:id="rId22"/>
    <p:sldId id="286" r:id="rId23"/>
    <p:sldId id="316" r:id="rId24"/>
    <p:sldId id="295" r:id="rId25"/>
    <p:sldId id="308" r:id="rId26"/>
    <p:sldId id="288" r:id="rId27"/>
    <p:sldId id="299" r:id="rId28"/>
    <p:sldId id="300" r:id="rId29"/>
    <p:sldId id="302" r:id="rId30"/>
    <p:sldId id="301" r:id="rId31"/>
    <p:sldId id="303" r:id="rId32"/>
    <p:sldId id="294" r:id="rId33"/>
    <p:sldId id="304" r:id="rId34"/>
    <p:sldId id="313" r:id="rId35"/>
    <p:sldId id="292" r:id="rId36"/>
    <p:sldId id="296" r:id="rId37"/>
    <p:sldId id="323" r:id="rId38"/>
    <p:sldId id="324" r:id="rId39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4485"/>
    <a:srgbClr val="D0DEE7"/>
    <a:srgbClr val="33569B"/>
    <a:srgbClr val="888888"/>
    <a:srgbClr val="22B1B8"/>
    <a:srgbClr val="99CAAB"/>
    <a:srgbClr val="DEECF9"/>
    <a:srgbClr val="529BBC"/>
    <a:srgbClr val="C0504C"/>
    <a:srgbClr val="0A5E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85" autoAdjust="0"/>
    <p:restoredTop sz="73478" autoAdjust="0"/>
  </p:normalViewPr>
  <p:slideViewPr>
    <p:cSldViewPr>
      <p:cViewPr varScale="1">
        <p:scale>
          <a:sx n="96" d="100"/>
          <a:sy n="96" d="100"/>
        </p:scale>
        <p:origin x="33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72" d="100"/>
          <a:sy n="72" d="100"/>
        </p:scale>
        <p:origin x="2220" y="5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89A603-5868-49A1-90AC-A07B382F4CF2}" type="datetimeFigureOut">
              <a:rPr lang="en-US" smtClean="0"/>
              <a:t>2017-09-20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C61E3A-D4CB-4225-A513-590717EE1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32843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0D5D7E-39DF-40C5-B18B-D0E202C59D2C}" type="datetimeFigureOut">
              <a:rPr lang="sk-SK" smtClean="0"/>
              <a:t>20. 9. 2017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DE7BBB-5E04-4C74-B0CE-E55BF023A9B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2245441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15672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7260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0485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4054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9335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19506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85109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5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2598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35508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9199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794471" y="3861048"/>
            <a:ext cx="8534400" cy="1452616"/>
          </a:xfrm>
        </p:spPr>
        <p:txBody>
          <a:bodyPr>
            <a:normAutofit/>
          </a:bodyPr>
          <a:lstStyle>
            <a:lvl1pPr marL="0" indent="0" algn="l">
              <a:buNone/>
              <a:defRPr sz="400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sk-SK" dirty="0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C9FB3-6F79-436E-A951-2CCE4C2846A0}" type="datetime1">
              <a:rPr lang="sk-SK" smtClean="0"/>
              <a:t>20. 9. 2017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36" r="24312" b="656"/>
          <a:stretch/>
        </p:blipFill>
        <p:spPr bwMode="auto">
          <a:xfrm rot="16200000">
            <a:off x="4556713" y="-4608798"/>
            <a:ext cx="3053866" cy="12216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19403" y="692697"/>
            <a:ext cx="10363200" cy="1470025"/>
          </a:xfrm>
        </p:spPr>
        <p:txBody>
          <a:bodyPr>
            <a:normAutofit/>
          </a:bodyPr>
          <a:lstStyle>
            <a:lvl1pPr algn="l">
              <a:defRPr sz="48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k-SK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84" t="394" r="24312" b="656"/>
          <a:stretch/>
        </p:blipFill>
        <p:spPr bwMode="auto">
          <a:xfrm rot="16200000">
            <a:off x="5743150" y="494168"/>
            <a:ext cx="705708" cy="12191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ástupný symbol dátumu 3"/>
          <p:cNvSpPr txBox="1">
            <a:spLocks/>
          </p:cNvSpPr>
          <p:nvPr/>
        </p:nvSpPr>
        <p:spPr>
          <a:xfrm>
            <a:off x="794471" y="64482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k-SK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0A45816-2307-49BD-B9CC-32E9B3B2809A}" type="datetimeFigureOut">
              <a:rPr lang="sk-SK" sz="110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/>
              <a:t>20. 9. 2017</a:t>
            </a:fld>
            <a:endParaRPr lang="sk-SK" sz="11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2139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609600" y="1196752"/>
            <a:ext cx="10972800" cy="4929412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400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3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 sz="280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24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81" r="24312" b="656"/>
          <a:stretch/>
        </p:blipFill>
        <p:spPr bwMode="auto">
          <a:xfrm rot="16200000">
            <a:off x="5686308" y="-5686308"/>
            <a:ext cx="819387" cy="12192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188640"/>
            <a:ext cx="10972800" cy="576064"/>
          </a:xfrm>
        </p:spPr>
        <p:txBody>
          <a:bodyPr>
            <a:noAutofit/>
          </a:bodyPr>
          <a:lstStyle>
            <a:lvl1pPr algn="l">
              <a:defRPr sz="48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k-SK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>
          <a:xfrm>
            <a:off x="4160919" y="6453337"/>
            <a:ext cx="3860800" cy="365125"/>
          </a:xfrm>
        </p:spPr>
        <p:txBody>
          <a:bodyPr/>
          <a:lstStyle>
            <a:lvl1pPr>
              <a:defRPr baseline="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>
          <a:xfrm>
            <a:off x="8784299" y="6453337"/>
            <a:ext cx="2844800" cy="365125"/>
          </a:xfr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fld id="{25A8D857-4236-4FC5-9B2A-4DE2D2A39F39}" type="slidenum">
              <a:rPr lang="sk-SK" smtClean="0"/>
              <a:pPr/>
              <a:t>‹#›</a:t>
            </a:fld>
            <a:endParaRPr lang="sk-SK"/>
          </a:p>
        </p:txBody>
      </p:sp>
      <p:pic>
        <p:nvPicPr>
          <p:cNvPr id="11" name="Picture 2" descr="http://foto.fiit.stuba.sk/img/logo_fiit_stu.gif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1" t="15090" r="2533" b="31011"/>
          <a:stretch/>
        </p:blipFill>
        <p:spPr bwMode="auto">
          <a:xfrm>
            <a:off x="1093763" y="6437194"/>
            <a:ext cx="2660830" cy="369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https://encrypted-tbn2.gstatic.com/images?q=tbn:ANd9GcQxqgiPow5lxJ_jZbn0YnLCdiOQFMXkQzkw3losYETrb_9HaJc51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28" r="31000" b="15932"/>
          <a:stretch/>
        </p:blipFill>
        <p:spPr bwMode="auto">
          <a:xfrm>
            <a:off x="76200" y="6419338"/>
            <a:ext cx="1051560" cy="38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7637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Nadpis a obsah_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609600" y="1196752"/>
            <a:ext cx="10972800" cy="4929412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400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3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 sz="280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24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81" r="24312" b="656"/>
          <a:stretch/>
        </p:blipFill>
        <p:spPr bwMode="auto">
          <a:xfrm rot="16200000">
            <a:off x="5686308" y="-5686308"/>
            <a:ext cx="819387" cy="12192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188640"/>
            <a:ext cx="10972800" cy="576064"/>
          </a:xfrm>
        </p:spPr>
        <p:txBody>
          <a:bodyPr>
            <a:noAutofit/>
          </a:bodyPr>
          <a:lstStyle>
            <a:lvl1pPr algn="l">
              <a:defRPr sz="48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k-SK" dirty="0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84" t="199" r="24312" b="852"/>
          <a:stretch/>
        </p:blipFill>
        <p:spPr bwMode="auto">
          <a:xfrm rot="16200000">
            <a:off x="5948172" y="710851"/>
            <a:ext cx="279880" cy="12192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ástupný symbol čísla snímky 5"/>
          <p:cNvSpPr>
            <a:spLocks noGrp="1"/>
          </p:cNvSpPr>
          <p:nvPr>
            <p:ph type="sldNum" sz="quarter" idx="12"/>
          </p:nvPr>
        </p:nvSpPr>
        <p:spPr>
          <a:xfrm>
            <a:off x="8769820" y="6669359"/>
            <a:ext cx="2844800" cy="27988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5A8D857-4236-4FC5-9B2A-4DE2D2A39F39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848387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k-SK" dirty="0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 dirty="0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fld id="{9833B774-BE0F-4EE8-95A8-12CC3034A164}" type="datetime1">
              <a:rPr lang="sk-SK" smtClean="0"/>
              <a:pPr/>
              <a:t>20. 9. 2017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fld id="{25A8D857-4236-4FC5-9B2A-4DE2D2A39F39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44087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sk-SK" dirty="0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 dirty="0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fld id="{33074CA5-3ADB-4A81-89E2-E0392B54EAD0}" type="datetime1">
              <a:rPr lang="sk-SK" smtClean="0"/>
              <a:pPr/>
              <a:t>20. 9. 2017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fld id="{25A8D857-4236-4FC5-9B2A-4DE2D2A39F39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13611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dirty="0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dirty="0"/>
              <a:t>Upravte štýl predlohy textu.</a:t>
            </a:r>
          </a:p>
          <a:p>
            <a:pPr lvl="1"/>
            <a:r>
              <a:rPr lang="sk-SK" dirty="0"/>
              <a:t>Druhá úroveň</a:t>
            </a:r>
          </a:p>
          <a:p>
            <a:pPr lvl="2"/>
            <a:r>
              <a:rPr lang="sk-SK" dirty="0"/>
              <a:t>Tretia úroveň</a:t>
            </a:r>
          </a:p>
          <a:p>
            <a:pPr lvl="3"/>
            <a:r>
              <a:rPr lang="sk-SK" dirty="0"/>
              <a:t>Štvrtá úroveň</a:t>
            </a:r>
          </a:p>
          <a:p>
            <a:pPr lvl="4"/>
            <a:r>
              <a:rPr lang="sk-SK" dirty="0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rgbClr val="89898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E8403BE2-1A8A-4276-8929-0F4D19784E7B}" type="datetime1">
              <a:rPr lang="sk-SK" smtClean="0"/>
              <a:t>20. 9. 2017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89898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AF067792-1D31-4E9C-84C2-58A5F80F6713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32582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76" r:id="rId3"/>
    <p:sldLayoutId id="2147483674" r:id="rId4"/>
    <p:sldLayoutId id="2147483675" r:id="rId5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40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3200" kern="1200">
          <a:solidFill>
            <a:srgbClr val="1C4485"/>
          </a:solidFill>
          <a:latin typeface="+mn-lt"/>
          <a:ea typeface="+mn-ea"/>
          <a:cs typeface="+mn-cs"/>
        </a:defRPr>
      </a:lvl2pPr>
      <a:lvl3pPr marL="1257300" indent="-3429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28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3pPr>
      <a:lvl4pPr marL="1714500" indent="-3429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2400" kern="1200">
          <a:solidFill>
            <a:srgbClr val="33569B"/>
          </a:solidFill>
          <a:latin typeface="+mn-lt"/>
          <a:ea typeface="+mn-ea"/>
          <a:cs typeface="+mn-cs"/>
        </a:defRPr>
      </a:lvl4pPr>
      <a:lvl5pPr marL="2171700" indent="-3429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20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16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gif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12" Type="http://schemas.openxmlformats.org/officeDocument/2006/relationships/image" Target="../media/image2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gif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pn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12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gif"/><Relationship Id="rId11" Type="http://schemas.openxmlformats.org/officeDocument/2006/relationships/image" Target="../media/image21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794471" y="3717032"/>
            <a:ext cx="8534400" cy="1596632"/>
          </a:xfrm>
        </p:spPr>
        <p:txBody>
          <a:bodyPr>
            <a:normAutofit/>
          </a:bodyPr>
          <a:lstStyle/>
          <a:p>
            <a:r>
              <a:rPr lang="en-US" b="1" dirty="0"/>
              <a:t>www.uxi.sk</a:t>
            </a:r>
            <a:endParaRPr lang="sk-SK" b="1" dirty="0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altLang="sk-SK" sz="7200" dirty="0"/>
              <a:t>UXI@FIIT	</a:t>
            </a:r>
            <a:br>
              <a:rPr lang="sk-SK" altLang="sk-SK" dirty="0"/>
            </a:br>
            <a:r>
              <a:rPr lang="en-US" altLang="sk-SK" dirty="0"/>
              <a:t>User </a:t>
            </a:r>
            <a:r>
              <a:rPr lang="en-US" altLang="sk-SK" dirty="0" err="1"/>
              <a:t>eXperience</a:t>
            </a:r>
            <a:r>
              <a:rPr lang="en-US" altLang="sk-SK" dirty="0"/>
              <a:t> and Interaction</a:t>
            </a:r>
            <a:br>
              <a:rPr lang="en-US" altLang="sk-SK" dirty="0"/>
            </a:br>
            <a:r>
              <a:rPr lang="en-US" altLang="sk-SK" sz="2700" dirty="0"/>
              <a:t>Research center @ FIIT STU, Bratislava</a:t>
            </a:r>
            <a:br>
              <a:rPr lang="en-US" altLang="sk-SK" sz="2700" dirty="0"/>
            </a:br>
            <a:r>
              <a:rPr lang="en-US" altLang="sk-SK" sz="2700" dirty="0"/>
              <a:t>Slovak University of Technology in Bratislava</a:t>
            </a:r>
            <a:endParaRPr lang="sk-SK" sz="2700" dirty="0"/>
          </a:p>
        </p:txBody>
      </p:sp>
      <p:pic>
        <p:nvPicPr>
          <p:cNvPr id="4" name="Picture 2" descr="http://foto.fiit.stuba.sk/img/logo_fiit_stu.g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1" t="15090" r="2533" b="31011"/>
          <a:stretch/>
        </p:blipFill>
        <p:spPr bwMode="auto">
          <a:xfrm>
            <a:off x="1775520" y="5445224"/>
            <a:ext cx="2660830" cy="369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encrypted-tbn2.gstatic.com/images?q=tbn:ANd9GcQxqgiPow5lxJ_jZbn0YnLCdiOQFMXkQzkw3losYETrb_9HaJc51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28" r="31000" b="15932"/>
          <a:stretch/>
        </p:blipFill>
        <p:spPr bwMode="auto">
          <a:xfrm>
            <a:off x="757957" y="5427368"/>
            <a:ext cx="1051560" cy="38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976" y="3725960"/>
            <a:ext cx="5308901" cy="1903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273241"/>
      </p:ext>
    </p:extLst>
  </p:cSld>
  <p:clrMapOvr>
    <a:masterClrMapping/>
  </p:clrMapOvr>
  <p:transition spd="med">
    <p:pull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132CA3A-9DE3-41CE-A4D1-C05C6FF1E7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Cognitive load</a:t>
            </a:r>
            <a:endParaRPr lang="en-US" dirty="0"/>
          </a:p>
          <a:p>
            <a:r>
              <a:rPr lang="sk-SK" dirty="0" err="1"/>
              <a:t>Excitement</a:t>
            </a:r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EFBDE6C-6AC8-4780-8CD2-D6FED9DCC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/>
              <a:t>Pupillary response</a:t>
            </a:r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4F445C-395A-46E5-AA56-CF1DF51D5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8D857-4236-4FC5-9B2A-4DE2D2A39F39}" type="slidenum">
              <a:rPr lang="sk-SK" smtClean="0"/>
              <a:pPr/>
              <a:t>10</a:t>
            </a:fld>
            <a:endParaRPr lang="sk-SK"/>
          </a:p>
        </p:txBody>
      </p:sp>
      <p:pic>
        <p:nvPicPr>
          <p:cNvPr id="6" name="Picture 5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7A029544-0587-437D-B23B-06E1D561A1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365" y="1147004"/>
            <a:ext cx="4536504" cy="1531070"/>
          </a:xfrm>
          <a:prstGeom prst="rect">
            <a:avLst/>
          </a:prstGeom>
        </p:spPr>
      </p:pic>
      <p:pic>
        <p:nvPicPr>
          <p:cNvPr id="10" name="Picture 9" descr="A close up of a map&#10;&#10;Description generated with high confidence">
            <a:extLst>
              <a:ext uri="{FF2B5EF4-FFF2-40B4-BE49-F238E27FC236}">
                <a16:creationId xmlns:a16="http://schemas.microsoft.com/office/drawing/2014/main" id="{A7A9DF6F-4B9E-4B49-9BAF-6EC68DB09DE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"/>
          <a:stretch/>
        </p:blipFill>
        <p:spPr>
          <a:xfrm>
            <a:off x="2207568" y="3037453"/>
            <a:ext cx="6741639" cy="3032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9195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132CA3A-9DE3-41CE-A4D1-C05C6FF1E7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EEG response on stimulus onset</a:t>
            </a:r>
          </a:p>
          <a:p>
            <a:r>
              <a:rPr lang="en-GB" dirty="0"/>
              <a:t>Pupillometry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EFBDE6C-6AC8-4780-8CD2-D6FED9DCC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/>
              <a:t>EEG aka “brain waves”, sensors, emotions</a:t>
            </a:r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4F445C-395A-46E5-AA56-CF1DF51D5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8D857-4236-4FC5-9B2A-4DE2D2A39F39}" type="slidenum">
              <a:rPr lang="sk-SK" smtClean="0"/>
              <a:pPr/>
              <a:t>11</a:t>
            </a:fld>
            <a:endParaRPr lang="sk-SK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ECF3DA-8689-4278-B006-42577A02C86E}"/>
              </a:ext>
            </a:extLst>
          </p:cNvPr>
          <p:cNvSpPr txBox="1"/>
          <p:nvPr/>
        </p:nvSpPr>
        <p:spPr>
          <a:xfrm>
            <a:off x="9531732" y="5481433"/>
            <a:ext cx="17424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dirty="0"/>
              <a:t>3D </a:t>
            </a:r>
            <a:r>
              <a:rPr lang="en-US" sz="1600" dirty="0"/>
              <a:t>depth camera</a:t>
            </a:r>
            <a:endParaRPr lang="sk-SK" sz="1600" dirty="0"/>
          </a:p>
        </p:txBody>
      </p:sp>
      <p:pic>
        <p:nvPicPr>
          <p:cNvPr id="7" name="Picture 2" descr="http://software.intel.com/sites/default/files/landing_page/large_product_images/perc_camera.jpg">
            <a:extLst>
              <a:ext uri="{FF2B5EF4-FFF2-40B4-BE49-F238E27FC236}">
                <a16:creationId xmlns:a16="http://schemas.microsoft.com/office/drawing/2014/main" id="{6176CBA8-3408-4DC4-AF85-125F43545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6434" y="4454846"/>
            <a:ext cx="1219199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1">
            <a:extLst>
              <a:ext uri="{FF2B5EF4-FFF2-40B4-BE49-F238E27FC236}">
                <a16:creationId xmlns:a16="http://schemas.microsoft.com/office/drawing/2014/main" id="{F9DF8D85-033A-492E-955D-8CE74861A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9096" y="1984300"/>
            <a:ext cx="2164370" cy="2164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F7C79D4C-5A0D-48AB-9D18-92CA5FD7C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056" y="2134866"/>
            <a:ext cx="2422855" cy="1821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55E0EA9F-732D-4D00-8555-6C188A142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578" y="4598177"/>
            <a:ext cx="4033433" cy="909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0D46EF9-CC08-44DA-ADA0-B53D8D14C6EB}"/>
              </a:ext>
            </a:extLst>
          </p:cNvPr>
          <p:cNvSpPr txBox="1"/>
          <p:nvPr/>
        </p:nvSpPr>
        <p:spPr>
          <a:xfrm>
            <a:off x="6992879" y="4227400"/>
            <a:ext cx="2158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Increased sweating</a:t>
            </a:r>
          </a:p>
        </p:txBody>
      </p:sp>
      <p:pic>
        <p:nvPicPr>
          <p:cNvPr id="19" name="Picture 18" descr="A person standing in front of a computer&#10;&#10;Description generated with very high confidence">
            <a:extLst>
              <a:ext uri="{FF2B5EF4-FFF2-40B4-BE49-F238E27FC236}">
                <a16:creationId xmlns:a16="http://schemas.microsoft.com/office/drawing/2014/main" id="{BFB39C3F-4869-47BB-8F45-728D54F16A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07" y="3031289"/>
            <a:ext cx="3441293" cy="284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2943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EFBDE6C-6AC8-4780-8CD2-D6FED9DCC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b="1" dirty="0"/>
              <a:t>Event detection</a:t>
            </a:r>
            <a:endParaRPr lang="en-US" sz="40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4F445C-395A-46E5-AA56-CF1DF51D5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8D857-4236-4FC5-9B2A-4DE2D2A39F39}" type="slidenum">
              <a:rPr lang="sk-SK" smtClean="0"/>
              <a:pPr/>
              <a:t>12</a:t>
            </a:fld>
            <a:endParaRPr lang="sk-SK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3A3FC8B-5DD1-41A3-B45F-2F5B79686C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448" y="2623145"/>
            <a:ext cx="4676775" cy="3686175"/>
          </a:xfrm>
          <a:prstGeom prst="rect">
            <a:avLst/>
          </a:prstGeom>
        </p:spPr>
      </p:pic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7508413F-1990-4AD7-9BF4-16863742F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96752"/>
            <a:ext cx="10972800" cy="4929412"/>
          </a:xfrm>
        </p:spPr>
        <p:txBody>
          <a:bodyPr/>
          <a:lstStyle/>
          <a:p>
            <a:r>
              <a:rPr lang="en-GB" dirty="0"/>
              <a:t>Detecting events (fixations, saccades, glissades, smooth pursuit) from raw data</a:t>
            </a:r>
          </a:p>
          <a:p>
            <a:pPr lvl="8"/>
            <a:endParaRPr lang="en-US" dirty="0"/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A77A92D5-1B69-4DDE-9AB9-EC1B615E1631}"/>
              </a:ext>
            </a:extLst>
          </p:cNvPr>
          <p:cNvSpPr txBox="1">
            <a:spLocks/>
          </p:cNvSpPr>
          <p:nvPr/>
        </p:nvSpPr>
        <p:spPr>
          <a:xfrm>
            <a:off x="6528048" y="2780928"/>
            <a:ext cx="5206752" cy="3497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4000" kern="120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7145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Rule-based</a:t>
            </a:r>
          </a:p>
          <a:p>
            <a:r>
              <a:rPr lang="en-GB" dirty="0"/>
              <a:t>Data-driven</a:t>
            </a:r>
          </a:p>
          <a:p>
            <a:pPr lvl="1"/>
            <a:r>
              <a:rPr lang="en-GB" dirty="0"/>
              <a:t>Machine learning</a:t>
            </a:r>
          </a:p>
          <a:p>
            <a:pPr lvl="1"/>
            <a:r>
              <a:rPr lang="en-GB" dirty="0"/>
              <a:t>Deep learning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0582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46AFA3B-0538-4581-9F80-66E80BAA50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573"/>
          <a:stretch/>
        </p:blipFill>
        <p:spPr>
          <a:xfrm>
            <a:off x="5015880" y="3717032"/>
            <a:ext cx="7028824" cy="30047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B2E11E-FEB1-4078-B49A-F841E8994E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908720"/>
            <a:ext cx="7023761" cy="374441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EFBDE6C-6AC8-4780-8CD2-D6FED9DCC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b="1" dirty="0"/>
              <a:t>Gaze </a:t>
            </a:r>
            <a:r>
              <a:rPr lang="en-GB" sz="4000" b="1" dirty="0" err="1"/>
              <a:t>scanpaths</a:t>
            </a:r>
            <a:endParaRPr lang="en-US" sz="40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4F445C-395A-46E5-AA56-CF1DF51D5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8D857-4236-4FC5-9B2A-4DE2D2A39F39}" type="slidenum">
              <a:rPr lang="sk-SK" smtClean="0"/>
              <a:pPr/>
              <a:t>13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684429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376" y="-99392"/>
            <a:ext cx="10618197" cy="1005841"/>
          </a:xfrm>
        </p:spPr>
        <p:txBody>
          <a:bodyPr>
            <a:normAutofit/>
          </a:bodyPr>
          <a:lstStyle/>
          <a:p>
            <a:r>
              <a:rPr lang="en-GB" sz="3600" b="1" dirty="0"/>
              <a:t>Dynamic web applications</a:t>
            </a:r>
            <a:endParaRPr lang="en-US" sz="36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32" y="1575956"/>
            <a:ext cx="7801814" cy="4637436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14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51384" y="1052736"/>
            <a:ext cx="103691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Specifying AOI (area-of-interest) based on XPath</a:t>
            </a:r>
          </a:p>
        </p:txBody>
      </p:sp>
    </p:spTree>
    <p:extLst>
      <p:ext uri="{BB962C8B-B14F-4D97-AF65-F5344CB8AC3E}">
        <p14:creationId xmlns:p14="http://schemas.microsoft.com/office/powerpoint/2010/main" val="12635315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376" y="-99392"/>
            <a:ext cx="10618197" cy="1005841"/>
          </a:xfrm>
        </p:spPr>
        <p:txBody>
          <a:bodyPr>
            <a:normAutofit/>
          </a:bodyPr>
          <a:lstStyle/>
          <a:p>
            <a:r>
              <a:rPr lang="en-GB" sz="3600" b="1" dirty="0"/>
              <a:t>Deep learning</a:t>
            </a:r>
            <a:r>
              <a:rPr lang="en-US" sz="3600" dirty="0"/>
              <a:t>: Automatic heatmap analysis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15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09600" y="1196752"/>
            <a:ext cx="10972800" cy="187220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RBM (Restricted Boltzmann machine) neural network analyzes heatmaps into patterns of user interaction</a:t>
            </a:r>
          </a:p>
        </p:txBody>
      </p:sp>
      <p:pic>
        <p:nvPicPr>
          <p:cNvPr id="7" name="Content Placeholder 4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6" y="3132679"/>
            <a:ext cx="4895206" cy="2608865"/>
          </a:xfrm>
          <a:prstGeom prst="rect">
            <a:avLst/>
          </a:prstGeom>
          <a:ln>
            <a:noFill/>
          </a:ln>
        </p:spPr>
      </p:pic>
      <p:pic>
        <p:nvPicPr>
          <p:cNvPr id="11" name="Content Placeholder 4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184" y="2996952"/>
            <a:ext cx="2514353" cy="2490400"/>
          </a:xfrm>
          <a:prstGeom prst="rect">
            <a:avLst/>
          </a:prstGeom>
          <a:ln>
            <a:noFill/>
          </a:ln>
        </p:spPr>
      </p:pic>
      <p:pic>
        <p:nvPicPr>
          <p:cNvPr id="12" name="Picture 11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048" y="5592595"/>
            <a:ext cx="4200735" cy="1093663"/>
          </a:xfrm>
          <a:prstGeom prst="rect">
            <a:avLst/>
          </a:prstGeom>
          <a:ln>
            <a:noFill/>
          </a:ln>
        </p:spPr>
      </p:pic>
      <p:sp>
        <p:nvSpPr>
          <p:cNvPr id="13" name="Right Arrow 12"/>
          <p:cNvSpPr/>
          <p:nvPr/>
        </p:nvSpPr>
        <p:spPr>
          <a:xfrm>
            <a:off x="6312024" y="3861048"/>
            <a:ext cx="1008112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5177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1C4772D-76FC-4548-982D-FC2465DD29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Gaze Interaction for Smart Watches </a:t>
            </a:r>
          </a:p>
          <a:p>
            <a:r>
              <a:rPr lang="en-US" dirty="0"/>
              <a:t>using Smooth Pursuit Eye Movements 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9035620-E122-4DF6-8665-0D8D01109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/>
              <a:t>Gaze-based interaction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BC5FCC-BE10-450C-807E-1254C1850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8D857-4236-4FC5-9B2A-4DE2D2A39F39}" type="slidenum">
              <a:rPr lang="sk-SK" smtClean="0"/>
              <a:pPr/>
              <a:t>16</a:t>
            </a:fld>
            <a:endParaRPr lang="sk-S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DE5B22-CBD8-4D6C-A834-ECAABAE2EB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512" y="2931409"/>
            <a:ext cx="2962275" cy="31051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14E55A-D9FC-4340-82FE-0796F3A54B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7438" y="3218009"/>
            <a:ext cx="2334421" cy="25319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009CA6-D223-42C4-A45E-5B142826B2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0984" y="3289657"/>
            <a:ext cx="5394468" cy="2388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762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38E14FC-BE89-4A50-9202-19FF14A334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Eye-tracking glasses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148A772-F4B4-4629-9F17-34695A5DF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/>
              <a:t>Eye tracking </a:t>
            </a:r>
            <a:r>
              <a:rPr lang="sk-SK" sz="4000" b="1" dirty="0"/>
              <a:t>„</a:t>
            </a:r>
            <a:r>
              <a:rPr lang="en-US" sz="4000" b="1" dirty="0"/>
              <a:t>in the wild</a:t>
            </a:r>
            <a:r>
              <a:rPr lang="sk-SK" sz="4000" b="1" dirty="0"/>
              <a:t>“</a:t>
            </a:r>
            <a:endParaRPr lang="en-US" sz="40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76D39C-E711-4302-B938-CEE795AD0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8D857-4236-4FC5-9B2A-4DE2D2A39F39}" type="slidenum">
              <a:rPr lang="sk-SK" smtClean="0"/>
              <a:pPr/>
              <a:t>17</a:t>
            </a:fld>
            <a:endParaRPr lang="sk-SK"/>
          </a:p>
        </p:txBody>
      </p:sp>
      <p:pic>
        <p:nvPicPr>
          <p:cNvPr id="6" name="Picture 5" descr="A person standing in front of a store&#10;&#10;Description generated with high confidence">
            <a:extLst>
              <a:ext uri="{FF2B5EF4-FFF2-40B4-BE49-F238E27FC236}">
                <a16:creationId xmlns:a16="http://schemas.microsoft.com/office/drawing/2014/main" id="{2BCC8B7C-79CA-4E3B-951E-BB8C5E98E4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568" y="2299099"/>
            <a:ext cx="4320480" cy="24285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8EFBE8-A82E-4BBE-887C-F4787AF3ED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016" y="1340768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9905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9035620-E122-4DF6-8665-0D8D01109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/>
              <a:t>Virtual reality (VR)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BC5FCC-BE10-450C-807E-1254C1850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8D857-4236-4FC5-9B2A-4DE2D2A39F39}" type="slidenum">
              <a:rPr lang="sk-SK" smtClean="0"/>
              <a:pPr/>
              <a:t>18</a:t>
            </a:fld>
            <a:endParaRPr lang="sk-S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FEF711-E1A7-4C07-A232-D7D44DCB57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2144" y="1340768"/>
            <a:ext cx="3967877" cy="24919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B9F01D-D119-47BD-BFE5-512C5AD4EA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440" y="1340768"/>
            <a:ext cx="4464498" cy="30283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C536FE-BE3C-47D1-9C9A-7F21620402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1784" y="3616222"/>
            <a:ext cx="4855662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1536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FB33C92-0151-4569-853A-DC2F7811FE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96752"/>
            <a:ext cx="5702424" cy="4929412"/>
          </a:xfrm>
        </p:spPr>
        <p:txBody>
          <a:bodyPr>
            <a:normAutofit lnSpcReduction="10000"/>
          </a:bodyPr>
          <a:lstStyle/>
          <a:p>
            <a:r>
              <a:rPr lang="sk-SK" dirty="0" err="1"/>
              <a:t>Doctoral</a:t>
            </a:r>
            <a:r>
              <a:rPr lang="sk-SK" dirty="0"/>
              <a:t> </a:t>
            </a:r>
            <a:r>
              <a:rPr lang="sk-SK" dirty="0" err="1"/>
              <a:t>staff</a:t>
            </a:r>
            <a:r>
              <a:rPr lang="sk-SK" dirty="0"/>
              <a:t>:</a:t>
            </a:r>
          </a:p>
          <a:p>
            <a:pPr lvl="1"/>
            <a:r>
              <a:rPr lang="sk-SK" dirty="0"/>
              <a:t>Prof. Mária Bieliková</a:t>
            </a:r>
          </a:p>
          <a:p>
            <a:pPr lvl="1"/>
            <a:r>
              <a:rPr lang="sk-SK" dirty="0"/>
              <a:t>Jakub Šimko</a:t>
            </a:r>
          </a:p>
          <a:p>
            <a:pPr lvl="1"/>
            <a:r>
              <a:rPr lang="sk-SK" dirty="0"/>
              <a:t>Jozef </a:t>
            </a:r>
            <a:r>
              <a:rPr lang="sk-SK" dirty="0" err="1"/>
              <a:t>Tvarožek</a:t>
            </a:r>
            <a:endParaRPr lang="sk-SK" dirty="0"/>
          </a:p>
          <a:p>
            <a:pPr lvl="1"/>
            <a:r>
              <a:rPr lang="sk-SK" dirty="0"/>
              <a:t>Eduard </a:t>
            </a:r>
            <a:r>
              <a:rPr lang="sk-SK" dirty="0" err="1"/>
              <a:t>Kuric</a:t>
            </a:r>
            <a:endParaRPr lang="sk-SK" dirty="0"/>
          </a:p>
          <a:p>
            <a:pPr lvl="1"/>
            <a:r>
              <a:rPr lang="sk-SK" dirty="0"/>
              <a:t>Róbert </a:t>
            </a:r>
            <a:r>
              <a:rPr lang="sk-SK" dirty="0" err="1"/>
              <a:t>Móro</a:t>
            </a:r>
            <a:endParaRPr lang="sk-SK" dirty="0"/>
          </a:p>
          <a:p>
            <a:pPr marL="457200" lvl="1" indent="0">
              <a:buNone/>
            </a:pPr>
            <a:endParaRPr lang="sk-SK" dirty="0"/>
          </a:p>
          <a:p>
            <a:pPr marL="457200" lvl="1" indent="0">
              <a:buNone/>
            </a:pPr>
            <a:r>
              <a:rPr lang="sk-SK" dirty="0"/>
              <a:t>And </a:t>
            </a:r>
            <a:r>
              <a:rPr lang="sk-SK" dirty="0" err="1"/>
              <a:t>other</a:t>
            </a:r>
            <a:r>
              <a:rPr lang="sk-SK" dirty="0"/>
              <a:t> </a:t>
            </a:r>
            <a:r>
              <a:rPr lang="sk-SK" dirty="0" err="1"/>
              <a:t>master</a:t>
            </a:r>
            <a:r>
              <a:rPr lang="sk-SK" dirty="0"/>
              <a:t> and </a:t>
            </a:r>
            <a:r>
              <a:rPr lang="sk-SK" dirty="0" err="1"/>
              <a:t>bachelor</a:t>
            </a:r>
            <a:r>
              <a:rPr lang="sk-SK" dirty="0"/>
              <a:t> </a:t>
            </a:r>
            <a:r>
              <a:rPr lang="sk-SK" dirty="0" err="1"/>
              <a:t>students</a:t>
            </a:r>
            <a:r>
              <a:rPr lang="sk-SK" dirty="0"/>
              <a:t> ...</a:t>
            </a:r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EEAB0E2-7EDA-48F2-9B14-AE72ADB82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People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698977-BCC4-4BFD-BF5D-67C158E17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8D857-4236-4FC5-9B2A-4DE2D2A39F39}" type="slidenum">
              <a:rPr lang="sk-SK" smtClean="0"/>
              <a:pPr/>
              <a:t>19</a:t>
            </a:fld>
            <a:endParaRPr lang="sk-SK"/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3885452F-1CD9-49D6-AD6C-40BECFC15B84}"/>
              </a:ext>
            </a:extLst>
          </p:cNvPr>
          <p:cNvSpPr txBox="1">
            <a:spLocks/>
          </p:cNvSpPr>
          <p:nvPr/>
        </p:nvSpPr>
        <p:spPr>
          <a:xfrm>
            <a:off x="5879976" y="1195737"/>
            <a:ext cx="5702424" cy="25212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4000" kern="120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7145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dirty="0" err="1"/>
              <a:t>Doctoral</a:t>
            </a:r>
            <a:r>
              <a:rPr lang="sk-SK" dirty="0"/>
              <a:t> </a:t>
            </a:r>
            <a:r>
              <a:rPr lang="sk-SK" dirty="0" err="1"/>
              <a:t>students</a:t>
            </a:r>
            <a:r>
              <a:rPr lang="sk-SK" dirty="0"/>
              <a:t>:</a:t>
            </a:r>
          </a:p>
          <a:p>
            <a:pPr lvl="1"/>
            <a:r>
              <a:rPr lang="sk-SK" dirty="0"/>
              <a:t>Patrik Hlaváč</a:t>
            </a:r>
          </a:p>
          <a:p>
            <a:pPr lvl="1"/>
            <a:r>
              <a:rPr lang="sk-SK" dirty="0"/>
              <a:t>Martin Konôpka</a:t>
            </a:r>
            <a:endParaRPr lang="en-GB" dirty="0"/>
          </a:p>
          <a:p>
            <a:pPr lvl="1"/>
            <a:r>
              <a:rPr lang="en-GB" dirty="0"/>
              <a:t>Martin </a:t>
            </a:r>
            <a:r>
              <a:rPr lang="en-GB" dirty="0" err="1"/>
              <a:t>Svr</a:t>
            </a:r>
            <a:r>
              <a:rPr lang="sk-SK" dirty="0" err="1"/>
              <a:t>ček</a:t>
            </a:r>
            <a:endParaRPr lang="sk-SK" dirty="0"/>
          </a:p>
          <a:p>
            <a:pPr lvl="1"/>
            <a:endParaRPr lang="en-US" dirty="0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505D782A-4140-4D2C-82F3-02FEF800776B}"/>
              </a:ext>
            </a:extLst>
          </p:cNvPr>
          <p:cNvSpPr txBox="1">
            <a:spLocks/>
          </p:cNvSpPr>
          <p:nvPr/>
        </p:nvSpPr>
        <p:spPr>
          <a:xfrm>
            <a:off x="5879976" y="4004049"/>
            <a:ext cx="5702424" cy="25212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4000" kern="120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7145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dirty="0" err="1"/>
              <a:t>Programming</a:t>
            </a:r>
            <a:r>
              <a:rPr lang="sk-SK" dirty="0"/>
              <a:t>:</a:t>
            </a:r>
          </a:p>
          <a:p>
            <a:pPr lvl="1"/>
            <a:r>
              <a:rPr lang="sk-SK" dirty="0"/>
              <a:t>Peter </a:t>
            </a:r>
            <a:r>
              <a:rPr lang="sk-SK" dirty="0" err="1"/>
              <a:t>Demčák</a:t>
            </a:r>
            <a:endParaRPr lang="sk-SK" dirty="0"/>
          </a:p>
          <a:p>
            <a:pPr lvl="1"/>
            <a:r>
              <a:rPr lang="sk-SK" dirty="0"/>
              <a:t>Martin Konôpka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5820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FB2C4AE-EBA3-469B-8C36-DE316E9AF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4000" dirty="0" err="1"/>
              <a:t>How</a:t>
            </a:r>
            <a:r>
              <a:rPr lang="sk-SK" sz="4000" dirty="0"/>
              <a:t> </a:t>
            </a:r>
            <a:r>
              <a:rPr lang="sk-SK" sz="4000" dirty="0" err="1"/>
              <a:t>does</a:t>
            </a:r>
            <a:r>
              <a:rPr lang="sk-SK" sz="4000" dirty="0"/>
              <a:t> </a:t>
            </a:r>
            <a:r>
              <a:rPr lang="sk-SK" sz="4000" dirty="0" err="1"/>
              <a:t>it</a:t>
            </a:r>
            <a:r>
              <a:rPr lang="sk-SK" sz="4000" dirty="0"/>
              <a:t> </a:t>
            </a:r>
            <a:r>
              <a:rPr lang="sk-SK" sz="4000" dirty="0" err="1"/>
              <a:t>work</a:t>
            </a:r>
            <a:r>
              <a:rPr lang="sk-SK" sz="4000" dirty="0"/>
              <a:t>? </a:t>
            </a:r>
            <a:r>
              <a:rPr lang="en-GB" sz="4000" dirty="0"/>
              <a:t>&amp;</a:t>
            </a:r>
            <a:r>
              <a:rPr lang="sk-SK" sz="4000" dirty="0"/>
              <a:t> </a:t>
            </a:r>
            <a:r>
              <a:rPr lang="sk-SK" sz="4000" dirty="0" err="1"/>
              <a:t>What</a:t>
            </a:r>
            <a:r>
              <a:rPr lang="sk-SK" sz="4000" dirty="0"/>
              <a:t> </a:t>
            </a:r>
            <a:r>
              <a:rPr lang="sk-SK" sz="4000" dirty="0" err="1"/>
              <a:t>can</a:t>
            </a:r>
            <a:r>
              <a:rPr lang="sk-SK" sz="4000" dirty="0"/>
              <a:t> </a:t>
            </a:r>
            <a:r>
              <a:rPr lang="sk-SK" sz="4000" dirty="0" err="1"/>
              <a:t>it</a:t>
            </a:r>
            <a:r>
              <a:rPr lang="sk-SK" sz="4000" dirty="0"/>
              <a:t> </a:t>
            </a:r>
            <a:r>
              <a:rPr lang="sk-SK" sz="4000" dirty="0" err="1"/>
              <a:t>measure</a:t>
            </a:r>
            <a:r>
              <a:rPr lang="sk-SK" sz="4000" dirty="0"/>
              <a:t>?</a:t>
            </a:r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DC926F-DEE0-42B9-9363-6F8B39D21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8D857-4236-4FC5-9B2A-4DE2D2A39F39}" type="slidenum">
              <a:rPr lang="sk-SK" smtClean="0"/>
              <a:pPr/>
              <a:t>2</a:t>
            </a:fld>
            <a:endParaRPr lang="sk-SK"/>
          </a:p>
        </p:txBody>
      </p:sp>
      <p:pic>
        <p:nvPicPr>
          <p:cNvPr id="13" name="Picture 12" descr="A picture containing indoor, floor, woman, girl&#10;&#10;Description generated with very high confidence">
            <a:extLst>
              <a:ext uri="{FF2B5EF4-FFF2-40B4-BE49-F238E27FC236}">
                <a16:creationId xmlns:a16="http://schemas.microsoft.com/office/drawing/2014/main" id="{BC6033CA-0B68-4109-A4E2-4DF6736A70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000" y="1147845"/>
            <a:ext cx="3600400" cy="5027226"/>
          </a:xfrm>
          <a:prstGeom prst="rect">
            <a:avLst/>
          </a:prstGeom>
        </p:spPr>
      </p:pic>
      <p:pic>
        <p:nvPicPr>
          <p:cNvPr id="15" name="Picture 1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E558DFCB-3B2D-42B2-AC88-0F8A41B483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65" y="3682750"/>
            <a:ext cx="3627036" cy="2626570"/>
          </a:xfrm>
          <a:prstGeom prst="rect">
            <a:avLst/>
          </a:prstGeom>
        </p:spPr>
      </p:pic>
      <p:pic>
        <p:nvPicPr>
          <p:cNvPr id="17" name="Picture 16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E4F81ACC-0AF1-4ACD-AC07-17B4E86976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792" y="3682750"/>
            <a:ext cx="3600398" cy="2607280"/>
          </a:xfrm>
          <a:prstGeom prst="rect">
            <a:avLst/>
          </a:prstGeom>
        </p:spPr>
      </p:pic>
      <p:pic>
        <p:nvPicPr>
          <p:cNvPr id="20" name="Picture 2" descr="Tobii-eye-tracking-step-by-step">
            <a:extLst>
              <a:ext uri="{FF2B5EF4-FFF2-40B4-BE49-F238E27FC236}">
                <a16:creationId xmlns:a16="http://schemas.microsoft.com/office/drawing/2014/main" id="{3D310BA8-B1D0-4668-AE3B-68C1FD285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0" y="893262"/>
            <a:ext cx="4462288" cy="2660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23527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8D857-4236-4FC5-9B2A-4DE2D2A39F39}" type="slidenum">
              <a:rPr lang="sk-SK" smtClean="0"/>
              <a:pPr/>
              <a:t>20</a:t>
            </a:fld>
            <a:endParaRPr lang="sk-SK"/>
          </a:p>
        </p:txBody>
      </p:sp>
      <p:sp>
        <p:nvSpPr>
          <p:cNvPr id="7" name="TextBox 6"/>
          <p:cNvSpPr txBox="1"/>
          <p:nvPr/>
        </p:nvSpPr>
        <p:spPr>
          <a:xfrm>
            <a:off x="1739516" y="1618922"/>
            <a:ext cx="871296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Remaining slides</a:t>
            </a:r>
            <a:br>
              <a:rPr lang="en-US" sz="3600" dirty="0"/>
            </a:br>
            <a:r>
              <a:rPr lang="en-US" sz="3600" dirty="0"/>
              <a:t>contain</a:t>
            </a:r>
            <a:br>
              <a:rPr lang="en-US" sz="3600" b="1" dirty="0"/>
            </a:br>
            <a:br>
              <a:rPr lang="en-US" sz="3600" b="1" dirty="0"/>
            </a:br>
            <a:r>
              <a:rPr lang="en-US" sz="3600" b="1" dirty="0"/>
              <a:t>Eye-tracking technology overview, UX lab description, and </a:t>
            </a:r>
            <a:br>
              <a:rPr lang="en-US" sz="3600" b="1" dirty="0"/>
            </a:br>
            <a:r>
              <a:rPr lang="en-US" sz="3600" b="1" dirty="0"/>
              <a:t>example study</a:t>
            </a:r>
          </a:p>
          <a:p>
            <a:pPr algn="ctr"/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9780841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600" dirty="0"/>
              <a:t>UX </a:t>
            </a:r>
            <a:r>
              <a:rPr lang="sk-SK" sz="3600" dirty="0" err="1"/>
              <a:t>lab</a:t>
            </a:r>
            <a:r>
              <a:rPr lang="sk-SK" sz="3600" dirty="0"/>
              <a:t> – </a:t>
            </a:r>
            <a:r>
              <a:rPr lang="en-US" sz="3600" dirty="0"/>
              <a:t>detailed user observation</a:t>
            </a:r>
            <a:endParaRPr lang="sk-SK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8D857-4236-4FC5-9B2A-4DE2D2A39F39}" type="slidenum">
              <a:rPr lang="sk-SK" smtClean="0"/>
              <a:pPr/>
              <a:t>21</a:t>
            </a:fld>
            <a:endParaRPr lang="sk-SK"/>
          </a:p>
        </p:txBody>
      </p:sp>
      <p:pic>
        <p:nvPicPr>
          <p:cNvPr id="5" name="Picture 4" descr="http://www.tobii.com/ImageVaultFiles/id_781/cf_60/Eye-%20Tracking-system-Tobii-TX300_Side_Angled_WS61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622199" y="1149571"/>
            <a:ext cx="2424319" cy="2457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4"/>
          <p:cNvSpPr>
            <a:spLocks noGrp="1"/>
          </p:cNvSpPr>
          <p:nvPr>
            <p:ph idx="1"/>
          </p:nvPr>
        </p:nvSpPr>
        <p:spPr>
          <a:xfrm>
            <a:off x="142874" y="1357290"/>
            <a:ext cx="10273606" cy="1927694"/>
          </a:xfrm>
        </p:spPr>
        <p:txBody>
          <a:bodyPr>
            <a:normAutofit/>
          </a:bodyPr>
          <a:lstStyle/>
          <a:p>
            <a:r>
              <a:rPr lang="en-US" dirty="0"/>
              <a:t>Detailed </a:t>
            </a:r>
            <a:r>
              <a:rPr lang="sk-SK" dirty="0"/>
              <a:t>(300Hz) </a:t>
            </a:r>
            <a:r>
              <a:rPr lang="en-US" dirty="0"/>
              <a:t>gaze tracking</a:t>
            </a:r>
            <a:endParaRPr lang="sk-SK" dirty="0"/>
          </a:p>
          <a:p>
            <a:pPr lvl="1"/>
            <a:r>
              <a:rPr lang="en-US" sz="2400" dirty="0"/>
              <a:t>High accuracy and high precision</a:t>
            </a:r>
            <a:endParaRPr lang="sk-SK" sz="2400" dirty="0"/>
          </a:p>
          <a:p>
            <a:pPr marL="0" indent="0">
              <a:buNone/>
            </a:pPr>
            <a:endParaRPr lang="sk-SK" dirty="0"/>
          </a:p>
          <a:p>
            <a:endParaRPr lang="en-US" sz="2400" dirty="0"/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572" y="2780928"/>
            <a:ext cx="1620180" cy="1565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480" y="4995967"/>
            <a:ext cx="2517779" cy="1092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753335" y="3054841"/>
            <a:ext cx="13764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Tobii TX300</a:t>
            </a:r>
          </a:p>
          <a:p>
            <a:r>
              <a:rPr lang="sk-SK" dirty="0"/>
              <a:t>300 Hz </a:t>
            </a:r>
          </a:p>
          <a:p>
            <a:r>
              <a:rPr lang="en-US" dirty="0"/>
              <a:t>tracking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127448" y="5129930"/>
            <a:ext cx="13764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Tobii X2-60 60 Hz </a:t>
            </a:r>
            <a:r>
              <a:rPr lang="en-US" dirty="0"/>
              <a:t>tracking</a:t>
            </a:r>
          </a:p>
        </p:txBody>
      </p:sp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888" y="4365104"/>
            <a:ext cx="2714625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7614723" y="5130058"/>
            <a:ext cx="375580" cy="14401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6553052" y="5301208"/>
            <a:ext cx="28745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b="1" dirty="0"/>
              <a:t>1 </a:t>
            </a:r>
            <a:r>
              <a:rPr lang="en-US" b="1" dirty="0"/>
              <a:t>data point</a:t>
            </a:r>
            <a:r>
              <a:rPr lang="sk-SK" b="1" dirty="0"/>
              <a:t>/sa</a:t>
            </a:r>
            <a:r>
              <a:rPr lang="en-US" b="1" dirty="0" err="1"/>
              <a:t>ccade</a:t>
            </a:r>
            <a:br>
              <a:rPr lang="sk-SK" b="1" dirty="0"/>
            </a:br>
            <a:r>
              <a:rPr lang="sk-SK" b="1" dirty="0"/>
              <a:t>18 </a:t>
            </a:r>
            <a:r>
              <a:rPr lang="en-US" b="1" dirty="0"/>
              <a:t>data points</a:t>
            </a:r>
            <a:r>
              <a:rPr lang="sk-SK" b="1" dirty="0"/>
              <a:t>/</a:t>
            </a:r>
            <a:r>
              <a:rPr lang="sk-SK" b="1" dirty="0" err="1"/>
              <a:t>fix</a:t>
            </a:r>
            <a:r>
              <a:rPr lang="en-US" b="1" dirty="0" err="1"/>
              <a:t>ation</a:t>
            </a:r>
            <a:endParaRPr lang="en-US" b="1" dirty="0"/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061" y="2621156"/>
            <a:ext cx="360045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5498245" y="3555655"/>
            <a:ext cx="30460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b="1" dirty="0"/>
              <a:t>10 </a:t>
            </a:r>
            <a:r>
              <a:rPr lang="en-US" b="1" dirty="0"/>
              <a:t>data points/</a:t>
            </a:r>
            <a:r>
              <a:rPr lang="sk-SK" b="1" dirty="0"/>
              <a:t>sa</a:t>
            </a:r>
            <a:r>
              <a:rPr lang="en-US" b="1" dirty="0" err="1"/>
              <a:t>ccade</a:t>
            </a:r>
            <a:r>
              <a:rPr lang="sk-SK" b="1" dirty="0"/>
              <a:t>, </a:t>
            </a:r>
            <a:br>
              <a:rPr lang="sk-SK" b="1" dirty="0"/>
            </a:br>
            <a:r>
              <a:rPr lang="sk-SK" b="1" dirty="0"/>
              <a:t>100 </a:t>
            </a:r>
            <a:r>
              <a:rPr lang="en-US" b="1" dirty="0"/>
              <a:t>data points</a:t>
            </a:r>
            <a:r>
              <a:rPr lang="sk-SK" b="1" dirty="0"/>
              <a:t>/</a:t>
            </a:r>
            <a:r>
              <a:rPr lang="sk-SK" b="1" dirty="0" err="1"/>
              <a:t>fix</a:t>
            </a:r>
            <a:r>
              <a:rPr lang="en-US" b="1" dirty="0" err="1"/>
              <a:t>ation</a:t>
            </a:r>
            <a:endParaRPr lang="en-US" b="1" dirty="0"/>
          </a:p>
        </p:txBody>
      </p:sp>
      <p:sp>
        <p:nvSpPr>
          <p:cNvPr id="31" name="Rectangle 30"/>
          <p:cNvSpPr/>
          <p:nvPr/>
        </p:nvSpPr>
        <p:spPr>
          <a:xfrm>
            <a:off x="5644023" y="4233438"/>
            <a:ext cx="2664296" cy="3208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153370"/>
      </p:ext>
    </p:extLst>
  </p:cSld>
  <p:clrMapOvr>
    <a:masterClrMapping/>
  </p:clrMapOvr>
  <p:transition spd="med">
    <p:pull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Comprehensive suite of sensors for UX research</a:t>
            </a:r>
            <a:endParaRPr lang="sk-SK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8D857-4236-4FC5-9B2A-4DE2D2A39F39}" type="slidenum">
              <a:rPr lang="sk-SK" smtClean="0"/>
              <a:pPr/>
              <a:t>22</a:t>
            </a:fld>
            <a:endParaRPr lang="sk-SK"/>
          </a:p>
        </p:txBody>
      </p:sp>
      <p:pic>
        <p:nvPicPr>
          <p:cNvPr id="5" name="Picture 2" descr="http://teaergo.com/drupal/sites/default/files/styles/medium/public/T-Sens.jpg?itok=gF_EOhw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540" y="2493179"/>
            <a:ext cx="2543016" cy="1583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142874" y="981075"/>
            <a:ext cx="9409509" cy="5376863"/>
          </a:xfrm>
        </p:spPr>
        <p:txBody>
          <a:bodyPr>
            <a:normAutofit/>
          </a:bodyPr>
          <a:lstStyle/>
          <a:p>
            <a:r>
              <a:rPr lang="en-US" dirty="0"/>
              <a:t>Observing the user on multiple levels:</a:t>
            </a:r>
            <a:endParaRPr lang="sk-SK" dirty="0"/>
          </a:p>
          <a:p>
            <a:pPr marL="914400" lvl="1" indent="-457200">
              <a:buFont typeface="+mj-lt"/>
              <a:buAutoNum type="arabicPeriod"/>
            </a:pPr>
            <a:r>
              <a:rPr lang="sk-SK" dirty="0" err="1"/>
              <a:t>Neuro</a:t>
            </a:r>
            <a:r>
              <a:rPr lang="en-US" dirty="0"/>
              <a:t>logical sensors</a:t>
            </a:r>
            <a:r>
              <a:rPr lang="sk-SK" dirty="0"/>
              <a:t> (EEG)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Physiological </a:t>
            </a:r>
            <a:r>
              <a:rPr lang="sk-SK" dirty="0"/>
              <a:t>sen</a:t>
            </a:r>
            <a:r>
              <a:rPr lang="en-US" dirty="0"/>
              <a:t>s</a:t>
            </a:r>
            <a:r>
              <a:rPr lang="sk-SK" dirty="0"/>
              <a:t>or</a:t>
            </a:r>
            <a:r>
              <a:rPr lang="en-US" dirty="0"/>
              <a:t>s (wireless)</a:t>
            </a:r>
            <a:br>
              <a:rPr lang="en-US" dirty="0"/>
            </a:br>
            <a:r>
              <a:rPr lang="sk-SK" dirty="0"/>
              <a:t>ECG, GSR, FSR, </a:t>
            </a:r>
            <a:r>
              <a:rPr lang="en-US" dirty="0"/>
              <a:t>°</a:t>
            </a:r>
            <a:r>
              <a:rPr lang="sk-SK" dirty="0"/>
              <a:t>C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Visual analysis</a:t>
            </a:r>
            <a:r>
              <a:rPr lang="sk-SK" dirty="0"/>
              <a:t>, </a:t>
            </a:r>
            <a:r>
              <a:rPr lang="en-US" dirty="0"/>
              <a:t>software-based</a:t>
            </a:r>
            <a:br>
              <a:rPr lang="en-US" dirty="0"/>
            </a:br>
            <a:r>
              <a:rPr lang="en-US" dirty="0"/>
              <a:t>facial expressions analysis</a:t>
            </a:r>
            <a:br>
              <a:rPr lang="en-US" dirty="0"/>
            </a:br>
            <a:r>
              <a:rPr lang="sk-SK" dirty="0"/>
              <a:t>(</a:t>
            </a:r>
            <a:r>
              <a:rPr lang="en-US" dirty="0"/>
              <a:t>HD a</a:t>
            </a:r>
            <a:r>
              <a:rPr lang="sk-SK" dirty="0"/>
              <a:t> 3D </a:t>
            </a:r>
            <a:r>
              <a:rPr lang="en-US" dirty="0"/>
              <a:t>depth camera</a:t>
            </a:r>
            <a:r>
              <a:rPr lang="sk-SK" dirty="0"/>
              <a:t>)</a:t>
            </a:r>
            <a:endParaRPr lang="en-US" dirty="0"/>
          </a:p>
          <a:p>
            <a:endParaRPr lang="sk-SK" dirty="0"/>
          </a:p>
        </p:txBody>
      </p:sp>
      <p:pic>
        <p:nvPicPr>
          <p:cNvPr id="7" name="Picture 6" descr="FaceReader in market researc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6294" y="4994701"/>
            <a:ext cx="1834987" cy="1370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240016" y="6021288"/>
            <a:ext cx="17424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dirty="0"/>
              <a:t>3D </a:t>
            </a:r>
            <a:r>
              <a:rPr lang="en-US" sz="1600" dirty="0"/>
              <a:t>depth camera</a:t>
            </a:r>
            <a:endParaRPr lang="sk-SK" sz="1600" dirty="0"/>
          </a:p>
        </p:txBody>
      </p:sp>
      <p:pic>
        <p:nvPicPr>
          <p:cNvPr id="9" name="Picture 2" descr="http://software.intel.com/sites/default/files/landing_page/large_product_images/perc_camer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718" y="4994701"/>
            <a:ext cx="1219199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0591910" y="4743271"/>
            <a:ext cx="114646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happiness,</a:t>
            </a:r>
          </a:p>
          <a:p>
            <a:r>
              <a:rPr lang="en-US" sz="1600" dirty="0"/>
              <a:t>sadness,</a:t>
            </a:r>
          </a:p>
          <a:p>
            <a:r>
              <a:rPr lang="en-US" sz="1600" dirty="0"/>
              <a:t>surprise,</a:t>
            </a:r>
          </a:p>
          <a:p>
            <a:r>
              <a:rPr lang="en-US" sz="1600" dirty="0"/>
              <a:t>fear,</a:t>
            </a:r>
          </a:p>
          <a:p>
            <a:r>
              <a:rPr lang="en-US" sz="1600" dirty="0"/>
              <a:t>anger,</a:t>
            </a:r>
          </a:p>
          <a:p>
            <a:r>
              <a:rPr lang="en-US" sz="1600" dirty="0"/>
              <a:t>disgust,</a:t>
            </a:r>
          </a:p>
          <a:p>
            <a:r>
              <a:rPr lang="en-US" sz="1600" dirty="0"/>
              <a:t>contempt</a:t>
            </a:r>
            <a:endParaRPr lang="sk-SK" sz="1600" dirty="0"/>
          </a:p>
        </p:txBody>
      </p:sp>
      <p:pic>
        <p:nvPicPr>
          <p:cNvPr id="11" name="Picture 2" descr="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9096" y="1984300"/>
            <a:ext cx="2164370" cy="2164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3446004"/>
      </p:ext>
    </p:extLst>
  </p:cSld>
  <p:clrMapOvr>
    <a:masterClrMapping/>
  </p:clrMapOvr>
  <p:transition spd="med">
    <p:pull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Observing galvanic skin response for analysis of stress via changes in sweating</a:t>
            </a:r>
            <a:endParaRPr lang="sk-SK" dirty="0"/>
          </a:p>
          <a:p>
            <a:r>
              <a:rPr lang="en-US" dirty="0"/>
              <a:t>Unit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Example: </a:t>
            </a:r>
            <a:r>
              <a:rPr lang="sk-SK" sz="3600" dirty="0"/>
              <a:t>GSR (</a:t>
            </a:r>
            <a:r>
              <a:rPr lang="sk-SK" sz="3600" dirty="0" err="1"/>
              <a:t>Galvanic</a:t>
            </a:r>
            <a:r>
              <a:rPr lang="sk-SK" sz="3600" dirty="0"/>
              <a:t> Skin </a:t>
            </a:r>
            <a:r>
              <a:rPr lang="sk-SK" sz="3600" dirty="0" err="1"/>
              <a:t>Response</a:t>
            </a:r>
            <a:r>
              <a:rPr lang="sk-SK" sz="3600" dirty="0"/>
              <a:t>)</a:t>
            </a:r>
            <a:r>
              <a:rPr lang="en-US" sz="3600" dirty="0"/>
              <a:t> sensor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8D857-4236-4FC5-9B2A-4DE2D2A39F39}" type="slidenum">
              <a:rPr lang="sk-SK" smtClean="0"/>
              <a:pPr/>
              <a:t>23</a:t>
            </a:fld>
            <a:endParaRPr lang="sk-SK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876" y="2706896"/>
            <a:ext cx="2160240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264" y="1974701"/>
            <a:ext cx="2695575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128448" y="3970872"/>
            <a:ext cx="1152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Flexible wearing</a:t>
            </a: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856" y="3566523"/>
            <a:ext cx="3540329" cy="2661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92" y="4558887"/>
            <a:ext cx="4033433" cy="909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80592" y="4109372"/>
            <a:ext cx="1615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err="1"/>
              <a:t>Typic</a:t>
            </a:r>
            <a:r>
              <a:rPr lang="en-US" dirty="0"/>
              <a:t>al </a:t>
            </a:r>
            <a:r>
              <a:rPr lang="sk-SK" dirty="0" err="1"/>
              <a:t>sign</a:t>
            </a:r>
            <a:r>
              <a:rPr lang="en-US" dirty="0"/>
              <a:t>a</a:t>
            </a:r>
            <a:r>
              <a:rPr lang="sk-SK" dirty="0"/>
              <a:t>l: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351893" y="4188110"/>
            <a:ext cx="2158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Increased sweating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1703512" y="4558887"/>
            <a:ext cx="1008112" cy="33844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719736" y="4558887"/>
            <a:ext cx="504056" cy="19837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35384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DSC_77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409" y="1065190"/>
            <a:ext cx="7769101" cy="5182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E</a:t>
            </a:r>
            <a:r>
              <a:rPr lang="sk-SK" sz="3600" dirty="0" err="1"/>
              <a:t>xperiment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8D857-4236-4FC5-9B2A-4DE2D2A39F39}" type="slidenum">
              <a:rPr lang="sk-SK" smtClean="0"/>
              <a:pPr/>
              <a:t>24</a:t>
            </a:fld>
            <a:endParaRPr lang="sk-SK"/>
          </a:p>
        </p:txBody>
      </p:sp>
      <p:sp>
        <p:nvSpPr>
          <p:cNvPr id="6" name="Oval 5"/>
          <p:cNvSpPr/>
          <p:nvPr/>
        </p:nvSpPr>
        <p:spPr>
          <a:xfrm rot="1423039">
            <a:off x="5656962" y="3292360"/>
            <a:ext cx="2631298" cy="609351"/>
          </a:xfrm>
          <a:prstGeom prst="ellipse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3935760" y="3068960"/>
            <a:ext cx="2952328" cy="528075"/>
          </a:xfrm>
          <a:prstGeom prst="straightConnector1">
            <a:avLst/>
          </a:prstGeom>
          <a:ln w="698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3944019" y="2708920"/>
            <a:ext cx="2944069" cy="84054"/>
          </a:xfrm>
          <a:prstGeom prst="straightConnector1">
            <a:avLst/>
          </a:prstGeom>
          <a:ln w="63500">
            <a:solidFill>
              <a:srgbClr val="FFC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6023992" y="4189141"/>
            <a:ext cx="3960440" cy="319979"/>
          </a:xfrm>
          <a:prstGeom prst="straightConnector1">
            <a:avLst/>
          </a:prstGeom>
          <a:ln w="63500">
            <a:solidFill>
              <a:schemeClr val="accent1">
                <a:lumMod val="60000"/>
                <a:lumOff val="40000"/>
              </a:schemeClr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675620" y="1844824"/>
            <a:ext cx="2736304" cy="2232248"/>
          </a:xfrm>
          <a:prstGeom prst="straightConnector1">
            <a:avLst/>
          </a:prstGeom>
          <a:ln w="63500">
            <a:solidFill>
              <a:schemeClr val="accent1">
                <a:lumMod val="60000"/>
                <a:lumOff val="40000"/>
              </a:schemeClr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2675620" y="1556792"/>
            <a:ext cx="1260140" cy="288032"/>
          </a:xfrm>
          <a:prstGeom prst="straightConnector1">
            <a:avLst/>
          </a:prstGeom>
          <a:ln w="63500">
            <a:solidFill>
              <a:schemeClr val="accent1">
                <a:lumMod val="60000"/>
                <a:lumOff val="40000"/>
              </a:schemeClr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Arc 24"/>
          <p:cNvSpPr/>
          <p:nvPr/>
        </p:nvSpPr>
        <p:spPr>
          <a:xfrm>
            <a:off x="7680176" y="2564904"/>
            <a:ext cx="2376264" cy="2664296"/>
          </a:xfrm>
          <a:prstGeom prst="arc">
            <a:avLst>
              <a:gd name="adj1" fmla="val 15283754"/>
              <a:gd name="adj2" fmla="val 0"/>
            </a:avLst>
          </a:prstGeom>
          <a:noFill/>
          <a:ln w="63500">
            <a:solidFill>
              <a:schemeClr val="accent1">
                <a:lumMod val="60000"/>
                <a:lumOff val="40000"/>
              </a:schemeClr>
            </a:solidFill>
            <a:head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10292288" y="3801234"/>
            <a:ext cx="1872208" cy="707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dirty="0"/>
              <a:t>Experiment moderator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374993" y="4629582"/>
            <a:ext cx="2683748" cy="40011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b="1" dirty="0"/>
              <a:t>Experiment </a:t>
            </a:r>
            <a:r>
              <a:rPr lang="sk-SK" sz="2000" b="1" dirty="0" err="1"/>
              <a:t>subje</a:t>
            </a:r>
            <a:r>
              <a:rPr lang="en-US" sz="2000" b="1" dirty="0"/>
              <a:t>c</a:t>
            </a:r>
            <a:r>
              <a:rPr lang="sk-SK" sz="2000" b="1" dirty="0"/>
              <a:t>t</a:t>
            </a:r>
            <a:endParaRPr lang="en-US" sz="20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479376" y="1167697"/>
            <a:ext cx="6279283" cy="4001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b="1" dirty="0"/>
              <a:t>Observer in the other room, single-sided mirror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0164954" y="1265245"/>
            <a:ext cx="1558440" cy="70788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sk-SK" sz="2000" b="1" dirty="0"/>
              <a:t>300Hz</a:t>
            </a:r>
          </a:p>
          <a:p>
            <a:r>
              <a:rPr lang="sk-SK" sz="2000" b="1" dirty="0" err="1"/>
              <a:t>eyetracker</a:t>
            </a:r>
            <a:endParaRPr lang="en-US" sz="2000" b="1" dirty="0"/>
          </a:p>
        </p:txBody>
      </p:sp>
      <p:sp>
        <p:nvSpPr>
          <p:cNvPr id="35" name="Oval 34"/>
          <p:cNvSpPr/>
          <p:nvPr/>
        </p:nvSpPr>
        <p:spPr>
          <a:xfrm rot="1423039">
            <a:off x="6413160" y="1596351"/>
            <a:ext cx="768797" cy="565553"/>
          </a:xfrm>
          <a:prstGeom prst="ellipse">
            <a:avLst/>
          </a:prstGeom>
          <a:noFill/>
          <a:ln>
            <a:solidFill>
              <a:srgbClr val="00B050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10164954" y="2088965"/>
            <a:ext cx="1629085" cy="584775"/>
          </a:xfrm>
          <a:prstGeom prst="rect">
            <a:avLst/>
          </a:prstGeom>
          <a:solidFill>
            <a:srgbClr val="00B05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sk-SK" sz="1600" b="1" dirty="0"/>
              <a:t>3D </a:t>
            </a:r>
            <a:r>
              <a:rPr lang="en-US" sz="1600" b="1" dirty="0"/>
              <a:t>depth camera</a:t>
            </a:r>
          </a:p>
        </p:txBody>
      </p:sp>
      <p:pic>
        <p:nvPicPr>
          <p:cNvPr id="18" name="Picture 2" descr="I:\uxscreenshot\Capture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408" y="4629582"/>
            <a:ext cx="4111631" cy="2005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6091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8" grpId="0" animBg="1"/>
      <p:bldP spid="3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E</a:t>
            </a:r>
            <a:r>
              <a:rPr lang="sk-SK" sz="3600" dirty="0" err="1"/>
              <a:t>xperiment</a:t>
            </a:r>
            <a:r>
              <a:rPr lang="sk-SK" sz="3600" dirty="0"/>
              <a:t> </a:t>
            </a:r>
            <a:r>
              <a:rPr lang="en-US" sz="3600" dirty="0"/>
              <a:t>as seen from the control room</a:t>
            </a:r>
            <a:endParaRPr lang="sk-SK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8D857-4236-4FC5-9B2A-4DE2D2A39F39}" type="slidenum">
              <a:rPr lang="sk-SK" smtClean="0"/>
              <a:pPr/>
              <a:t>25</a:t>
            </a:fld>
            <a:endParaRPr lang="sk-SK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200" y="980728"/>
            <a:ext cx="8032876" cy="5329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5735960" y="3284984"/>
            <a:ext cx="877003" cy="2376265"/>
          </a:xfrm>
          <a:prstGeom prst="straightConnector1">
            <a:avLst/>
          </a:prstGeom>
          <a:ln w="63500">
            <a:solidFill>
              <a:schemeClr val="accent1">
                <a:lumMod val="60000"/>
                <a:lumOff val="40000"/>
              </a:schemeClr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4439816" y="4725144"/>
            <a:ext cx="1734645" cy="864097"/>
          </a:xfrm>
          <a:prstGeom prst="straightConnector1">
            <a:avLst/>
          </a:prstGeom>
          <a:ln w="63500">
            <a:solidFill>
              <a:schemeClr val="accent1">
                <a:lumMod val="60000"/>
                <a:lumOff val="40000"/>
              </a:schemeClr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735960" y="5805264"/>
            <a:ext cx="1443024" cy="4001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b="1" dirty="0"/>
              <a:t>observers</a:t>
            </a:r>
          </a:p>
        </p:txBody>
      </p:sp>
    </p:spTree>
    <p:extLst>
      <p:ext uri="{BB962C8B-B14F-4D97-AF65-F5344CB8AC3E}">
        <p14:creationId xmlns:p14="http://schemas.microsoft.com/office/powerpoint/2010/main" val="42947776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600" dirty="0"/>
              <a:t>Experiment – </a:t>
            </a:r>
            <a:r>
              <a:rPr lang="en-US" sz="3600" dirty="0" err="1"/>
              <a:t>Eyetracker</a:t>
            </a:r>
            <a:r>
              <a:rPr lang="en-US" sz="3600" dirty="0"/>
              <a:t> calibration for the subject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8D857-4236-4FC5-9B2A-4DE2D2A39F39}" type="slidenum">
              <a:rPr lang="sk-SK" smtClean="0"/>
              <a:pPr/>
              <a:t>26</a:t>
            </a:fld>
            <a:endParaRPr lang="sk-SK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08" y="1056928"/>
            <a:ext cx="10376828" cy="5234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62382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Example e</a:t>
            </a:r>
            <a:r>
              <a:rPr lang="sk-SK" sz="3600" dirty="0" err="1"/>
              <a:t>xperiment</a:t>
            </a:r>
            <a:r>
              <a:rPr lang="sk-SK" sz="3600" dirty="0"/>
              <a:t> –</a:t>
            </a:r>
            <a:r>
              <a:rPr lang="en-US" sz="3600" dirty="0"/>
              <a:t> Task description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8D857-4236-4FC5-9B2A-4DE2D2A39F39}" type="slidenum">
              <a:rPr lang="sk-SK" smtClean="0"/>
              <a:pPr/>
              <a:t>27</a:t>
            </a:fld>
            <a:endParaRPr lang="sk-SK"/>
          </a:p>
        </p:txBody>
      </p:sp>
      <p:pic>
        <p:nvPicPr>
          <p:cNvPr id="8194" name="Picture 2" descr="I:\uxscreenshot\Capture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20" y="1052736"/>
            <a:ext cx="9301887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1"/>
          <p:cNvSpPr txBox="1">
            <a:spLocks/>
          </p:cNvSpPr>
          <p:nvPr/>
        </p:nvSpPr>
        <p:spPr>
          <a:xfrm>
            <a:off x="609600" y="5628380"/>
            <a:ext cx="11175032" cy="89696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4000" kern="120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7145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Experiment moderator can observe the stimuli (same as subject) with an additional overlay of subject’s eye gaze</a:t>
            </a:r>
          </a:p>
        </p:txBody>
      </p:sp>
    </p:spTree>
    <p:extLst>
      <p:ext uri="{BB962C8B-B14F-4D97-AF65-F5344CB8AC3E}">
        <p14:creationId xmlns:p14="http://schemas.microsoft.com/office/powerpoint/2010/main" val="22530186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Example e</a:t>
            </a:r>
            <a:r>
              <a:rPr lang="sk-SK" sz="3600" dirty="0" err="1"/>
              <a:t>xperiment</a:t>
            </a:r>
            <a:r>
              <a:rPr lang="en-US" sz="3600" dirty="0"/>
              <a:t> </a:t>
            </a:r>
            <a:r>
              <a:rPr lang="sk-SK" sz="3600" dirty="0"/>
              <a:t>– </a:t>
            </a:r>
            <a:r>
              <a:rPr lang="en-US" sz="3600" dirty="0"/>
              <a:t>Performing the task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8D857-4236-4FC5-9B2A-4DE2D2A39F39}" type="slidenum">
              <a:rPr lang="sk-SK" smtClean="0"/>
              <a:pPr/>
              <a:t>28</a:t>
            </a:fld>
            <a:endParaRPr lang="sk-SK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624" y="952196"/>
            <a:ext cx="6552728" cy="4612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1"/>
          <p:cNvSpPr txBox="1">
            <a:spLocks/>
          </p:cNvSpPr>
          <p:nvPr/>
        </p:nvSpPr>
        <p:spPr>
          <a:xfrm>
            <a:off x="609600" y="5628380"/>
            <a:ext cx="11175032" cy="89696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4000" kern="120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7145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Experiment moderator can observe the stimuli (same as subject) with an additional overlay of subject’s eye gaze</a:t>
            </a:r>
          </a:p>
        </p:txBody>
      </p:sp>
    </p:spTree>
    <p:extLst>
      <p:ext uri="{BB962C8B-B14F-4D97-AF65-F5344CB8AC3E}">
        <p14:creationId xmlns:p14="http://schemas.microsoft.com/office/powerpoint/2010/main" val="36130524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Example a</a:t>
            </a:r>
            <a:r>
              <a:rPr lang="sk-SK" sz="3600" dirty="0" err="1"/>
              <a:t>nal</a:t>
            </a:r>
            <a:r>
              <a:rPr lang="en-US" sz="3600" dirty="0" err="1"/>
              <a:t>ysis</a:t>
            </a:r>
            <a:r>
              <a:rPr lang="en-US" sz="3600" dirty="0"/>
              <a:t> </a:t>
            </a:r>
            <a:r>
              <a:rPr lang="sk-SK" sz="3600" dirty="0"/>
              <a:t>(</a:t>
            </a:r>
            <a:r>
              <a:rPr lang="sk-SK" sz="3600" dirty="0" err="1"/>
              <a:t>gazeplot</a:t>
            </a:r>
            <a:r>
              <a:rPr lang="sk-SK" sz="3600" dirty="0"/>
              <a:t> </a:t>
            </a:r>
            <a:r>
              <a:rPr lang="en-US" sz="3600" dirty="0"/>
              <a:t>for </a:t>
            </a:r>
            <a:r>
              <a:rPr lang="sk-SK" sz="3600" dirty="0"/>
              <a:t>19 </a:t>
            </a:r>
            <a:r>
              <a:rPr lang="sk-SK" sz="3600" dirty="0" err="1"/>
              <a:t>subje</a:t>
            </a:r>
            <a:r>
              <a:rPr lang="en-US" sz="3600" dirty="0" err="1"/>
              <a:t>cts</a:t>
            </a:r>
            <a:r>
              <a:rPr lang="sk-SK" sz="3600" dirty="0"/>
              <a:t>)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8D857-4236-4FC5-9B2A-4DE2D2A39F39}" type="slidenum">
              <a:rPr lang="sk-SK" smtClean="0"/>
              <a:pPr/>
              <a:t>29</a:t>
            </a:fld>
            <a:endParaRPr lang="sk-SK"/>
          </a:p>
        </p:txBody>
      </p:sp>
      <p:pic>
        <p:nvPicPr>
          <p:cNvPr id="10242" name="Picture 2" descr="I:\uxscreenshot\Capture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0" y="908720"/>
            <a:ext cx="10632008" cy="5501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02655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Example: Different types of reading</a:t>
            </a: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67" y="1783153"/>
            <a:ext cx="5523540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445" y="4131940"/>
            <a:ext cx="4608512" cy="1945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12776"/>
            <a:ext cx="5472608" cy="3078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357" y="4083504"/>
            <a:ext cx="4943872" cy="2042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23842" y="1556792"/>
            <a:ext cx="1340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S</a:t>
            </a:r>
            <a:r>
              <a:rPr lang="sk-SK" b="1" dirty="0" err="1"/>
              <a:t>kimming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728182" y="1628800"/>
            <a:ext cx="1981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Normal </a:t>
            </a:r>
            <a:r>
              <a:rPr lang="sk-SK" b="1" dirty="0" err="1"/>
              <a:t>reading</a:t>
            </a:r>
            <a:endParaRPr lang="en-US" b="1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84299" y="6453337"/>
            <a:ext cx="2844800" cy="365125"/>
          </a:xfrm>
        </p:spPr>
        <p:txBody>
          <a:bodyPr/>
          <a:lstStyle/>
          <a:p>
            <a:fld id="{25A8D857-4236-4FC5-9B2A-4DE2D2A39F39}" type="slidenum">
              <a:rPr lang="sk-SK" smtClean="0"/>
              <a:pPr/>
              <a:t>3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8759990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Example a</a:t>
            </a:r>
            <a:r>
              <a:rPr lang="sk-SK" sz="3600" dirty="0" err="1"/>
              <a:t>nal</a:t>
            </a:r>
            <a:r>
              <a:rPr lang="en-US" sz="3600" dirty="0" err="1"/>
              <a:t>ysis</a:t>
            </a:r>
            <a:r>
              <a:rPr lang="en-US" sz="3600" dirty="0"/>
              <a:t> </a:t>
            </a:r>
            <a:r>
              <a:rPr lang="sk-SK" sz="3600" dirty="0"/>
              <a:t>– </a:t>
            </a:r>
            <a:r>
              <a:rPr lang="sk-SK" sz="3600" dirty="0" err="1"/>
              <a:t>Heatmap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8D857-4236-4FC5-9B2A-4DE2D2A39F39}" type="slidenum">
              <a:rPr lang="sk-SK" smtClean="0"/>
              <a:pPr/>
              <a:t>30</a:t>
            </a:fld>
            <a:endParaRPr lang="sk-SK"/>
          </a:p>
        </p:txBody>
      </p:sp>
      <p:pic>
        <p:nvPicPr>
          <p:cNvPr id="10243" name="Picture 3" descr="I:\uxscreenshot\Capture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08" y="908720"/>
            <a:ext cx="10513168" cy="5426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744072" y="1167135"/>
            <a:ext cx="5298245" cy="46166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b="1" dirty="0"/>
              <a:t>Time</a:t>
            </a:r>
            <a:r>
              <a:rPr lang="sk-SK" sz="2400" b="1" dirty="0"/>
              <a:t>: 2 </a:t>
            </a:r>
            <a:r>
              <a:rPr lang="sk-SK" sz="2400" b="1" dirty="0" err="1"/>
              <a:t>se</a:t>
            </a:r>
            <a:r>
              <a:rPr lang="en-US" sz="2400" b="1" dirty="0" err="1"/>
              <a:t>conds</a:t>
            </a:r>
            <a:r>
              <a:rPr lang="en-US" sz="2400" b="1" dirty="0"/>
              <a:t> after initial view</a:t>
            </a:r>
          </a:p>
        </p:txBody>
      </p:sp>
    </p:spTree>
    <p:extLst>
      <p:ext uri="{BB962C8B-B14F-4D97-AF65-F5344CB8AC3E}">
        <p14:creationId xmlns:p14="http://schemas.microsoft.com/office/powerpoint/2010/main" val="2582596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Example a</a:t>
            </a:r>
            <a:r>
              <a:rPr lang="sk-SK" sz="3600" dirty="0" err="1"/>
              <a:t>nal</a:t>
            </a:r>
            <a:r>
              <a:rPr lang="en-US" sz="3600" dirty="0" err="1"/>
              <a:t>ysis</a:t>
            </a:r>
            <a:r>
              <a:rPr lang="en-US" sz="3600" dirty="0"/>
              <a:t> </a:t>
            </a:r>
            <a:r>
              <a:rPr lang="sk-SK" sz="3600" dirty="0"/>
              <a:t>– </a:t>
            </a:r>
            <a:r>
              <a:rPr lang="sk-SK" sz="3600" dirty="0" err="1"/>
              <a:t>Heatmap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8D857-4236-4FC5-9B2A-4DE2D2A39F39}" type="slidenum">
              <a:rPr lang="sk-SK" smtClean="0"/>
              <a:pPr/>
              <a:t>31</a:t>
            </a:fld>
            <a:endParaRPr lang="sk-SK"/>
          </a:p>
        </p:txBody>
      </p:sp>
      <p:pic>
        <p:nvPicPr>
          <p:cNvPr id="11266" name="Picture 2" descr="I:\uxscreenshot\Capture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0" y="908720"/>
            <a:ext cx="10573620" cy="5471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744072" y="1172319"/>
            <a:ext cx="5298245" cy="46166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b="1" dirty="0"/>
              <a:t>Time</a:t>
            </a:r>
            <a:r>
              <a:rPr lang="sk-SK" sz="2400" b="1" dirty="0"/>
              <a:t>: 6 </a:t>
            </a:r>
            <a:r>
              <a:rPr lang="sk-SK" sz="2400" b="1" dirty="0" err="1"/>
              <a:t>se</a:t>
            </a:r>
            <a:r>
              <a:rPr lang="en-US" sz="2400" b="1" dirty="0" err="1"/>
              <a:t>conds</a:t>
            </a:r>
            <a:r>
              <a:rPr lang="en-US" sz="2400" b="1" dirty="0"/>
              <a:t> after initial view</a:t>
            </a:r>
          </a:p>
        </p:txBody>
      </p:sp>
    </p:spTree>
    <p:extLst>
      <p:ext uri="{BB962C8B-B14F-4D97-AF65-F5344CB8AC3E}">
        <p14:creationId xmlns:p14="http://schemas.microsoft.com/office/powerpoint/2010/main" val="7160400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Example: Different types of reading</a:t>
            </a: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67" y="1783153"/>
            <a:ext cx="5523540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445" y="4131940"/>
            <a:ext cx="4608512" cy="1945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12776"/>
            <a:ext cx="5472608" cy="3078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357" y="4083504"/>
            <a:ext cx="4943872" cy="2042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23842" y="1556792"/>
            <a:ext cx="1340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S</a:t>
            </a:r>
            <a:r>
              <a:rPr lang="sk-SK" b="1" dirty="0" err="1"/>
              <a:t>kimming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728182" y="1628800"/>
            <a:ext cx="1981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Normal </a:t>
            </a:r>
            <a:r>
              <a:rPr lang="sk-SK" b="1" dirty="0" err="1"/>
              <a:t>reading</a:t>
            </a:r>
            <a:endParaRPr lang="en-US" b="1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84299" y="6453337"/>
            <a:ext cx="2844800" cy="365125"/>
          </a:xfrm>
        </p:spPr>
        <p:txBody>
          <a:bodyPr/>
          <a:lstStyle/>
          <a:p>
            <a:fld id="{25A8D857-4236-4FC5-9B2A-4DE2D2A39F39}" type="slidenum">
              <a:rPr lang="sk-SK" smtClean="0"/>
              <a:pPr/>
              <a:t>32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35150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Example a</a:t>
            </a:r>
            <a:r>
              <a:rPr lang="sk-SK" sz="3600" dirty="0" err="1"/>
              <a:t>nal</a:t>
            </a:r>
            <a:r>
              <a:rPr lang="en-US" sz="3600" dirty="0" err="1"/>
              <a:t>ysis</a:t>
            </a:r>
            <a:r>
              <a:rPr lang="en-US" sz="3600" dirty="0"/>
              <a:t> </a:t>
            </a:r>
            <a:r>
              <a:rPr lang="sk-SK" sz="3600" dirty="0"/>
              <a:t>– </a:t>
            </a:r>
            <a:r>
              <a:rPr lang="en-US" sz="3600" dirty="0"/>
              <a:t>Clusters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8D857-4236-4FC5-9B2A-4DE2D2A39F39}" type="slidenum">
              <a:rPr lang="sk-SK" smtClean="0"/>
              <a:pPr/>
              <a:t>33</a:t>
            </a:fld>
            <a:endParaRPr lang="sk-SK"/>
          </a:p>
        </p:txBody>
      </p:sp>
      <p:pic>
        <p:nvPicPr>
          <p:cNvPr id="12290" name="Picture 2" descr="I:\uxscreenshot\Capture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09" y="917559"/>
            <a:ext cx="10441160" cy="5391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47789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Example a</a:t>
            </a:r>
            <a:r>
              <a:rPr lang="sk-SK" sz="3600" dirty="0" err="1"/>
              <a:t>nal</a:t>
            </a:r>
            <a:r>
              <a:rPr lang="en-US" sz="3600" dirty="0" err="1"/>
              <a:t>ysis</a:t>
            </a:r>
            <a:r>
              <a:rPr lang="en-US" sz="3600" dirty="0"/>
              <a:t> </a:t>
            </a:r>
            <a:r>
              <a:rPr lang="sk-SK" sz="3600" dirty="0"/>
              <a:t>– </a:t>
            </a:r>
            <a:r>
              <a:rPr lang="sk-SK" sz="3600" dirty="0" err="1"/>
              <a:t>Areas</a:t>
            </a:r>
            <a:r>
              <a:rPr lang="sk-SK" sz="3600" dirty="0"/>
              <a:t> </a:t>
            </a:r>
            <a:r>
              <a:rPr lang="sk-SK" sz="3600" dirty="0" err="1"/>
              <a:t>of</a:t>
            </a:r>
            <a:r>
              <a:rPr lang="sk-SK" sz="3600" dirty="0"/>
              <a:t> </a:t>
            </a:r>
            <a:r>
              <a:rPr lang="sk-SK" sz="3600" dirty="0" err="1"/>
              <a:t>Interest</a:t>
            </a:r>
            <a:r>
              <a:rPr lang="sk-SK" sz="3600" dirty="0"/>
              <a:t> (</a:t>
            </a:r>
            <a:r>
              <a:rPr lang="sk-SK" sz="3600" dirty="0" err="1"/>
              <a:t>AOIs</a:t>
            </a:r>
            <a:r>
              <a:rPr lang="sk-SK" sz="3600" dirty="0"/>
              <a:t>)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8D857-4236-4FC5-9B2A-4DE2D2A39F39}" type="slidenum">
              <a:rPr lang="sk-SK" smtClean="0"/>
              <a:pPr/>
              <a:t>34</a:t>
            </a:fld>
            <a:endParaRPr lang="sk-SK"/>
          </a:p>
        </p:txBody>
      </p:sp>
      <p:pic>
        <p:nvPicPr>
          <p:cNvPr id="1026" name="Picture 2" descr="C:\Users\Jozef\Desktop\uxscreenshot\Capture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08" y="908720"/>
            <a:ext cx="10369152" cy="5373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63524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Detailed </a:t>
            </a:r>
            <a:r>
              <a:rPr lang="sk-SK" dirty="0"/>
              <a:t>(60 Hz) </a:t>
            </a:r>
            <a:r>
              <a:rPr lang="en-US" dirty="0"/>
              <a:t>gaze tracking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UX research on mobile devices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440" y="1964100"/>
            <a:ext cx="5832648" cy="432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http://www.tobii.com/ImageVaultFiles/id_2723/cf_60/Eye_Tracking_System_Tobii_Image_Tobii_X2_Eye_Track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112224" y="1950284"/>
            <a:ext cx="2160240" cy="1464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5087888" y="5301208"/>
            <a:ext cx="1512168" cy="792088"/>
          </a:xfrm>
          <a:prstGeom prst="ellipse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c 8"/>
          <p:cNvSpPr/>
          <p:nvPr/>
        </p:nvSpPr>
        <p:spPr>
          <a:xfrm flipV="1">
            <a:off x="3971764" y="2256780"/>
            <a:ext cx="5544616" cy="3420380"/>
          </a:xfrm>
          <a:prstGeom prst="arc">
            <a:avLst>
              <a:gd name="adj1" fmla="val 16908767"/>
              <a:gd name="adj2" fmla="val 1007125"/>
            </a:avLst>
          </a:prstGeom>
          <a:ln w="82550">
            <a:solidFill>
              <a:srgbClr val="C0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9624392" y="4593322"/>
            <a:ext cx="1558440" cy="70788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sk-SK" sz="2000" b="1" dirty="0"/>
              <a:t>60Hz</a:t>
            </a:r>
          </a:p>
          <a:p>
            <a:r>
              <a:rPr lang="sk-SK" sz="2000" b="1" dirty="0" err="1"/>
              <a:t>eyetracker</a:t>
            </a:r>
            <a:endParaRPr lang="en-US" sz="2000" b="1" dirty="0"/>
          </a:p>
        </p:txBody>
      </p:sp>
      <p:sp>
        <p:nvSpPr>
          <p:cNvPr id="16" name="Oval 15"/>
          <p:cNvSpPr/>
          <p:nvPr/>
        </p:nvSpPr>
        <p:spPr>
          <a:xfrm>
            <a:off x="5087888" y="2682649"/>
            <a:ext cx="1008112" cy="602335"/>
          </a:xfrm>
          <a:prstGeom prst="ellipse">
            <a:avLst/>
          </a:prstGeom>
          <a:noFill/>
          <a:ln>
            <a:solidFill>
              <a:schemeClr val="accent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5735960" y="3140968"/>
            <a:ext cx="216024" cy="108012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5303912" y="3140968"/>
            <a:ext cx="216024" cy="82600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790379" y="2060848"/>
            <a:ext cx="1619354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sk-SK" sz="2000" b="1" dirty="0"/>
              <a:t>HD </a:t>
            </a:r>
            <a:r>
              <a:rPr lang="en-US" sz="2000" b="1" dirty="0"/>
              <a:t>c</a:t>
            </a:r>
            <a:r>
              <a:rPr lang="sk-SK" sz="2000" b="1" dirty="0" err="1"/>
              <a:t>amera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9728995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During </a:t>
            </a:r>
            <a:r>
              <a:rPr lang="sk-SK" sz="3600" dirty="0"/>
              <a:t>experiment</a:t>
            </a:r>
            <a:r>
              <a:rPr lang="en-US" sz="3600" dirty="0"/>
              <a:t> (stimuli on tablet)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8D857-4236-4FC5-9B2A-4DE2D2A39F39}" type="slidenum">
              <a:rPr lang="sk-SK" smtClean="0"/>
              <a:pPr/>
              <a:t>36</a:t>
            </a:fld>
            <a:endParaRPr lang="sk-SK"/>
          </a:p>
        </p:txBody>
      </p:sp>
      <p:pic>
        <p:nvPicPr>
          <p:cNvPr id="5122" name="Picture 2" descr="DSC_772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980728"/>
            <a:ext cx="7845896" cy="5234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>
          <a:xfrm>
            <a:off x="5267908" y="4692104"/>
            <a:ext cx="468052" cy="792088"/>
          </a:xfrm>
          <a:prstGeom prst="ellipse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5501934" y="2924944"/>
            <a:ext cx="666074" cy="2163204"/>
          </a:xfrm>
          <a:prstGeom prst="straightConnector1">
            <a:avLst/>
          </a:prstGeom>
          <a:ln w="698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5087888" y="2852936"/>
            <a:ext cx="898612" cy="1153610"/>
          </a:xfrm>
          <a:prstGeom prst="straightConnector1">
            <a:avLst/>
          </a:prstGeom>
          <a:ln w="63500">
            <a:solidFill>
              <a:srgbClr val="FFC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423592" y="2492896"/>
            <a:ext cx="3411379" cy="216024"/>
          </a:xfrm>
          <a:prstGeom prst="straightConnector1">
            <a:avLst/>
          </a:prstGeom>
          <a:ln w="63500">
            <a:solidFill>
              <a:schemeClr val="accent1">
                <a:lumMod val="60000"/>
                <a:lumOff val="40000"/>
              </a:schemeClr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2207568" y="2492896"/>
            <a:ext cx="108012" cy="648072"/>
          </a:xfrm>
          <a:prstGeom prst="straightConnector1">
            <a:avLst/>
          </a:prstGeom>
          <a:ln w="63500">
            <a:solidFill>
              <a:schemeClr val="accent1">
                <a:lumMod val="60000"/>
                <a:lumOff val="40000"/>
              </a:schemeClr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127448" y="1773076"/>
            <a:ext cx="1481496" cy="4001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b="1" dirty="0"/>
              <a:t>Observers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16080" y="3449223"/>
            <a:ext cx="1146468" cy="40011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sk-SK" sz="2000" b="1" dirty="0" err="1"/>
              <a:t>subje</a:t>
            </a:r>
            <a:r>
              <a:rPr lang="en-US" sz="2000" b="1" dirty="0"/>
              <a:t>c</a:t>
            </a:r>
            <a:r>
              <a:rPr lang="sk-SK" sz="2000" b="1" dirty="0"/>
              <a:t>t</a:t>
            </a:r>
            <a:endParaRPr lang="en-US" sz="2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0164954" y="1265245"/>
            <a:ext cx="1558440" cy="70788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sk-SK" sz="2000" b="1" dirty="0"/>
              <a:t>60Hz</a:t>
            </a:r>
          </a:p>
          <a:p>
            <a:r>
              <a:rPr lang="sk-SK" sz="2000" b="1" dirty="0" err="1"/>
              <a:t>eyetracker</a:t>
            </a:r>
            <a:endParaRPr lang="en-US" sz="20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215680" y="5589240"/>
            <a:ext cx="1872208" cy="707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dirty="0"/>
              <a:t>Experiment moderator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H="1" flipV="1">
            <a:off x="2423592" y="5589240"/>
            <a:ext cx="648072" cy="353944"/>
          </a:xfrm>
          <a:prstGeom prst="straightConnector1">
            <a:avLst/>
          </a:prstGeom>
          <a:ln w="63500">
            <a:solidFill>
              <a:schemeClr val="accent1">
                <a:lumMod val="60000"/>
                <a:lumOff val="40000"/>
              </a:schemeClr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9184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2700" dirty="0"/>
              <a:t>U</a:t>
            </a:r>
            <a:r>
              <a:rPr lang="en-US" sz="2700" dirty="0" err="1"/>
              <a:t>ser</a:t>
            </a:r>
            <a:r>
              <a:rPr lang="en-US" sz="2700" dirty="0"/>
              <a:t> e</a:t>
            </a:r>
            <a:r>
              <a:rPr lang="sk-SK" sz="2700" dirty="0"/>
              <a:t>X</a:t>
            </a:r>
            <a:r>
              <a:rPr lang="en-US" sz="2700" dirty="0" err="1"/>
              <a:t>perience</a:t>
            </a:r>
            <a:r>
              <a:rPr lang="en-US" sz="2700" dirty="0"/>
              <a:t> and </a:t>
            </a:r>
            <a:r>
              <a:rPr lang="sk-SK" sz="2700" dirty="0"/>
              <a:t>I</a:t>
            </a:r>
            <a:r>
              <a:rPr lang="en-US" sz="2700" dirty="0" err="1"/>
              <a:t>nteraction</a:t>
            </a:r>
            <a:r>
              <a:rPr lang="en-US" sz="2700" dirty="0"/>
              <a:t> Research Center</a:t>
            </a:r>
            <a:r>
              <a:rPr lang="sk-SK" sz="2700" dirty="0"/>
              <a:t> @ FIIT STU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8D857-4236-4FC5-9B2A-4DE2D2A39F39}" type="slidenum">
              <a:rPr lang="sk-SK" smtClean="0"/>
              <a:pPr/>
              <a:t>37</a:t>
            </a:fld>
            <a:endParaRPr lang="sk-SK"/>
          </a:p>
        </p:txBody>
      </p:sp>
      <p:pic>
        <p:nvPicPr>
          <p:cNvPr id="22" name="Picture 12" descr="http://www.tobii.com/ImageVaultFiles/id_3575/cf_60/tobii_image_mobiledevicetesting_ipadrender_619x35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97"/>
          <a:stretch/>
        </p:blipFill>
        <p:spPr bwMode="auto">
          <a:xfrm>
            <a:off x="4601943" y="4048428"/>
            <a:ext cx="1121848" cy="159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ttp://www.tobii.com/ImageVaultFiles/id_781/cf_60/Eye-%20Tracking-system-Tobii-TX300_Side_Angled_WS61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23836" y="2061872"/>
            <a:ext cx="1152129" cy="1299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1965762" y="1339374"/>
            <a:ext cx="28512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/>
              <a:t>UX Lab</a:t>
            </a:r>
            <a:endParaRPr lang="en-US" sz="2400" b="1" dirty="0"/>
          </a:p>
        </p:txBody>
      </p:sp>
      <p:pic>
        <p:nvPicPr>
          <p:cNvPr id="26" name="Picture 2" descr="http://teaergo.com/drupal/sites/default/files/styles/medium/public/T-Sens.jpg?itok=gF_EOhw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593" y="4698316"/>
            <a:ext cx="2222332" cy="110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133" y="4683648"/>
            <a:ext cx="1374907" cy="1100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059939" y="5791618"/>
            <a:ext cx="12940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/>
              <a:t>EEG</a:t>
            </a:r>
            <a:endParaRPr lang="en-US" sz="1400" dirty="0"/>
          </a:p>
        </p:txBody>
      </p:sp>
      <p:sp>
        <p:nvSpPr>
          <p:cNvPr id="29" name="TextBox 28"/>
          <p:cNvSpPr txBox="1"/>
          <p:nvPr/>
        </p:nvSpPr>
        <p:spPr>
          <a:xfrm>
            <a:off x="2315549" y="5742980"/>
            <a:ext cx="16738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/>
              <a:t>ECG, GSR, FSR, </a:t>
            </a:r>
            <a:r>
              <a:rPr lang="en-US" sz="1400" dirty="0"/>
              <a:t>°</a:t>
            </a:r>
            <a:r>
              <a:rPr lang="sk-SK" sz="1400" dirty="0"/>
              <a:t>C</a:t>
            </a:r>
            <a:endParaRPr lang="en-US" sz="1400" dirty="0"/>
          </a:p>
        </p:txBody>
      </p:sp>
      <p:pic>
        <p:nvPicPr>
          <p:cNvPr id="30" name="Picture 6" descr="Senz3D* len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29" y="3483765"/>
            <a:ext cx="1172715" cy="623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875842" y="4059084"/>
            <a:ext cx="16291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3D depth camera</a:t>
            </a:r>
            <a:endParaRPr lang="sk-SK" sz="1400" dirty="0"/>
          </a:p>
        </p:txBody>
      </p:sp>
      <p:pic>
        <p:nvPicPr>
          <p:cNvPr id="32" name="Picture 8" descr="FaceReader in market research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952" y="2045510"/>
            <a:ext cx="1236305" cy="738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4598622" y="3355095"/>
            <a:ext cx="12370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1400" dirty="0"/>
              <a:t>300 Hz</a:t>
            </a:r>
          </a:p>
          <a:p>
            <a:r>
              <a:rPr lang="en-US" sz="1400" dirty="0"/>
              <a:t>gaze tracking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103646" y="2745216"/>
            <a:ext cx="9140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emotion</a:t>
            </a:r>
            <a:br>
              <a:rPr lang="en-US" sz="1400" dirty="0"/>
            </a:br>
            <a:r>
              <a:rPr lang="en-US" sz="1400" dirty="0"/>
              <a:t>detection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757466" y="2870827"/>
            <a:ext cx="10850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1400" dirty="0"/>
              <a:t>Tobii studio</a:t>
            </a:r>
            <a:endParaRPr lang="en-US" sz="1400" dirty="0"/>
          </a:p>
        </p:txBody>
      </p:sp>
      <p:pic>
        <p:nvPicPr>
          <p:cNvPr id="37" name="Picture 2" descr="Eye Tracking : Mega menu sarenz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5708" y="1978364"/>
            <a:ext cx="1645760" cy="91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4" descr="http://www.tobii.com/ImageVaultFiles/id_2723/cf_60/Eye_Tracking_System_Tobii_Image_Tobii_X2_Eye_Track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747825" y="3213276"/>
            <a:ext cx="1640127" cy="857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6551120" y="1124745"/>
            <a:ext cx="5305520" cy="517702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TextBox 12"/>
          <p:cNvSpPr txBox="1"/>
          <p:nvPr/>
        </p:nvSpPr>
        <p:spPr>
          <a:xfrm>
            <a:off x="7327540" y="1331825"/>
            <a:ext cx="3647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b="1" dirty="0"/>
              <a:t>UX Class</a:t>
            </a:r>
            <a:endParaRPr lang="en-US" sz="2400" b="1" dirty="0"/>
          </a:p>
        </p:txBody>
      </p:sp>
      <p:pic>
        <p:nvPicPr>
          <p:cNvPr id="14" name="Picture 8" descr="FaceReader in market research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6882" y="4635091"/>
            <a:ext cx="1236305" cy="738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9636648" y="5341067"/>
            <a:ext cx="16177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Emotion detection</a:t>
            </a:r>
          </a:p>
        </p:txBody>
      </p:sp>
      <p:pic>
        <p:nvPicPr>
          <p:cNvPr id="16" name="Picture 16" descr="http://www.tobii.com/ImageVaultFiles/id_3220/cf_60/Eye_Tracking_System_Tobii_X2-30_Eye_Tracker_PC_Mon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05830" y="2187937"/>
            <a:ext cx="1519620" cy="1094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Senz3D* len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683" y="3518904"/>
            <a:ext cx="1172715" cy="623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7252499" y="4131337"/>
            <a:ext cx="15473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3D depth camera</a:t>
            </a:r>
            <a:endParaRPr lang="sk-SK" sz="1400" dirty="0"/>
          </a:p>
        </p:txBody>
      </p:sp>
      <p:pic>
        <p:nvPicPr>
          <p:cNvPr id="19" name="Picture 10" descr="http://www.tobii.com/ImageVaultFiles/id_3157/cf_60/Classroom_MainImage_WithText_619x271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917816" y="1983474"/>
            <a:ext cx="2604635" cy="1355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6974383" y="1911688"/>
            <a:ext cx="4683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/>
              <a:t>20x</a:t>
            </a:r>
            <a:endParaRPr lang="en-US" sz="1400" dirty="0"/>
          </a:p>
        </p:txBody>
      </p:sp>
      <p:sp>
        <p:nvSpPr>
          <p:cNvPr id="21" name="Rectangle 20"/>
          <p:cNvSpPr/>
          <p:nvPr/>
        </p:nvSpPr>
        <p:spPr>
          <a:xfrm>
            <a:off x="8498387" y="3987170"/>
            <a:ext cx="337323" cy="2070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" name="TextBox 9"/>
          <p:cNvSpPr txBox="1"/>
          <p:nvPr/>
        </p:nvSpPr>
        <p:spPr>
          <a:xfrm>
            <a:off x="9741800" y="3891446"/>
            <a:ext cx="21739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/>
              <a:t>60 Hz </a:t>
            </a:r>
            <a:r>
              <a:rPr lang="en-US" sz="1400" dirty="0"/>
              <a:t>gaze tracking</a:t>
            </a:r>
          </a:p>
        </p:txBody>
      </p: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269" y="3437167"/>
            <a:ext cx="1307891" cy="67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3207010" y="4166807"/>
            <a:ext cx="6144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/>
              <a:t>TV</a:t>
            </a:r>
            <a:endParaRPr lang="en-US" sz="1400" dirty="0"/>
          </a:p>
        </p:txBody>
      </p:sp>
      <p:sp>
        <p:nvSpPr>
          <p:cNvPr id="41" name="TextBox 40"/>
          <p:cNvSpPr txBox="1"/>
          <p:nvPr/>
        </p:nvSpPr>
        <p:spPr>
          <a:xfrm>
            <a:off x="4523836" y="5686815"/>
            <a:ext cx="13267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Smartphones,</a:t>
            </a:r>
            <a:r>
              <a:rPr lang="sk-SK" sz="1400" dirty="0"/>
              <a:t> tablety</a:t>
            </a:r>
            <a:endParaRPr lang="en-US" sz="1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810" y="4511969"/>
            <a:ext cx="2977015" cy="1194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6893665" y="5716354"/>
            <a:ext cx="2024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400" dirty="0"/>
              <a:t>UX Research</a:t>
            </a:r>
            <a:r>
              <a:rPr lang="en-US" sz="1400" dirty="0"/>
              <a:t> infrastructure software</a:t>
            </a:r>
          </a:p>
        </p:txBody>
      </p:sp>
      <p:sp>
        <p:nvSpPr>
          <p:cNvPr id="43" name="Rectangle 11"/>
          <p:cNvSpPr/>
          <p:nvPr/>
        </p:nvSpPr>
        <p:spPr>
          <a:xfrm>
            <a:off x="591257" y="1124745"/>
            <a:ext cx="5305520" cy="517702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3447001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794471" y="3717032"/>
            <a:ext cx="8534400" cy="1596632"/>
          </a:xfrm>
        </p:spPr>
        <p:txBody>
          <a:bodyPr>
            <a:normAutofit/>
          </a:bodyPr>
          <a:lstStyle/>
          <a:p>
            <a:r>
              <a:rPr lang="en-US" b="1" dirty="0"/>
              <a:t>www.uxi.sk</a:t>
            </a:r>
            <a:endParaRPr lang="sk-SK" b="1" dirty="0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altLang="sk-SK" sz="7200" dirty="0"/>
              <a:t>UXI@FIIT</a:t>
            </a:r>
            <a:r>
              <a:rPr lang="en-GB" altLang="sk-SK" dirty="0"/>
              <a:t> </a:t>
            </a:r>
            <a:br>
              <a:rPr lang="sk-SK" altLang="sk-SK" dirty="0"/>
            </a:br>
            <a:r>
              <a:rPr lang="en-US" altLang="sk-SK" dirty="0"/>
              <a:t>User </a:t>
            </a:r>
            <a:r>
              <a:rPr lang="en-US" altLang="sk-SK" dirty="0" err="1"/>
              <a:t>eXperience</a:t>
            </a:r>
            <a:r>
              <a:rPr lang="en-US" altLang="sk-SK" dirty="0"/>
              <a:t> and Interaction</a:t>
            </a:r>
            <a:br>
              <a:rPr lang="en-US" altLang="sk-SK" dirty="0"/>
            </a:br>
            <a:r>
              <a:rPr lang="en-US" altLang="sk-SK" sz="2700" dirty="0"/>
              <a:t>Research center @ FIIT STU, Bratislava</a:t>
            </a:r>
            <a:br>
              <a:rPr lang="en-US" altLang="sk-SK" sz="2700" dirty="0"/>
            </a:br>
            <a:r>
              <a:rPr lang="en-US" altLang="sk-SK" sz="2700" dirty="0"/>
              <a:t>Slovak University of Technology in Bratislava</a:t>
            </a:r>
            <a:endParaRPr lang="sk-SK" sz="2700" dirty="0"/>
          </a:p>
        </p:txBody>
      </p:sp>
      <p:pic>
        <p:nvPicPr>
          <p:cNvPr id="4" name="Picture 2" descr="http://foto.fiit.stuba.sk/img/logo_fiit_stu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1" t="15090" r="2533" b="31011"/>
          <a:stretch/>
        </p:blipFill>
        <p:spPr bwMode="auto">
          <a:xfrm>
            <a:off x="1775520" y="5445224"/>
            <a:ext cx="2660830" cy="369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encrypted-tbn2.gstatic.com/images?q=tbn:ANd9GcQxqgiPow5lxJ_jZbn0YnLCdiOQFMXkQzkw3losYETrb_9HaJc51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28" r="31000" b="15932"/>
          <a:stretch/>
        </p:blipFill>
        <p:spPr bwMode="auto">
          <a:xfrm>
            <a:off x="757957" y="5427368"/>
            <a:ext cx="1051560" cy="38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976" y="3725960"/>
            <a:ext cx="5308901" cy="1903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512273"/>
      </p:ext>
    </p:extLst>
  </p:cSld>
  <p:clrMapOvr>
    <a:masterClrMapping/>
  </p:clrMapOvr>
  <p:transition spd="med">
    <p:pull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1196752"/>
            <a:ext cx="10972800" cy="5184576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Research of </a:t>
            </a:r>
            <a:r>
              <a:rPr lang="en-US" b="1" dirty="0"/>
              <a:t>methods utilizing eye-tracking </a:t>
            </a:r>
            <a:r>
              <a:rPr lang="en-US" dirty="0"/>
              <a:t>and other sensors either as the means of human-computer interaction or as the means for implicit feedback collection (especially for applications with adaptation and personalization features)</a:t>
            </a:r>
          </a:p>
          <a:p>
            <a:r>
              <a:rPr lang="en-US" b="1" dirty="0"/>
              <a:t>User studies </a:t>
            </a:r>
            <a:r>
              <a:rPr lang="en-US" dirty="0"/>
              <a:t>examining the user behavior and experience during the use of information systems, web applications, mobile applications and multimedia. </a:t>
            </a:r>
          </a:p>
          <a:p>
            <a:pPr lvl="1"/>
            <a:r>
              <a:rPr lang="en-GB" b="1" dirty="0"/>
              <a:t>Individuals </a:t>
            </a:r>
            <a:r>
              <a:rPr lang="en-GB" dirty="0"/>
              <a:t>or </a:t>
            </a:r>
            <a:r>
              <a:rPr lang="en-GB" b="1" dirty="0"/>
              <a:t>groups of up to 20 persons</a:t>
            </a:r>
            <a:endParaRPr lang="en-US" b="1" dirty="0"/>
          </a:p>
          <a:p>
            <a:pPr lvl="1"/>
            <a:r>
              <a:rPr lang="en-US" dirty="0"/>
              <a:t>Exploration of </a:t>
            </a:r>
            <a:r>
              <a:rPr lang="en-US" b="1" dirty="0"/>
              <a:t>user preferences</a:t>
            </a:r>
          </a:p>
          <a:p>
            <a:pPr lvl="1"/>
            <a:r>
              <a:rPr lang="en-US" dirty="0"/>
              <a:t>Evaluation of </a:t>
            </a:r>
            <a:r>
              <a:rPr lang="en-US" b="1" dirty="0"/>
              <a:t>user interface designs</a:t>
            </a:r>
          </a:p>
          <a:p>
            <a:r>
              <a:rPr lang="en-US" dirty="0"/>
              <a:t>Collection of </a:t>
            </a:r>
            <a:r>
              <a:rPr lang="en-US" b="1" dirty="0"/>
              <a:t>large quantities of user activity data</a:t>
            </a:r>
          </a:p>
          <a:p>
            <a:pPr lvl="1"/>
            <a:r>
              <a:rPr lang="en-US" dirty="0"/>
              <a:t>Pageviews, clicks, gaze, mouse movement</a:t>
            </a:r>
          </a:p>
          <a:p>
            <a:r>
              <a:rPr lang="en-US" dirty="0"/>
              <a:t>Research of methods for </a:t>
            </a:r>
            <a:r>
              <a:rPr lang="en-US" b="1" dirty="0"/>
              <a:t>gaze data analysis</a:t>
            </a:r>
          </a:p>
          <a:p>
            <a:pPr lvl="1"/>
            <a:r>
              <a:rPr lang="en-GB" dirty="0"/>
              <a:t>Event detection: fixations, saccades, smooth pursuit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UXI Research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8D857-4236-4FC5-9B2A-4DE2D2A39F39}" type="slidenum">
              <a:rPr lang="sk-SK" smtClean="0"/>
              <a:pPr/>
              <a:t>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150042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2700" dirty="0"/>
              <a:t>U</a:t>
            </a:r>
            <a:r>
              <a:rPr lang="en-US" sz="2700" dirty="0" err="1"/>
              <a:t>ser</a:t>
            </a:r>
            <a:r>
              <a:rPr lang="en-US" sz="2700" dirty="0"/>
              <a:t> e</a:t>
            </a:r>
            <a:r>
              <a:rPr lang="sk-SK" sz="2700" dirty="0"/>
              <a:t>X</a:t>
            </a:r>
            <a:r>
              <a:rPr lang="en-US" sz="2700" dirty="0" err="1"/>
              <a:t>perience</a:t>
            </a:r>
            <a:r>
              <a:rPr lang="en-US" sz="2700" dirty="0"/>
              <a:t> and </a:t>
            </a:r>
            <a:r>
              <a:rPr lang="sk-SK" sz="2700" dirty="0"/>
              <a:t>I</a:t>
            </a:r>
            <a:r>
              <a:rPr lang="en-US" sz="2700" dirty="0" err="1"/>
              <a:t>nteraction</a:t>
            </a:r>
            <a:r>
              <a:rPr lang="en-US" sz="2700" dirty="0"/>
              <a:t> Research Center</a:t>
            </a:r>
            <a:r>
              <a:rPr lang="sk-SK" sz="2700" dirty="0"/>
              <a:t> @ FIIT STU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8D857-4236-4FC5-9B2A-4DE2D2A39F39}" type="slidenum">
              <a:rPr lang="sk-SK" smtClean="0"/>
              <a:pPr/>
              <a:t>5</a:t>
            </a:fld>
            <a:endParaRPr lang="sk-SK"/>
          </a:p>
        </p:txBody>
      </p:sp>
      <p:pic>
        <p:nvPicPr>
          <p:cNvPr id="22" name="Picture 12" descr="http://www.tobii.com/ImageVaultFiles/id_3575/cf_60/tobii_image_mobiledevicetesting_ipadrender_619x35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97"/>
          <a:stretch/>
        </p:blipFill>
        <p:spPr bwMode="auto">
          <a:xfrm>
            <a:off x="4601943" y="4048428"/>
            <a:ext cx="1121848" cy="159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ttp://www.tobii.com/ImageVaultFiles/id_781/cf_60/Eye-%20Tracking-system-Tobii-TX300_Side_Angled_WS61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23836" y="2061872"/>
            <a:ext cx="1152129" cy="1299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ttp://teaergo.com/drupal/sites/default/files/styles/medium/public/T-Sens.jpg?itok=gF_EOhw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593" y="4698316"/>
            <a:ext cx="2222332" cy="110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133" y="4683648"/>
            <a:ext cx="1374907" cy="1100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059939" y="5791618"/>
            <a:ext cx="12940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/>
              <a:t>EEG</a:t>
            </a:r>
            <a:endParaRPr lang="en-US" sz="1400" dirty="0"/>
          </a:p>
        </p:txBody>
      </p:sp>
      <p:sp>
        <p:nvSpPr>
          <p:cNvPr id="29" name="TextBox 28"/>
          <p:cNvSpPr txBox="1"/>
          <p:nvPr/>
        </p:nvSpPr>
        <p:spPr>
          <a:xfrm>
            <a:off x="2315549" y="5742980"/>
            <a:ext cx="16738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/>
              <a:t>ECG, GSR, FSR, </a:t>
            </a:r>
            <a:r>
              <a:rPr lang="en-US" sz="1400" dirty="0"/>
              <a:t>°</a:t>
            </a:r>
            <a:r>
              <a:rPr lang="sk-SK" sz="1400" dirty="0"/>
              <a:t>C</a:t>
            </a:r>
            <a:endParaRPr lang="en-US" sz="1400" dirty="0"/>
          </a:p>
        </p:txBody>
      </p:sp>
      <p:pic>
        <p:nvPicPr>
          <p:cNvPr id="30" name="Picture 6" descr="Senz3D* len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29" y="3483765"/>
            <a:ext cx="1172715" cy="623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875842" y="4059084"/>
            <a:ext cx="16291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3D depth camera</a:t>
            </a:r>
            <a:endParaRPr lang="sk-SK" sz="1400" dirty="0"/>
          </a:p>
        </p:txBody>
      </p:sp>
      <p:pic>
        <p:nvPicPr>
          <p:cNvPr id="32" name="Picture 8" descr="FaceReader in market research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952" y="2045510"/>
            <a:ext cx="1236305" cy="738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4598622" y="3355095"/>
            <a:ext cx="12370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1400" dirty="0"/>
              <a:t>300 Hz</a:t>
            </a:r>
          </a:p>
          <a:p>
            <a:r>
              <a:rPr lang="en-US" sz="1400" dirty="0"/>
              <a:t>gaze tracking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103646" y="2745216"/>
            <a:ext cx="9140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emotion</a:t>
            </a:r>
            <a:br>
              <a:rPr lang="en-US" sz="1400" dirty="0"/>
            </a:br>
            <a:r>
              <a:rPr lang="en-US" sz="1400" dirty="0"/>
              <a:t>detection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757466" y="2870827"/>
            <a:ext cx="10850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1400" dirty="0"/>
              <a:t>Tobii studio</a:t>
            </a:r>
            <a:endParaRPr lang="en-US" sz="1400" dirty="0"/>
          </a:p>
        </p:txBody>
      </p:sp>
      <p:pic>
        <p:nvPicPr>
          <p:cNvPr id="37" name="Picture 2" descr="Eye Tracking : Mega menu sarenza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5708" y="1978364"/>
            <a:ext cx="1645760" cy="91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4" descr="http://www.tobii.com/ImageVaultFiles/id_2723/cf_60/Eye_Tracking_System_Tobii_Image_Tobii_X2_Eye_Track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747825" y="3213276"/>
            <a:ext cx="1640127" cy="857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6551120" y="1124745"/>
            <a:ext cx="5305520" cy="517702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TextBox 12"/>
          <p:cNvSpPr txBox="1"/>
          <p:nvPr/>
        </p:nvSpPr>
        <p:spPr>
          <a:xfrm>
            <a:off x="6558280" y="1124745"/>
            <a:ext cx="5298360" cy="461665"/>
          </a:xfrm>
          <a:prstGeom prst="rect">
            <a:avLst/>
          </a:prstGeom>
          <a:solidFill>
            <a:srgbClr val="1C4485"/>
          </a:solidFill>
        </p:spPr>
        <p:txBody>
          <a:bodyPr wrap="square" rtlCol="0">
            <a:spAutoFit/>
          </a:bodyPr>
          <a:lstStyle/>
          <a:p>
            <a:pPr algn="ctr"/>
            <a:r>
              <a:rPr lang="sk-SK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UX </a:t>
            </a:r>
            <a:r>
              <a:rPr 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Group</a:t>
            </a:r>
          </a:p>
        </p:txBody>
      </p:sp>
      <p:pic>
        <p:nvPicPr>
          <p:cNvPr id="14" name="Picture 8" descr="FaceReader in market research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6882" y="4635091"/>
            <a:ext cx="1236305" cy="738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9636648" y="5341067"/>
            <a:ext cx="16177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Emotion detection</a:t>
            </a:r>
          </a:p>
        </p:txBody>
      </p:sp>
      <p:pic>
        <p:nvPicPr>
          <p:cNvPr id="16" name="Picture 16" descr="http://www.tobii.com/ImageVaultFiles/id_3220/cf_60/Eye_Tracking_System_Tobii_X2-30_Eye_Tracker_PC_Mon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05830" y="2187937"/>
            <a:ext cx="1519620" cy="1094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Senz3D* len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683" y="3518904"/>
            <a:ext cx="1172715" cy="623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7252499" y="4131337"/>
            <a:ext cx="15473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3D depth camera</a:t>
            </a:r>
            <a:endParaRPr lang="sk-SK" sz="1400" dirty="0"/>
          </a:p>
        </p:txBody>
      </p:sp>
      <p:pic>
        <p:nvPicPr>
          <p:cNvPr id="19" name="Picture 10" descr="http://www.tobii.com/ImageVaultFiles/id_3157/cf_60/Classroom_MainImage_WithText_619x271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917816" y="1983474"/>
            <a:ext cx="2604635" cy="1355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6974383" y="1911688"/>
            <a:ext cx="4683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/>
              <a:t>20x</a:t>
            </a:r>
            <a:endParaRPr lang="en-US" sz="1400" dirty="0"/>
          </a:p>
        </p:txBody>
      </p:sp>
      <p:sp>
        <p:nvSpPr>
          <p:cNvPr id="21" name="Rectangle 20"/>
          <p:cNvSpPr/>
          <p:nvPr/>
        </p:nvSpPr>
        <p:spPr>
          <a:xfrm>
            <a:off x="8498387" y="3987170"/>
            <a:ext cx="337323" cy="2070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" name="TextBox 9"/>
          <p:cNvSpPr txBox="1"/>
          <p:nvPr/>
        </p:nvSpPr>
        <p:spPr>
          <a:xfrm>
            <a:off x="9741800" y="3891446"/>
            <a:ext cx="21739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/>
              <a:t>60 Hz </a:t>
            </a:r>
            <a:r>
              <a:rPr lang="en-US" sz="1400" dirty="0"/>
              <a:t>gaze tracking</a:t>
            </a:r>
          </a:p>
        </p:txBody>
      </p: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269" y="3437167"/>
            <a:ext cx="1307891" cy="67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3207010" y="4166807"/>
            <a:ext cx="6144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/>
              <a:t>TV</a:t>
            </a:r>
            <a:endParaRPr lang="en-US" sz="1400" dirty="0"/>
          </a:p>
        </p:txBody>
      </p:sp>
      <p:sp>
        <p:nvSpPr>
          <p:cNvPr id="41" name="TextBox 40"/>
          <p:cNvSpPr txBox="1"/>
          <p:nvPr/>
        </p:nvSpPr>
        <p:spPr>
          <a:xfrm>
            <a:off x="4523836" y="5686815"/>
            <a:ext cx="13267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Smartphones,</a:t>
            </a:r>
            <a:r>
              <a:rPr lang="sk-SK" sz="1400" dirty="0"/>
              <a:t> tablet</a:t>
            </a:r>
            <a:r>
              <a:rPr lang="en-US" sz="1400" dirty="0"/>
              <a:t>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810" y="4511969"/>
            <a:ext cx="2977015" cy="1194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6893665" y="5716354"/>
            <a:ext cx="2024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400" dirty="0"/>
              <a:t>UX Research</a:t>
            </a:r>
            <a:r>
              <a:rPr lang="en-US" sz="1400" dirty="0"/>
              <a:t> infrastructure software</a:t>
            </a:r>
          </a:p>
        </p:txBody>
      </p:sp>
      <p:sp>
        <p:nvSpPr>
          <p:cNvPr id="43" name="Rectangle 11"/>
          <p:cNvSpPr/>
          <p:nvPr/>
        </p:nvSpPr>
        <p:spPr>
          <a:xfrm>
            <a:off x="591257" y="1124745"/>
            <a:ext cx="5305520" cy="517702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8" name="TextBox 37"/>
          <p:cNvSpPr txBox="1"/>
          <p:nvPr/>
        </p:nvSpPr>
        <p:spPr>
          <a:xfrm>
            <a:off x="583758" y="1124745"/>
            <a:ext cx="5298360" cy="461665"/>
          </a:xfrm>
          <a:prstGeom prst="rect">
            <a:avLst/>
          </a:prstGeom>
          <a:solidFill>
            <a:srgbClr val="1C4485"/>
          </a:solidFill>
        </p:spPr>
        <p:txBody>
          <a:bodyPr wrap="square" rtlCol="0">
            <a:spAutoFit/>
          </a:bodyPr>
          <a:lstStyle/>
          <a:p>
            <a:pPr algn="ctr"/>
            <a:r>
              <a:rPr lang="sk-SK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UX </a:t>
            </a:r>
            <a:r>
              <a:rPr 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Lab</a:t>
            </a:r>
          </a:p>
        </p:txBody>
      </p:sp>
    </p:spTree>
    <p:extLst>
      <p:ext uri="{BB962C8B-B14F-4D97-AF65-F5344CB8AC3E}">
        <p14:creationId xmlns:p14="http://schemas.microsoft.com/office/powerpoint/2010/main" val="12597429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223792" y="2924944"/>
            <a:ext cx="1080120" cy="12961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783632" y="2924944"/>
            <a:ext cx="1440160" cy="12961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116632"/>
            <a:ext cx="10972800" cy="576064"/>
          </a:xfrm>
        </p:spPr>
        <p:txBody>
          <a:bodyPr/>
          <a:lstStyle/>
          <a:p>
            <a:r>
              <a:rPr lang="en-US" dirty="0"/>
              <a:t>UXI@FIIT = three laboratories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8D857-4236-4FC5-9B2A-4DE2D2A39F39}" type="slidenum">
              <a:rPr lang="sk-SK" smtClean="0"/>
              <a:pPr/>
              <a:t>6</a:t>
            </a:fld>
            <a:endParaRPr lang="sk-SK"/>
          </a:p>
        </p:txBody>
      </p:sp>
      <p:sp>
        <p:nvSpPr>
          <p:cNvPr id="5" name="Rectangle 4"/>
          <p:cNvSpPr/>
          <p:nvPr/>
        </p:nvSpPr>
        <p:spPr>
          <a:xfrm>
            <a:off x="1703512" y="2924944"/>
            <a:ext cx="1080120" cy="12961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851104" y="2924944"/>
            <a:ext cx="3853408" cy="20162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4223792" y="3356992"/>
            <a:ext cx="0" cy="432048"/>
          </a:xfrm>
          <a:prstGeom prst="line">
            <a:avLst/>
          </a:prstGeom>
          <a:ln w="317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783632" y="3356992"/>
            <a:ext cx="0" cy="432048"/>
          </a:xfrm>
          <a:prstGeom prst="line">
            <a:avLst/>
          </a:prstGeom>
          <a:ln w="317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295801" y="3007772"/>
            <a:ext cx="9361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600" b="1" dirty="0"/>
              <a:t>300 Hz</a:t>
            </a:r>
            <a:br>
              <a:rPr lang="sk-SK" sz="1600" b="1" dirty="0"/>
            </a:br>
            <a:br>
              <a:rPr lang="sk-SK" sz="1600" b="1" dirty="0"/>
            </a:br>
            <a:r>
              <a:rPr lang="sk-SK" sz="1600" b="1" dirty="0"/>
              <a:t>PC, EEG, ...</a:t>
            </a:r>
            <a:endParaRPr lang="en-US" sz="1600" b="1" dirty="0"/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751" y="2060848"/>
            <a:ext cx="810089" cy="782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2" descr="http://www.tobii.com/ImageVaultFiles/id_3575/cf_60/tobii_image_mobiledevicetesting_ipadrender_619x35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97"/>
          <a:stretch/>
        </p:blipFill>
        <p:spPr bwMode="auto">
          <a:xfrm>
            <a:off x="1902508" y="1710006"/>
            <a:ext cx="648072" cy="119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703512" y="3034407"/>
            <a:ext cx="10801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600" b="1" dirty="0"/>
              <a:t>60 Hz</a:t>
            </a:r>
            <a:br>
              <a:rPr lang="sk-SK" sz="1600" b="1" dirty="0"/>
            </a:br>
            <a:br>
              <a:rPr lang="sk-SK" sz="1600" b="1" dirty="0"/>
            </a:br>
            <a:r>
              <a:rPr lang="sk-SK" sz="1600" b="1" dirty="0"/>
              <a:t>mobil</a:t>
            </a:r>
            <a:r>
              <a:rPr lang="en-US" sz="1600" b="1" dirty="0" err="1"/>
              <a:t>es</a:t>
            </a:r>
            <a:r>
              <a:rPr lang="sk-SK" sz="1600" b="1" dirty="0"/>
              <a:t>, TV, PC</a:t>
            </a:r>
            <a:endParaRPr lang="en-US" sz="1600" b="1" dirty="0"/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104" y="2030416"/>
            <a:ext cx="1768953" cy="767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7824192" y="3425676"/>
            <a:ext cx="20882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000" b="1" dirty="0"/>
              <a:t>20x 60 Hz</a:t>
            </a:r>
            <a:br>
              <a:rPr lang="en-US" sz="2000" b="1" dirty="0"/>
            </a:br>
            <a:r>
              <a:rPr lang="en-US" sz="2000" b="1" dirty="0"/>
              <a:t>gaze tracking</a:t>
            </a:r>
            <a:br>
              <a:rPr lang="sk-SK" sz="2000" b="1" dirty="0"/>
            </a:br>
            <a:br>
              <a:rPr lang="sk-SK" sz="2000" b="1" dirty="0"/>
            </a:br>
            <a:r>
              <a:rPr lang="sk-SK" sz="2000" b="1" dirty="0"/>
              <a:t>PC</a:t>
            </a:r>
            <a:endParaRPr lang="en-US" sz="2000" b="1" dirty="0"/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3647728" y="3425676"/>
            <a:ext cx="1008112" cy="363365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 flipV="1">
            <a:off x="2423592" y="3425676"/>
            <a:ext cx="864096" cy="363365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086483" y="3011528"/>
            <a:ext cx="8344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Control</a:t>
            </a:r>
          </a:p>
          <a:p>
            <a:pPr algn="ctr"/>
            <a:r>
              <a:rPr lang="en-US" sz="1600" dirty="0"/>
              <a:t>room</a:t>
            </a:r>
          </a:p>
        </p:txBody>
      </p:sp>
      <p:sp>
        <p:nvSpPr>
          <p:cNvPr id="30" name="Arc 29"/>
          <p:cNvSpPr/>
          <p:nvPr/>
        </p:nvSpPr>
        <p:spPr>
          <a:xfrm flipV="1">
            <a:off x="3503713" y="2564904"/>
            <a:ext cx="4104456" cy="2880320"/>
          </a:xfrm>
          <a:prstGeom prst="arc">
            <a:avLst>
              <a:gd name="adj1" fmla="val 10890659"/>
              <a:gd name="adj2" fmla="val 20577493"/>
            </a:avLst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16" descr="http://www.tobii.com/ImageVaultFiles/id_3220/cf_60/Eye_Tracking_System_Tobii_X2-30_Eye_Tracker_PC_Mon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405244" y="1859139"/>
            <a:ext cx="1053005" cy="98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Senz3D* len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686" y="2171875"/>
            <a:ext cx="812620" cy="560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9323479" y="2662817"/>
            <a:ext cx="269540" cy="1491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033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DFFE8F4-CF7C-4626-98CB-B552078E23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err="1"/>
              <a:t>Think</a:t>
            </a:r>
            <a:r>
              <a:rPr lang="sk-SK" dirty="0"/>
              <a:t> </a:t>
            </a:r>
            <a:r>
              <a:rPr lang="sk-SK" dirty="0" err="1"/>
              <a:t>aloud</a:t>
            </a:r>
            <a:r>
              <a:rPr lang="sk-SK" dirty="0"/>
              <a:t> (TA) </a:t>
            </a:r>
            <a:r>
              <a:rPr lang="sk-SK" dirty="0" err="1"/>
              <a:t>vs</a:t>
            </a:r>
            <a:r>
              <a:rPr lang="sk-SK" dirty="0"/>
              <a:t> </a:t>
            </a:r>
            <a:r>
              <a:rPr lang="sk-SK" dirty="0" err="1"/>
              <a:t>retrospective</a:t>
            </a:r>
            <a:r>
              <a:rPr lang="sk-SK" dirty="0"/>
              <a:t> TA (RTA)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D4D6641-32C6-4E1E-A4C1-C9B66E78E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Methods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774460-FA05-4FA0-A3EC-4FFCB74B6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8D857-4236-4FC5-9B2A-4DE2D2A39F39}" type="slidenum">
              <a:rPr lang="sk-SK" smtClean="0"/>
              <a:pPr/>
              <a:t>7</a:t>
            </a:fld>
            <a:endParaRPr lang="sk-SK"/>
          </a:p>
        </p:txBody>
      </p:sp>
      <p:pic>
        <p:nvPicPr>
          <p:cNvPr id="6" name="Picture 5" descr="A picture containing screenshot&#10;&#10;Description generated with high confidence">
            <a:extLst>
              <a:ext uri="{FF2B5EF4-FFF2-40B4-BE49-F238E27FC236}">
                <a16:creationId xmlns:a16="http://schemas.microsoft.com/office/drawing/2014/main" id="{48A12CD1-0AFF-46DC-87A2-A60338B743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1916832"/>
            <a:ext cx="5904656" cy="446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4425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4BEAE66-AF92-4347-AD66-1D1A0BFDB2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48" y="2852936"/>
            <a:ext cx="5832648" cy="2960069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EFBDE6C-6AC8-4780-8CD2-D6FED9DCC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b="1" dirty="0"/>
              <a:t>Visual Search</a:t>
            </a:r>
            <a:endParaRPr lang="en-US" sz="40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4F445C-395A-46E5-AA56-CF1DF51D5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8D857-4236-4FC5-9B2A-4DE2D2A39F39}" type="slidenum">
              <a:rPr lang="sk-SK" smtClean="0"/>
              <a:pPr/>
              <a:t>8</a:t>
            </a:fld>
            <a:endParaRPr lang="sk-SK"/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86EAB888-5C05-45FC-8B3B-9C00E66C5940}"/>
              </a:ext>
            </a:extLst>
          </p:cNvPr>
          <p:cNvSpPr txBox="1">
            <a:spLocks/>
          </p:cNvSpPr>
          <p:nvPr/>
        </p:nvSpPr>
        <p:spPr>
          <a:xfrm>
            <a:off x="609600" y="1196752"/>
            <a:ext cx="10972800" cy="4929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4000" kern="120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7145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Perceptual task requiring attention involving active scanning for target</a:t>
            </a:r>
          </a:p>
          <a:p>
            <a:endParaRPr lang="en-US" dirty="0"/>
          </a:p>
        </p:txBody>
      </p:sp>
      <p:pic>
        <p:nvPicPr>
          <p:cNvPr id="11" name="Picture 10" descr="A picture containing clothing&#10;&#10;Description generated with high confidence">
            <a:extLst>
              <a:ext uri="{FF2B5EF4-FFF2-40B4-BE49-F238E27FC236}">
                <a16:creationId xmlns:a16="http://schemas.microsoft.com/office/drawing/2014/main" id="{FE5BEA60-49BB-4BEB-BF0D-792AC91A70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2" y="2456893"/>
            <a:ext cx="5110476" cy="383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7650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DFFE8F4-CF7C-4626-98CB-B552078E23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96752"/>
            <a:ext cx="5630416" cy="4929412"/>
          </a:xfrm>
        </p:spPr>
        <p:txBody>
          <a:bodyPr/>
          <a:lstStyle/>
          <a:p>
            <a:r>
              <a:rPr lang="en-GB" dirty="0"/>
              <a:t>Search engine results: F-shaped pattern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D4D6641-32C6-4E1E-A4C1-C9B66E78E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(</a:t>
            </a:r>
            <a:r>
              <a:rPr lang="en-GB" dirty="0"/>
              <a:t>Web</a:t>
            </a:r>
            <a:r>
              <a:rPr lang="sk-SK" dirty="0"/>
              <a:t>) </a:t>
            </a:r>
            <a:r>
              <a:rPr lang="en-GB" dirty="0"/>
              <a:t>Usability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774460-FA05-4FA0-A3EC-4FFCB74B6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8D857-4236-4FC5-9B2A-4DE2D2A39F39}" type="slidenum">
              <a:rPr lang="sk-SK" smtClean="0"/>
              <a:pPr/>
              <a:t>9</a:t>
            </a:fld>
            <a:endParaRPr lang="sk-SK"/>
          </a:p>
        </p:txBody>
      </p:sp>
      <p:pic>
        <p:nvPicPr>
          <p:cNvPr id="10" name="Picture 9" descr="A screenshot of a computer&#10;&#10;Description generated with very high confidence">
            <a:extLst>
              <a:ext uri="{FF2B5EF4-FFF2-40B4-BE49-F238E27FC236}">
                <a16:creationId xmlns:a16="http://schemas.microsoft.com/office/drawing/2014/main" id="{5DF9C33A-B25A-4101-86E3-7E99D3A8B5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2703587"/>
            <a:ext cx="4536504" cy="344774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4E05D16-7102-4344-B61E-41ABFF1057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344" y="2739813"/>
            <a:ext cx="4366740" cy="3411516"/>
          </a:xfrm>
          <a:prstGeom prst="rect">
            <a:avLst/>
          </a:prstGeom>
        </p:spPr>
      </p:pic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F936BD51-4EC3-4D92-9E86-A41025A68663}"/>
              </a:ext>
            </a:extLst>
          </p:cNvPr>
          <p:cNvSpPr txBox="1">
            <a:spLocks/>
          </p:cNvSpPr>
          <p:nvPr/>
        </p:nvSpPr>
        <p:spPr>
          <a:xfrm>
            <a:off x="6255860" y="1201880"/>
            <a:ext cx="5630416" cy="4929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4000" kern="120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7145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Universal search:</a:t>
            </a:r>
            <a:br>
              <a:rPr lang="en-US" dirty="0"/>
            </a:br>
            <a:r>
              <a:rPr lang="en-US" dirty="0"/>
              <a:t>E-shape pattern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1534674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Custom 3">
      <a:dk1>
        <a:srgbClr val="181818"/>
      </a:dk1>
      <a:lt1>
        <a:sysClr val="window" lastClr="FFFFFF"/>
      </a:lt1>
      <a:dk2>
        <a:srgbClr val="1F497D"/>
      </a:dk2>
      <a:lt2>
        <a:srgbClr val="F2F2F2"/>
      </a:lt2>
      <a:accent1>
        <a:srgbClr val="0A5EAB"/>
      </a:accent1>
      <a:accent2>
        <a:srgbClr val="529BBC"/>
      </a:accent2>
      <a:accent3>
        <a:srgbClr val="C0504C"/>
      </a:accent3>
      <a:accent4>
        <a:srgbClr val="88C220"/>
      </a:accent4>
      <a:accent5>
        <a:srgbClr val="F2D813"/>
      </a:accent5>
      <a:accent6>
        <a:srgbClr val="1C4485"/>
      </a:accent6>
      <a:hlink>
        <a:srgbClr val="C0504C"/>
      </a:hlink>
      <a:folHlink>
        <a:srgbClr val="BFBFBF"/>
      </a:folHlink>
    </a:clrScheme>
    <a:fontScheme name="Softec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4_SOFTEC_Prezentacia-landscape_16-9_v1.1.potx" id="{862D400F-E7F2-4232-A566-6BB21F66C9A9}" vid="{9D05BA6A-39FB-446E-BF22-D95D598AC1F2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Sablona-16-9</Template>
  <TotalTime>905</TotalTime>
  <Words>790</Words>
  <Application>Microsoft Office PowerPoint</Application>
  <PresentationFormat>Widescreen</PresentationFormat>
  <Paragraphs>205</Paragraphs>
  <Slides>38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Arial</vt:lpstr>
      <vt:lpstr>Calibri</vt:lpstr>
      <vt:lpstr>Tahoma</vt:lpstr>
      <vt:lpstr>Wingdings</vt:lpstr>
      <vt:lpstr>Motív Office</vt:lpstr>
      <vt:lpstr>UXI@FIIT  User eXperience and Interaction Research center @ FIIT STU, Bratislava Slovak University of Technology in Bratislava</vt:lpstr>
      <vt:lpstr>How does it work? &amp; What can it measure?</vt:lpstr>
      <vt:lpstr>Example: Different types of reading</vt:lpstr>
      <vt:lpstr>UXI Research</vt:lpstr>
      <vt:lpstr>User eXperience and Interaction Research Center @ FIIT STU</vt:lpstr>
      <vt:lpstr>UXI@FIIT = three laboratories</vt:lpstr>
      <vt:lpstr>Methods</vt:lpstr>
      <vt:lpstr>Visual Search</vt:lpstr>
      <vt:lpstr>(Web) Usability</vt:lpstr>
      <vt:lpstr>Pupillary response</vt:lpstr>
      <vt:lpstr>EEG aka “brain waves”, sensors, emotions</vt:lpstr>
      <vt:lpstr>Event detection</vt:lpstr>
      <vt:lpstr>Gaze scanpaths</vt:lpstr>
      <vt:lpstr>Dynamic web applications</vt:lpstr>
      <vt:lpstr>Deep learning: Automatic heatmap analysis</vt:lpstr>
      <vt:lpstr>Gaze-based interaction</vt:lpstr>
      <vt:lpstr>Eye tracking „in the wild“</vt:lpstr>
      <vt:lpstr>Virtual reality (VR)</vt:lpstr>
      <vt:lpstr>People</vt:lpstr>
      <vt:lpstr>PowerPoint Presentation</vt:lpstr>
      <vt:lpstr>UX lab – detailed user observation</vt:lpstr>
      <vt:lpstr>Comprehensive suite of sensors for UX research</vt:lpstr>
      <vt:lpstr>Example: GSR (Galvanic Skin Response) sensor</vt:lpstr>
      <vt:lpstr>Experiment</vt:lpstr>
      <vt:lpstr>Experiment as seen from the control room</vt:lpstr>
      <vt:lpstr>Experiment – Eyetracker calibration for the subject</vt:lpstr>
      <vt:lpstr>Example experiment – Task description</vt:lpstr>
      <vt:lpstr>Example experiment – Performing the task</vt:lpstr>
      <vt:lpstr>Example analysis (gazeplot for 19 subjects)</vt:lpstr>
      <vt:lpstr>Example analysis – Heatmap</vt:lpstr>
      <vt:lpstr>Example analysis – Heatmap</vt:lpstr>
      <vt:lpstr>Example: Different types of reading</vt:lpstr>
      <vt:lpstr>Example analysis – Clusters</vt:lpstr>
      <vt:lpstr>Example analysis – Areas of Interest (AOIs)</vt:lpstr>
      <vt:lpstr>UX research on mobile devices</vt:lpstr>
      <vt:lpstr>During experiment (stimuli on tablet)</vt:lpstr>
      <vt:lpstr>User eXperience and Interaction Research Center @ FIIT STU</vt:lpstr>
      <vt:lpstr>UXI@FIIT  User eXperience and Interaction Research center @ FIIT STU, Bratislava Slovak University of Technology in Bratislava</vt:lpstr>
    </vt:vector>
  </TitlesOfParts>
  <Company>Softec s.r.o.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UXI@FIIT research center</dc:title>
  <dc:creator>Jozef Tvarozek</dc:creator>
  <cp:lastModifiedBy>Jozef</cp:lastModifiedBy>
  <cp:revision>109</cp:revision>
  <dcterms:created xsi:type="dcterms:W3CDTF">2015-05-20T11:21:04Z</dcterms:created>
  <dcterms:modified xsi:type="dcterms:W3CDTF">2017-09-20T10:51:48Z</dcterms:modified>
</cp:coreProperties>
</file>