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sk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8.jp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13.png"/><Relationship Id="rId5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 rotWithShape="1">
          <a:blip r:embed="rId3">
            <a:alphaModFix/>
          </a:blip>
          <a:srcRect b="6193" l="0" r="0" t="18917"/>
          <a:stretch/>
        </p:blipFill>
        <p:spPr>
          <a:xfrm>
            <a:off x="0" y="0"/>
            <a:ext cx="9144000" cy="29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>
            <p:ph type="ctrTitle"/>
          </p:nvPr>
        </p:nvSpPr>
        <p:spPr>
          <a:xfrm>
            <a:off x="1941350" y="3144125"/>
            <a:ext cx="7012800" cy="9447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sk" sz="4200"/>
              <a:t>Letným študentom v CERNe</a:t>
            </a: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1941350" y="4125850"/>
            <a:ext cx="70128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sk"/>
              <a:t>Andrej Švec,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400" y="3207425"/>
            <a:ext cx="1677600" cy="16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6317" y="4088813"/>
            <a:ext cx="1546334" cy="7313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  <p:sp>
        <p:nvSpPr>
          <p:cNvPr id="60" name="Shape 60"/>
          <p:cNvSpPr txBox="1"/>
          <p:nvPr>
            <p:ph idx="4294967295" type="body"/>
          </p:nvPr>
        </p:nvSpPr>
        <p:spPr>
          <a:xfrm>
            <a:off x="0" y="4857225"/>
            <a:ext cx="1306500" cy="289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/>
              <a:t>Zdroj: www.cern.ch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/>
              <a:t>Poď aj ty do CERNu!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1975" y="1427120"/>
            <a:ext cx="2762999" cy="184255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>
            <p:ph idx="1" type="body"/>
          </p:nvPr>
        </p:nvSpPr>
        <p:spPr>
          <a:xfrm>
            <a:off x="6081975" y="3269675"/>
            <a:ext cx="2763000" cy="44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"/>
              <a:t>Výstavy</a:t>
            </a:r>
          </a:p>
        </p:txBody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3196838" y="3269675"/>
            <a:ext cx="2763000" cy="44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sk"/>
              <a:t>Zadarmo p</a:t>
            </a:r>
            <a:r>
              <a:rPr lang="sk"/>
              <a:t>rehliadky</a:t>
            </a:r>
            <a:br>
              <a:rPr lang="sk"/>
            </a:br>
            <a:r>
              <a:rPr lang="sk"/>
              <a:t>so sprievodcom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sk"/>
              <a:t>Počas odstávky aj do tunela!!!</a:t>
            </a:r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311700" y="3269675"/>
            <a:ext cx="2763000" cy="44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sk"/>
              <a:t>Summer Student Programme</a:t>
            </a:r>
            <a:br>
              <a:rPr lang="sk"/>
            </a:br>
            <a:r>
              <a:rPr lang="sk"/>
              <a:t>Platená stáž! Nemusíte sa báť o financie. :)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sk"/>
              <a:t>deadline: koniec januára</a:t>
            </a:r>
          </a:p>
        </p:txBody>
      </p:sp>
      <p:pic>
        <p:nvPicPr>
          <p:cNvPr id="164" name="Shape 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0500" y="1427975"/>
            <a:ext cx="2763000" cy="184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5">
            <a:alphaModFix/>
          </a:blip>
          <a:srcRect b="0" l="17686" r="17693" t="0"/>
          <a:stretch/>
        </p:blipFill>
        <p:spPr>
          <a:xfrm>
            <a:off x="299025" y="1427975"/>
            <a:ext cx="2763000" cy="184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7332825" y="4715425"/>
            <a:ext cx="1306500" cy="289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/>
              <a:t>Zdroj: www.cern.ch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/>
              <a:t>Čo je CERN? Video</a:t>
            </a:r>
          </a:p>
          <a:p>
            <a:pPr lvl="0">
              <a:spcBef>
                <a:spcPts val="0"/>
              </a:spcBef>
              <a:buNone/>
            </a:pPr>
            <a:r>
              <a:rPr lang="sk"/>
              <a:t>http://cds.cern.ch/record/1495143</a:t>
            </a:r>
          </a:p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  <p:sp>
        <p:nvSpPr>
          <p:cNvPr id="67" name="Shape 67"/>
          <p:cNvSpPr txBox="1"/>
          <p:nvPr>
            <p:ph idx="4294967295" type="body"/>
          </p:nvPr>
        </p:nvSpPr>
        <p:spPr>
          <a:xfrm>
            <a:off x="0" y="4857225"/>
            <a:ext cx="1306500" cy="289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/>
              <a:t>Zdroj: www.cern.ch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1196300" y="445025"/>
            <a:ext cx="76872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/>
              <a:t>= </a:t>
            </a:r>
            <a:r>
              <a:rPr lang="sk"/>
              <a:t>Conseil européen pour la recherche nucléaire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3" y="248525"/>
            <a:ext cx="919182" cy="9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246" y="1356425"/>
            <a:ext cx="4508050" cy="300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9438" y="994787"/>
            <a:ext cx="3657675" cy="373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4250" y="1537542"/>
            <a:ext cx="4508050" cy="264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4250" y="1642863"/>
            <a:ext cx="4508050" cy="2435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 rotWithShape="1">
          <a:blip r:embed="rId8">
            <a:alphaModFix/>
          </a:blip>
          <a:srcRect b="6193" l="0" r="0" t="18917"/>
          <a:stretch/>
        </p:blipFill>
        <p:spPr>
          <a:xfrm>
            <a:off x="2438950" y="2981675"/>
            <a:ext cx="6705050" cy="21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1025" y="1033175"/>
            <a:ext cx="3091275" cy="30771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>
            <p:ph idx="1" type="body"/>
          </p:nvPr>
        </p:nvSpPr>
        <p:spPr>
          <a:xfrm>
            <a:off x="311700" y="1152475"/>
            <a:ext cx="38571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</a:pPr>
            <a:r>
              <a:rPr lang="sk"/>
              <a:t>1 Large Hadron Collider (LHC)</a:t>
            </a:r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311700" y="1603925"/>
            <a:ext cx="38571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</a:pPr>
            <a:r>
              <a:rPr lang="sk"/>
              <a:t>2 krajiny</a:t>
            </a:r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311700" y="2059675"/>
            <a:ext cx="38571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</a:pPr>
            <a:r>
              <a:rPr lang="sk"/>
              <a:t>2 oficiálne jazyky</a:t>
            </a:r>
          </a:p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2511125"/>
            <a:ext cx="38571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</a:pPr>
            <a:r>
              <a:rPr lang="sk"/>
              <a:t>22 členských štátov</a:t>
            </a:r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311700" y="2958275"/>
            <a:ext cx="38571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</a:pPr>
            <a:r>
              <a:rPr lang="sk"/>
              <a:t>100 národností</a:t>
            </a:r>
          </a:p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311700" y="3414025"/>
            <a:ext cx="38571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</a:pPr>
            <a:r>
              <a:rPr lang="sk"/>
              <a:t>10 000 vedcov</a:t>
            </a:r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11700" y="3865475"/>
            <a:ext cx="38571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</a:pPr>
            <a:r>
              <a:rPr lang="sk"/>
              <a:t>a JA</a:t>
            </a:r>
          </a:p>
        </p:txBody>
      </p:sp>
      <p:grpSp>
        <p:nvGrpSpPr>
          <p:cNvPr id="87" name="Shape 87"/>
          <p:cNvGrpSpPr/>
          <p:nvPr/>
        </p:nvGrpSpPr>
        <p:grpSpPr>
          <a:xfrm>
            <a:off x="4943675" y="3986723"/>
            <a:ext cx="945271" cy="863002"/>
            <a:chOff x="4943675" y="3986723"/>
            <a:chExt cx="945271" cy="863002"/>
          </a:xfrm>
        </p:grpSpPr>
        <p:sp>
          <p:nvSpPr>
            <p:cNvPr id="88" name="Shape 88"/>
            <p:cNvSpPr/>
            <p:nvPr/>
          </p:nvSpPr>
          <p:spPr>
            <a:xfrm>
              <a:off x="4943675" y="4364925"/>
              <a:ext cx="484800" cy="484800"/>
            </a:xfrm>
            <a:prstGeom prst="rect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 rot="-2236867">
              <a:off x="5380259" y="4108850"/>
              <a:ext cx="484872" cy="24234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Shape 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0" y="4857225"/>
            <a:ext cx="1306500" cy="289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/>
              <a:t>Zdroj: www.cern.ch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3" y="305650"/>
            <a:ext cx="1277925" cy="12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k"/>
              <a:t>LHC: 27 km urýchľovač, 13 GeV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5363" y="2992650"/>
            <a:ext cx="3593284" cy="18460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  <p:sp>
        <p:nvSpPr>
          <p:cNvPr id="100" name="Shape 100"/>
          <p:cNvSpPr txBox="1"/>
          <p:nvPr>
            <p:ph idx="4294967295" type="body"/>
          </p:nvPr>
        </p:nvSpPr>
        <p:spPr>
          <a:xfrm>
            <a:off x="0" y="4857225"/>
            <a:ext cx="1306500" cy="289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/>
              <a:t>Zdroj: www.cern.ch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3" y="305650"/>
            <a:ext cx="1277925" cy="12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k"/>
              <a:t>Teplota</a:t>
            </a:r>
            <a:r>
              <a:rPr lang="sk"/>
              <a:t>: </a:t>
            </a:r>
            <a:r>
              <a:rPr lang="sk"/>
              <a:t>1.9 K (-271.3°C)</a:t>
            </a:r>
          </a:p>
        </p:txBody>
      </p:sp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4725" y="305650"/>
            <a:ext cx="2757586" cy="184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>
            <p:ph idx="4294967295" type="body"/>
          </p:nvPr>
        </p:nvSpPr>
        <p:spPr>
          <a:xfrm>
            <a:off x="2382000" y="3240650"/>
            <a:ext cx="43800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"/>
              <a:t>Teplota vesmíru je 2.7 K (</a:t>
            </a:r>
            <a:r>
              <a:rPr lang="sk"/>
              <a:t>-270.5°C)</a:t>
            </a:r>
          </a:p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  <p:sp>
        <p:nvSpPr>
          <p:cNvPr id="110" name="Shape 110"/>
          <p:cNvSpPr txBox="1"/>
          <p:nvPr>
            <p:ph idx="4294967295" type="body"/>
          </p:nvPr>
        </p:nvSpPr>
        <p:spPr>
          <a:xfrm>
            <a:off x="0" y="4857225"/>
            <a:ext cx="1306500" cy="289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/>
              <a:t>Zdroj: www.cern.ch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3" y="305650"/>
            <a:ext cx="1277925" cy="12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k"/>
              <a:t>Spotreba energie</a:t>
            </a:r>
            <a:r>
              <a:rPr lang="sk"/>
              <a:t>: </a:t>
            </a:r>
            <a:r>
              <a:rPr lang="sk"/>
              <a:t>200 MW</a:t>
            </a:r>
          </a:p>
        </p:txBody>
      </p:sp>
      <p:sp>
        <p:nvSpPr>
          <p:cNvPr id="117" name="Shape 117"/>
          <p:cNvSpPr txBox="1"/>
          <p:nvPr>
            <p:ph idx="4294967295" type="body"/>
          </p:nvPr>
        </p:nvSpPr>
        <p:spPr>
          <a:xfrm>
            <a:off x="2382000" y="3240650"/>
            <a:ext cx="43800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"/>
              <a:t>Tretina spotreby mesta Ženeva</a:t>
            </a:r>
            <a:br>
              <a:rPr lang="sk"/>
            </a:br>
            <a:r>
              <a:rPr lang="sk"/>
              <a:t>V zime odstávka, aby bolo čím kúriť :)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1403" y="305650"/>
            <a:ext cx="2310900" cy="1846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  <p:sp>
        <p:nvSpPr>
          <p:cNvPr id="120" name="Shape 120"/>
          <p:cNvSpPr txBox="1"/>
          <p:nvPr>
            <p:ph idx="4294967295" type="body"/>
          </p:nvPr>
        </p:nvSpPr>
        <p:spPr>
          <a:xfrm>
            <a:off x="0" y="4857225"/>
            <a:ext cx="1306500" cy="289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/>
              <a:t>Zdroj: www.cern.ch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3" y="305650"/>
            <a:ext cx="1277925" cy="12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/>
              <a:t>Rozpočet: 1 mld CHF ročne</a:t>
            </a:r>
          </a:p>
        </p:txBody>
      </p:sp>
      <p:sp>
        <p:nvSpPr>
          <p:cNvPr id="127" name="Shape 127"/>
          <p:cNvSpPr txBox="1"/>
          <p:nvPr>
            <p:ph idx="4294967295" type="body"/>
          </p:nvPr>
        </p:nvSpPr>
        <p:spPr>
          <a:xfrm>
            <a:off x="2995063" y="3240650"/>
            <a:ext cx="18345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sk"/>
              <a:t>Rozpočítané 1x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338" y="3122244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>
            <p:ph idx="4294967295" type="body"/>
          </p:nvPr>
        </p:nvSpPr>
        <p:spPr>
          <a:xfrm>
            <a:off x="5246838" y="3240650"/>
            <a:ext cx="9021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sk"/>
              <a:t>ročne</a:t>
            </a:r>
          </a:p>
        </p:txBody>
      </p:sp>
      <p:sp>
        <p:nvSpPr>
          <p:cNvPr id="130" name="Shape 1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  <p:sp>
        <p:nvSpPr>
          <p:cNvPr id="131" name="Shape 131"/>
          <p:cNvSpPr txBox="1"/>
          <p:nvPr>
            <p:ph idx="4294967295" type="body"/>
          </p:nvPr>
        </p:nvSpPr>
        <p:spPr>
          <a:xfrm>
            <a:off x="0" y="4857225"/>
            <a:ext cx="1306500" cy="289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/>
              <a:t>Zdroj: www.cern.ch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4378" y="445025"/>
            <a:ext cx="1277925" cy="12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k"/>
              <a:t>Miesto vzniku World Wide Web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6700" y="1190550"/>
            <a:ext cx="5270600" cy="39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  <p:sp>
        <p:nvSpPr>
          <p:cNvPr id="140" name="Shape 140"/>
          <p:cNvSpPr txBox="1"/>
          <p:nvPr>
            <p:ph idx="4294967295" type="body"/>
          </p:nvPr>
        </p:nvSpPr>
        <p:spPr>
          <a:xfrm>
            <a:off x="0" y="4857225"/>
            <a:ext cx="1306500" cy="289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/>
              <a:t>Zdroj: www.cern.ch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k"/>
              <a:t>Summer student programme</a:t>
            </a: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b="11754" l="0" r="0" t="0"/>
          <a:stretch/>
        </p:blipFill>
        <p:spPr>
          <a:xfrm>
            <a:off x="6069350" y="1434038"/>
            <a:ext cx="2762948" cy="182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0513" y="1434041"/>
            <a:ext cx="2762952" cy="18287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968142_10155327860575342_808813428_o.jpg" id="148" name="Shape 148"/>
          <p:cNvPicPr preferRelativeResize="0"/>
          <p:nvPr/>
        </p:nvPicPr>
        <p:blipFill rotWithShape="1">
          <a:blip r:embed="rId5">
            <a:alphaModFix/>
          </a:blip>
          <a:srcRect b="0" l="7634" r="7634" t="0"/>
          <a:stretch/>
        </p:blipFill>
        <p:spPr>
          <a:xfrm>
            <a:off x="311700" y="1434038"/>
            <a:ext cx="2762950" cy="18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>
            <p:ph idx="1" type="body"/>
          </p:nvPr>
        </p:nvSpPr>
        <p:spPr>
          <a:xfrm>
            <a:off x="311725" y="3262763"/>
            <a:ext cx="2763000" cy="44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"/>
              <a:t>Práca na projekte</a:t>
            </a:r>
          </a:p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3190538" y="3262763"/>
            <a:ext cx="2763000" cy="44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"/>
              <a:t>Prednášky (fyzika, informatika)</a:t>
            </a: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069363" y="3262763"/>
            <a:ext cx="2763000" cy="44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"/>
              <a:t>Workshopy &amp; prehliadky</a:t>
            </a:r>
          </a:p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311756" y="4486450"/>
            <a:ext cx="8520600" cy="44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"/>
              <a:t>a mnoho ďalšieho: team-buildingy, BBQ, networking, výlety, ...</a:t>
            </a:r>
          </a:p>
        </p:txBody>
      </p:sp>
      <p:sp>
        <p:nvSpPr>
          <p:cNvPr id="153" name="Shape 1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sk"/>
              <a:t>‹#›</a:t>
            </a:fld>
          </a:p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0" y="4857225"/>
            <a:ext cx="1306500" cy="289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/>
              <a:t>Zdroj: www.cern.ch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