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30"/>
  </p:notesMasterIdLst>
  <p:handoutMasterIdLst>
    <p:handoutMasterId r:id="rId31"/>
  </p:handoutMasterIdLst>
  <p:sldIdLst>
    <p:sldId id="256" r:id="rId2"/>
    <p:sldId id="312" r:id="rId3"/>
    <p:sldId id="372" r:id="rId4"/>
    <p:sldId id="332" r:id="rId5"/>
    <p:sldId id="396" r:id="rId6"/>
    <p:sldId id="335" r:id="rId7"/>
    <p:sldId id="368" r:id="rId8"/>
    <p:sldId id="374" r:id="rId9"/>
    <p:sldId id="369" r:id="rId10"/>
    <p:sldId id="402" r:id="rId11"/>
    <p:sldId id="412" r:id="rId12"/>
    <p:sldId id="385" r:id="rId13"/>
    <p:sldId id="336" r:id="rId14"/>
    <p:sldId id="363" r:id="rId15"/>
    <p:sldId id="406" r:id="rId16"/>
    <p:sldId id="407" r:id="rId17"/>
    <p:sldId id="397" r:id="rId18"/>
    <p:sldId id="410" r:id="rId19"/>
    <p:sldId id="399" r:id="rId20"/>
    <p:sldId id="413" r:id="rId21"/>
    <p:sldId id="408" r:id="rId22"/>
    <p:sldId id="393" r:id="rId23"/>
    <p:sldId id="418" r:id="rId24"/>
    <p:sldId id="403" r:id="rId25"/>
    <p:sldId id="415" r:id="rId26"/>
    <p:sldId id="416" r:id="rId27"/>
    <p:sldId id="417" r:id="rId28"/>
    <p:sldId id="365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ndrej Kassak" initials="OK" lastIdx="3" clrIdx="0">
    <p:extLst>
      <p:ext uri="{19B8F6BF-5375-455C-9EA6-DF929625EA0E}">
        <p15:presenceInfo xmlns:p15="http://schemas.microsoft.com/office/powerpoint/2012/main" userId="63f52f0f762b696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5665"/>
    <a:srgbClr val="FFB9B9"/>
    <a:srgbClr val="C5C5C8"/>
    <a:srgbClr val="FFFFFF"/>
    <a:srgbClr val="E0D7CB"/>
    <a:srgbClr val="B9A489"/>
    <a:srgbClr val="DEB4BA"/>
    <a:srgbClr val="D5EAFF"/>
    <a:srgbClr val="FFCC66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0" autoAdjust="0"/>
    <p:restoredTop sz="77885" autoAdjust="0"/>
  </p:normalViewPr>
  <p:slideViewPr>
    <p:cSldViewPr snapToGrid="0">
      <p:cViewPr varScale="1">
        <p:scale>
          <a:sx n="107" d="100"/>
          <a:sy n="107" d="100"/>
        </p:scale>
        <p:origin x="1560" y="78"/>
      </p:cViewPr>
      <p:guideLst/>
    </p:cSldViewPr>
  </p:slideViewPr>
  <p:outlineViewPr>
    <p:cViewPr>
      <p:scale>
        <a:sx n="33" d="100"/>
        <a:sy n="33" d="100"/>
      </p:scale>
      <p:origin x="0" y="-18162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296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95952-7783-4BF3-96D4-3A57183037D2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D1D6EE-5D34-4E71-8F8C-F415403A5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5505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1D482-BC20-4EF3-BC2B-DD8B4E4D5488}" type="datetimeFigureOut">
              <a:rPr lang="en-US"/>
              <a:t>8/1/2018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06AAEA-149F-4E40-9F43-85A253E362E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04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6AAEA-149F-4E40-9F43-85A253E362E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02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6AAEA-149F-4E40-9F43-85A253E362E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1013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6AAEA-149F-4E40-9F43-85A253E362E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0092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6AAEA-149F-4E40-9F43-85A253E362E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74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6AAEA-149F-4E40-9F43-85A253E362E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596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baseline="0" dirty="0" smtClean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6AAEA-149F-4E40-9F43-85A253E362E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4970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6AAEA-149F-4E40-9F43-85A253E362E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2333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6AAEA-149F-4E40-9F43-85A253E362E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2075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6AAEA-149F-4E40-9F43-85A253E362E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5601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6AAEA-149F-4E40-9F43-85A253E362E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269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6AAEA-149F-4E40-9F43-85A253E362E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250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6AAEA-149F-4E40-9F43-85A253E362E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9093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6AAEA-149F-4E40-9F43-85A253E362E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1998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6AAEA-149F-4E40-9F43-85A253E362E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9128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6AAEA-149F-4E40-9F43-85A253E362E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175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6AAEA-149F-4E40-9F43-85A253E362E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1070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6AAEA-149F-4E40-9F43-85A253E362E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261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6AAEA-149F-4E40-9F43-85A253E362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4158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6AAEA-149F-4E40-9F43-85A253E362E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947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6AAEA-149F-4E40-9F43-85A253E362E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5140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6AAEA-149F-4E40-9F43-85A253E362E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6532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6AAEA-149F-4E40-9F43-85A253E362E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0184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6AAEA-149F-4E40-9F43-85A253E362E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309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6AAEA-149F-4E40-9F43-85A253E362E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169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336484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6404" y="4572000"/>
            <a:ext cx="7063740" cy="1361872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tx1">
                    <a:lumMod val="75000"/>
                  </a:schemeClr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5E8CB052-D9D7-483A-A70E-85E47AD18FFD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9" name="Object 6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611729840"/>
              </p:ext>
            </p:extLst>
          </p:nvPr>
        </p:nvGraphicFramePr>
        <p:xfrm>
          <a:off x="7009297" y="6054437"/>
          <a:ext cx="1326788" cy="464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902" name="CorelDRAW" r:id="rId3" imgW="1091460" imgH="383299" progId="CorelDraw.Graphic.17">
                  <p:embed/>
                </p:oleObj>
              </mc:Choice>
              <mc:Fallback>
                <p:oleObj name="CorelDRAW" r:id="rId3" imgW="1091460" imgH="383299" progId="CorelDraw.Graphic.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09297" y="6054437"/>
                        <a:ext cx="1326788" cy="4647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7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453425880"/>
              </p:ext>
            </p:extLst>
          </p:nvPr>
        </p:nvGraphicFramePr>
        <p:xfrm>
          <a:off x="947820" y="6019801"/>
          <a:ext cx="1273565" cy="464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903" name="CorelDRAW" r:id="rId5" imgW="4019118" imgH="1467178" progId="CorelDraw.Graphic.17">
                  <p:embed/>
                </p:oleObj>
              </mc:Choice>
              <mc:Fallback>
                <p:oleObj name="CorelDRAW" r:id="rId5" imgW="4019118" imgH="1467178" progId="CorelDraw.Graphic.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47820" y="6019801"/>
                        <a:ext cx="1273565" cy="4647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DD19-31CF-488D-9EAE-741824F2B4B2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6" y="381000"/>
            <a:ext cx="1857375" cy="5897562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1" y="381000"/>
            <a:ext cx="5800725" cy="5897562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576-9061-484C-B388-C6233C93B68A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694B4-47C9-4405-9038-5A919764E3E2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69631" y="6468217"/>
            <a:ext cx="685800" cy="381098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5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16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028CB-9157-4F89-8D3C-AF1DB60E2C11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3"/>
            <a:ext cx="3360420" cy="4351337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3"/>
            <a:ext cx="3360420" cy="4351337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107B3-861E-46F4-9DCA-9E30AB8F44D5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365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94860" y="1713655"/>
            <a:ext cx="336042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15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500"/>
              </a:spcBef>
              <a:buFontTx/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0190C-826B-48AC-AEB9-FE91F539E824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4520-BC70-4F46-B9C3-F87EF82F2FDB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569E-7CB1-4115-A78E-1313723E168F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3"/>
            <a:ext cx="2400300" cy="1600197"/>
          </a:xfrm>
        </p:spPr>
        <p:txBody>
          <a:bodyPr anchor="b">
            <a:normAutofit/>
          </a:bodyPr>
          <a:lstStyle>
            <a:lvl1pPr>
              <a:defRPr sz="2400" b="0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1" y="685800"/>
            <a:ext cx="4559300" cy="548640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7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600"/>
              </a:spcBef>
              <a:buNone/>
              <a:defRPr sz="9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4600-321B-40FB-A2BB-DBF4D57D44B2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100" b="0">
                <a:solidFill>
                  <a:schemeClr val="bg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3"/>
            <a:ext cx="846963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2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75">
                <a:solidFill>
                  <a:schemeClr val="bg1">
                    <a:lumMod val="85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43407-EF4C-4A0E-B92E-373B18E27C75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69630" y="0"/>
            <a:ext cx="6858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3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60033" y="1044179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555EB0D2-6333-45E7-A96B-A4E677091299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021831" y="4092179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9630" y="6460208"/>
            <a:ext cx="685800" cy="381098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180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graphicFrame>
        <p:nvGraphicFramePr>
          <p:cNvPr id="8" name="Object 8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69224990"/>
              </p:ext>
            </p:extLst>
          </p:nvPr>
        </p:nvGraphicFramePr>
        <p:xfrm>
          <a:off x="8490356" y="5775655"/>
          <a:ext cx="644346" cy="225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922" name="CorelDRAW" r:id="rId14" imgW="1091460" imgH="383299" progId="CorelDraw.Graphic.17">
                  <p:embed/>
                </p:oleObj>
              </mc:Choice>
              <mc:Fallback>
                <p:oleObj name="CorelDRAW" r:id="rId14" imgW="1091460" imgH="383299" progId="CorelDraw.Graphic.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490356" y="5775655"/>
                        <a:ext cx="644346" cy="2257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2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151202321"/>
              </p:ext>
            </p:extLst>
          </p:nvPr>
        </p:nvGraphicFramePr>
        <p:xfrm>
          <a:off x="8514279" y="6121947"/>
          <a:ext cx="596503" cy="217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923" name="CorelDRAW" r:id="rId16" imgW="4019118" imgH="1467178" progId="CorelDraw.Graphic.17">
                  <p:embed/>
                </p:oleObj>
              </mc:Choice>
              <mc:Fallback>
                <p:oleObj name="CorelDRAW" r:id="rId16" imgW="4019118" imgH="1467178" progId="CorelDraw.Graphic.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8514279" y="6121947"/>
                        <a:ext cx="596503" cy="2176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 spc="-38" baseline="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lnSpc>
          <a:spcPct val="95000"/>
        </a:lnSpc>
        <a:spcBef>
          <a:spcPts val="1050"/>
        </a:spcBef>
        <a:spcAft>
          <a:spcPts val="150"/>
        </a:spcAft>
        <a:buClr>
          <a:schemeClr val="accent1"/>
        </a:buClr>
        <a:buSzPct val="80000"/>
        <a:buFont typeface="Arial" pitchFamily="34" charset="0"/>
        <a:buChar char="•"/>
        <a:defRPr sz="1800" kern="1200" spc="8" baseline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Calibri" panose="020F0502020204030204" pitchFamily="34" charset="0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Calibri" panose="020F0502020204030204" pitchFamily="34" charset="0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200" kern="1200">
          <a:solidFill>
            <a:schemeClr val="tx1">
              <a:lumMod val="85000"/>
              <a:lumOff val="15000"/>
            </a:schemeClr>
          </a:solidFill>
          <a:latin typeface="Calibri" panose="020F0502020204030204" pitchFamily="34" charset="0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Calibri" panose="020F0502020204030204" pitchFamily="34" charset="0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5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6588" y="457201"/>
            <a:ext cx="8797412" cy="3414492"/>
          </a:xfrm>
        </p:spPr>
        <p:txBody>
          <a:bodyPr>
            <a:noAutofit/>
          </a:bodyPr>
          <a:lstStyle/>
          <a:p>
            <a:r>
              <a:rPr lang="sk-SK" sz="5700" dirty="0"/>
              <a:t>Modelovanie zmien</a:t>
            </a:r>
            <a:r>
              <a:rPr lang="en-US" sz="5700" b="0" dirty="0"/>
              <a:t/>
            </a:r>
            <a:br>
              <a:rPr lang="en-US" sz="5700" b="0" dirty="0"/>
            </a:br>
            <a:r>
              <a:rPr lang="sk-SK" sz="5600" dirty="0"/>
              <a:t>v</a:t>
            </a:r>
            <a:r>
              <a:rPr lang="en-US" sz="5600" dirty="0"/>
              <a:t> </a:t>
            </a:r>
            <a:r>
              <a:rPr lang="sk-SK" sz="5700" dirty="0"/>
              <a:t>krátkodobom správaní</a:t>
            </a:r>
            <a:r>
              <a:rPr lang="en-US" sz="5700" b="0" dirty="0"/>
              <a:t/>
            </a:r>
            <a:br>
              <a:rPr lang="en-US" sz="5700" b="0" dirty="0"/>
            </a:br>
            <a:r>
              <a:rPr lang="sk-SK" sz="4000" b="0" dirty="0"/>
              <a:t>používateľa webového sídla</a:t>
            </a:r>
            <a:endParaRPr lang="en-US" sz="5700" b="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7127896"/>
              </p:ext>
            </p:extLst>
          </p:nvPr>
        </p:nvGraphicFramePr>
        <p:xfrm>
          <a:off x="946406" y="6027481"/>
          <a:ext cx="1273565" cy="464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6" name="CorelDRAW" r:id="rId4" imgW="4019118" imgH="1467178" progId="CorelDraw.Graphic.17">
                  <p:embed/>
                </p:oleObj>
              </mc:Choice>
              <mc:Fallback>
                <p:oleObj name="CorelDRAW" r:id="rId4" imgW="4019118" imgH="1467178" progId="CorelDraw.Graphic.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46406" y="6027481"/>
                        <a:ext cx="1273565" cy="4647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420971" y="4348977"/>
            <a:ext cx="7549896" cy="1098754"/>
          </a:xfrm>
        </p:spPr>
        <p:txBody>
          <a:bodyPr>
            <a:noAutofit/>
          </a:bodyPr>
          <a:lstStyle/>
          <a:p>
            <a:pPr algn="l"/>
            <a:r>
              <a:rPr lang="en-US" sz="2000" dirty="0"/>
              <a:t>					</a:t>
            </a:r>
            <a:r>
              <a:rPr lang="sk-SK" sz="2000" dirty="0"/>
              <a:t>Ondrej Kaššák</a:t>
            </a:r>
            <a:endParaRPr lang="en-US" sz="2000" dirty="0"/>
          </a:p>
          <a:p>
            <a:pPr algn="l"/>
            <a:r>
              <a:rPr lang="en-US" sz="2000" dirty="0"/>
              <a:t>			</a:t>
            </a:r>
            <a:r>
              <a:rPr lang="sk-SK" sz="2000" dirty="0"/>
              <a:t>školiteľka:</a:t>
            </a:r>
            <a:r>
              <a:rPr lang="en-US" sz="2000" dirty="0"/>
              <a:t>	P</a:t>
            </a:r>
            <a:r>
              <a:rPr lang="sk-SK" sz="2000" dirty="0" err="1"/>
              <a:t>rof</a:t>
            </a:r>
            <a:r>
              <a:rPr lang="sk-SK" sz="2000" dirty="0"/>
              <a:t>. Mária Bieliková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			</a:t>
            </a:r>
            <a:r>
              <a:rPr lang="en-US" sz="2000" dirty="0" err="1"/>
              <a:t>konzultant</a:t>
            </a:r>
            <a:r>
              <a:rPr lang="en-US" sz="2000" dirty="0"/>
              <a:t>:	Dr. Michal Kompan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4294967295"/>
          </p:nvPr>
        </p:nvSpPr>
        <p:spPr>
          <a:xfrm>
            <a:off x="8469630" y="6172203"/>
            <a:ext cx="685800" cy="5937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BlokTextu 2"/>
          <p:cNvSpPr txBox="1"/>
          <p:nvPr/>
        </p:nvSpPr>
        <p:spPr>
          <a:xfrm>
            <a:off x="3023758" y="5934670"/>
            <a:ext cx="34430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5C5C8"/>
                </a:solidFill>
                <a:latin typeface="Calibri" panose="020F0502020204030204" pitchFamily="34" charset="0"/>
              </a:rPr>
              <a:t>O</a:t>
            </a:r>
            <a:r>
              <a:rPr lang="sk-SK" dirty="0" err="1" smtClean="0">
                <a:solidFill>
                  <a:srgbClr val="C5C5C8"/>
                </a:solidFill>
                <a:latin typeface="Calibri" panose="020F0502020204030204" pitchFamily="34" charset="0"/>
              </a:rPr>
              <a:t>bhajoba</a:t>
            </a:r>
            <a:r>
              <a:rPr lang="sk-SK" dirty="0" smtClean="0">
                <a:solidFill>
                  <a:srgbClr val="C5C5C8"/>
                </a:solidFill>
                <a:latin typeface="Calibri" panose="020F0502020204030204" pitchFamily="34" charset="0"/>
              </a:rPr>
              <a:t> </a:t>
            </a:r>
            <a:r>
              <a:rPr lang="sk-SK" dirty="0" err="1">
                <a:solidFill>
                  <a:srgbClr val="C5C5C8"/>
                </a:solidFill>
                <a:latin typeface="Calibri" panose="020F0502020204030204" pitchFamily="34" charset="0"/>
              </a:rPr>
              <a:t>Dizertačn</a:t>
            </a:r>
            <a:r>
              <a:rPr lang="en-US" dirty="0" err="1">
                <a:solidFill>
                  <a:srgbClr val="C5C5C8"/>
                </a:solidFill>
                <a:latin typeface="Calibri" panose="020F0502020204030204" pitchFamily="34" charset="0"/>
              </a:rPr>
              <a:t>ej</a:t>
            </a:r>
            <a:r>
              <a:rPr lang="sk-SK" dirty="0">
                <a:solidFill>
                  <a:srgbClr val="C5C5C8"/>
                </a:solidFill>
                <a:latin typeface="Calibri" panose="020F0502020204030204" pitchFamily="34" charset="0"/>
              </a:rPr>
              <a:t> práce	</a:t>
            </a:r>
          </a:p>
          <a:p>
            <a:pPr algn="ctr"/>
            <a:r>
              <a:rPr lang="en-US" dirty="0" smtClean="0">
                <a:solidFill>
                  <a:srgbClr val="C5C5C8"/>
                </a:solidFill>
                <a:latin typeface="Calibri" panose="020F0502020204030204" pitchFamily="34" charset="0"/>
              </a:rPr>
              <a:t>6</a:t>
            </a:r>
            <a:r>
              <a:rPr lang="sk-SK" dirty="0" smtClean="0">
                <a:solidFill>
                  <a:srgbClr val="C5C5C8"/>
                </a:solidFill>
                <a:latin typeface="Calibri" panose="020F0502020204030204" pitchFamily="34" charset="0"/>
              </a:rPr>
              <a:t>. </a:t>
            </a:r>
            <a:r>
              <a:rPr lang="en-US" dirty="0" smtClean="0">
                <a:solidFill>
                  <a:srgbClr val="C5C5C8"/>
                </a:solidFill>
                <a:latin typeface="Calibri" panose="020F0502020204030204" pitchFamily="34" charset="0"/>
              </a:rPr>
              <a:t>12</a:t>
            </a:r>
            <a:r>
              <a:rPr lang="sk-SK" dirty="0" smtClean="0">
                <a:solidFill>
                  <a:srgbClr val="C5C5C8"/>
                </a:solidFill>
                <a:latin typeface="Calibri" panose="020F0502020204030204" pitchFamily="34" charset="0"/>
              </a:rPr>
              <a:t>. </a:t>
            </a:r>
            <a:r>
              <a:rPr lang="sk-SK" dirty="0">
                <a:solidFill>
                  <a:srgbClr val="C5C5C8"/>
                </a:solidFill>
                <a:latin typeface="Calibri" panose="020F0502020204030204" pitchFamily="34" charset="0"/>
              </a:rPr>
              <a:t>2017</a:t>
            </a:r>
            <a:endParaRPr lang="en-US" dirty="0">
              <a:solidFill>
                <a:srgbClr val="C5C5C8"/>
              </a:solidFill>
              <a:latin typeface="Calibri" panose="020F0502020204030204" pitchFamily="34" charset="0"/>
            </a:endParaRPr>
          </a:p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8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5130" y="365760"/>
            <a:ext cx="7458636" cy="512781"/>
          </a:xfrm>
        </p:spPr>
        <p:txBody>
          <a:bodyPr>
            <a:normAutofit/>
          </a:bodyPr>
          <a:lstStyle/>
          <a:p>
            <a:r>
              <a:rPr lang="sk-SK" sz="3000" dirty="0"/>
              <a:t>Navrhnutý </a:t>
            </a:r>
            <a:r>
              <a:rPr lang="en-US" sz="3000" dirty="0"/>
              <a:t>model </a:t>
            </a:r>
            <a:r>
              <a:rPr lang="sk-SK" sz="3000" dirty="0"/>
              <a:t>používateľa I. - Atribúty</a:t>
            </a:r>
            <a:endParaRPr lang="en-US" sz="3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5129" y="1228165"/>
            <a:ext cx="7458637" cy="5621150"/>
          </a:xfrm>
        </p:spPr>
        <p:txBody>
          <a:bodyPr>
            <a:normAutofit/>
          </a:bodyPr>
          <a:lstStyle/>
          <a:p>
            <a:endParaRPr lang="sk-SK" sz="2400" dirty="0" smtClean="0"/>
          </a:p>
          <a:p>
            <a:pPr marL="0" indent="0">
              <a:buNone/>
            </a:pPr>
            <a:r>
              <a:rPr lang="sk-SK" sz="2400" dirty="0"/>
              <a:t>Deskriptívne </a:t>
            </a:r>
            <a:r>
              <a:rPr lang="sk-SK" sz="2400" dirty="0" smtClean="0"/>
              <a:t>atribúty</a:t>
            </a:r>
            <a:endParaRPr lang="sk-SK" sz="2400" dirty="0"/>
          </a:p>
          <a:p>
            <a:pPr lvl="1"/>
            <a:r>
              <a:rPr lang="sk-SK" sz="1800" dirty="0"/>
              <a:t>Používanie </a:t>
            </a:r>
            <a:r>
              <a:rPr lang="sk-SK" dirty="0"/>
              <a:t>- Počet akcií </a:t>
            </a:r>
            <a:r>
              <a:rPr lang="en-US" dirty="0"/>
              <a:t>/</a:t>
            </a:r>
            <a:r>
              <a:rPr lang="sk-SK" dirty="0"/>
              <a:t> </a:t>
            </a:r>
            <a:r>
              <a:rPr lang="sk-SK" dirty="0" smtClean="0"/>
              <a:t>čas </a:t>
            </a:r>
            <a:r>
              <a:rPr lang="sk-SK" dirty="0"/>
              <a:t>strávený v aktuálnom </a:t>
            </a:r>
            <a:r>
              <a:rPr lang="sk-SK" dirty="0" smtClean="0"/>
              <a:t>sedení</a:t>
            </a:r>
          </a:p>
          <a:p>
            <a:pPr lvl="1"/>
            <a:r>
              <a:rPr lang="sk-SK" sz="1800" dirty="0"/>
              <a:t>Štruktúra</a:t>
            </a:r>
            <a:r>
              <a:rPr lang="sk-SK" dirty="0" smtClean="0"/>
              <a:t> - 	Pravdepodobnosť </a:t>
            </a:r>
            <a:r>
              <a:rPr lang="sk-SK" dirty="0"/>
              <a:t>odchodu z aktuálnej </a:t>
            </a:r>
            <a:r>
              <a:rPr lang="sk-SK" dirty="0" smtClean="0"/>
              <a:t>stránky pri uvažovaní</a:t>
            </a:r>
            <a:br>
              <a:rPr lang="sk-SK" dirty="0" smtClean="0"/>
            </a:br>
            <a:r>
              <a:rPr lang="sk-SK" dirty="0" smtClean="0"/>
              <a:t>		</a:t>
            </a:r>
            <a:r>
              <a:rPr lang="sk-SK" i="1" dirty="0" smtClean="0"/>
              <a:t>n</a:t>
            </a:r>
            <a:r>
              <a:rPr lang="sk-SK" dirty="0" smtClean="0"/>
              <a:t> predchádzajúcich, </a:t>
            </a:r>
            <a:r>
              <a:rPr lang="sk-SK" dirty="0"/>
              <a:t>p</a:t>
            </a:r>
            <a:r>
              <a:rPr lang="sk-SK" dirty="0" smtClean="0"/>
              <a:t>očet kategórií navštívených v sedení</a:t>
            </a:r>
            <a:endParaRPr lang="sk-SK" sz="1800" dirty="0"/>
          </a:p>
          <a:p>
            <a:pPr lvl="1"/>
            <a:r>
              <a:rPr lang="sk-SK" sz="1800" dirty="0"/>
              <a:t>Obsah</a:t>
            </a:r>
            <a:r>
              <a:rPr lang="sk-SK" dirty="0" smtClean="0"/>
              <a:t> - Počet odstavcov </a:t>
            </a:r>
            <a:r>
              <a:rPr lang="en-US" dirty="0" smtClean="0"/>
              <a:t>/ </a:t>
            </a:r>
            <a:r>
              <a:rPr lang="sk-SK" dirty="0" smtClean="0"/>
              <a:t>viet </a:t>
            </a:r>
            <a:r>
              <a:rPr lang="en-US" dirty="0" smtClean="0"/>
              <a:t>/ </a:t>
            </a:r>
            <a:r>
              <a:rPr lang="sk-SK" dirty="0" smtClean="0"/>
              <a:t>slov</a:t>
            </a:r>
            <a:r>
              <a:rPr lang="en-US" dirty="0" smtClean="0"/>
              <a:t> / </a:t>
            </a:r>
            <a:r>
              <a:rPr lang="sk-SK" dirty="0" smtClean="0"/>
              <a:t>obrázkov navštívených</a:t>
            </a:r>
            <a:br>
              <a:rPr lang="sk-SK" dirty="0" smtClean="0"/>
            </a:br>
            <a:r>
              <a:rPr lang="sk-SK" dirty="0" smtClean="0"/>
              <a:t>	         v aktuálnom sedení</a:t>
            </a:r>
          </a:p>
          <a:p>
            <a:endParaRPr lang="sk-SK" sz="2400" dirty="0"/>
          </a:p>
          <a:p>
            <a:pPr marL="0" indent="0">
              <a:buNone/>
            </a:pPr>
            <a:r>
              <a:rPr lang="sk-SK" sz="2400" dirty="0"/>
              <a:t>Komparatívne atribúty</a:t>
            </a:r>
          </a:p>
          <a:p>
            <a:pPr lvl="1"/>
            <a:r>
              <a:rPr lang="sk-SK" sz="1800" dirty="0"/>
              <a:t>Porovnanie </a:t>
            </a:r>
            <a:r>
              <a:rPr lang="sk-SK" sz="1800" dirty="0" smtClean="0"/>
              <a:t>deskriptívnych </a:t>
            </a:r>
            <a:r>
              <a:rPr lang="sk-SK" sz="1800" dirty="0"/>
              <a:t>atribútov s priemerom predchádzajúcich </a:t>
            </a:r>
            <a:r>
              <a:rPr lang="sk-SK" sz="1800" dirty="0" smtClean="0"/>
              <a:t/>
            </a:r>
            <a:br>
              <a:rPr lang="sk-SK" sz="1800" dirty="0" smtClean="0"/>
            </a:br>
            <a:r>
              <a:rPr lang="sk-SK" sz="1800" dirty="0" smtClean="0"/>
              <a:t>sedení </a:t>
            </a:r>
            <a:r>
              <a:rPr lang="sk-SK" sz="1800" dirty="0"/>
              <a:t>– rozdiel, podiel, binárna informácia</a:t>
            </a:r>
            <a:endParaRPr lang="sk-SK" sz="240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FAB73BC-B049-4115-A692-8D63A059BFB8}" type="slidenum">
              <a:rPr lang="en-US" smtClean="0">
                <a:solidFill>
                  <a:schemeClr val="bg1"/>
                </a:solidFill>
              </a:rPr>
              <a:t>10</a:t>
            </a:fld>
            <a:r>
              <a:rPr lang="en-US" dirty="0" smtClean="0">
                <a:solidFill>
                  <a:schemeClr val="bg1"/>
                </a:solidFill>
              </a:rPr>
              <a:t>/22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625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4520" y="340660"/>
            <a:ext cx="7530962" cy="524617"/>
          </a:xfrm>
        </p:spPr>
        <p:txBody>
          <a:bodyPr>
            <a:normAutofit/>
          </a:bodyPr>
          <a:lstStyle/>
          <a:p>
            <a:r>
              <a:rPr lang="sk-SK" sz="3000" dirty="0"/>
              <a:t>Navrhnutý </a:t>
            </a:r>
            <a:r>
              <a:rPr lang="en-US" sz="3000" dirty="0"/>
              <a:t>model </a:t>
            </a:r>
            <a:r>
              <a:rPr lang="sk-SK" sz="3000" dirty="0"/>
              <a:t>používateľa II. - Štruktúra</a:t>
            </a:r>
            <a:endParaRPr lang="en-US" sz="300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>
          <a:xfrm>
            <a:off x="8469633" y="6466584"/>
            <a:ext cx="685800" cy="381098"/>
          </a:xfrm>
        </p:spPr>
        <p:txBody>
          <a:bodyPr>
            <a:normAutofit/>
          </a:bodyPr>
          <a:lstStyle/>
          <a:p>
            <a:fld id="{4FAB73BC-B049-4115-A692-8D63A059BFB8}" type="slidenum">
              <a:rPr lang="en-US" smtClean="0">
                <a:solidFill>
                  <a:schemeClr val="bg1"/>
                </a:solidFill>
              </a:rPr>
              <a:t>11</a:t>
            </a:fld>
            <a:r>
              <a:rPr lang="en-US" dirty="0" smtClean="0">
                <a:solidFill>
                  <a:schemeClr val="bg1"/>
                </a:solidFill>
              </a:rPr>
              <a:t>/22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Zástupný symbol obsahu 2"/>
          <p:cNvSpPr txBox="1">
            <a:spLocks/>
          </p:cNvSpPr>
          <p:nvPr/>
        </p:nvSpPr>
        <p:spPr>
          <a:xfrm>
            <a:off x="474520" y="1828801"/>
            <a:ext cx="3725342" cy="5020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37160" indent="-137160" algn="l" defTabSz="685800" rtl="0" eaLnBrk="1" latinLnBrk="0" hangingPunct="1">
              <a:lnSpc>
                <a:spcPct val="95000"/>
              </a:lnSpc>
              <a:spcBef>
                <a:spcPts val="1050"/>
              </a:spcBef>
              <a:spcAft>
                <a:spcPts val="15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8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342900" indent="-137160" algn="l" defTabSz="685800" rtl="0" eaLnBrk="1" latinLnBrk="0" hangingPunct="1">
              <a:lnSpc>
                <a:spcPct val="90000"/>
              </a:lnSpc>
              <a:spcBef>
                <a:spcPts val="225"/>
              </a:spcBef>
              <a:spcAft>
                <a:spcPts val="225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548640" indent="-137160" algn="l" defTabSz="685800" rtl="0" eaLnBrk="1" latinLnBrk="0" hangingPunct="1">
              <a:lnSpc>
                <a:spcPct val="90000"/>
              </a:lnSpc>
              <a:spcBef>
                <a:spcPts val="225"/>
              </a:spcBef>
              <a:spcAft>
                <a:spcPts val="225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754380" indent="-137160" algn="l" defTabSz="685800" rtl="0" eaLnBrk="1" latinLnBrk="0" hangingPunct="1">
              <a:lnSpc>
                <a:spcPct val="90000"/>
              </a:lnSpc>
              <a:spcBef>
                <a:spcPts val="225"/>
              </a:spcBef>
              <a:spcAft>
                <a:spcPts val="225"/>
              </a:spcAft>
              <a:buClr>
                <a:schemeClr val="accent1"/>
              </a:buClr>
              <a:buFont typeface="Wingdings 2" pitchFamily="18" charset="2"/>
              <a:buChar char=""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960120" indent="-137160" algn="l" defTabSz="685800" rtl="0" eaLnBrk="1" latinLnBrk="0" hangingPunct="1">
              <a:lnSpc>
                <a:spcPct val="90000"/>
              </a:lnSpc>
              <a:spcBef>
                <a:spcPts val="225"/>
              </a:spcBef>
              <a:spcAft>
                <a:spcPts val="225"/>
              </a:spcAft>
              <a:buClr>
                <a:schemeClr val="accent1"/>
              </a:buClr>
              <a:buFont typeface="Wingdings 2" pitchFamily="18" charset="2"/>
              <a:buChar char=""/>
              <a:defRPr sz="1050" kern="12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1200000" indent="-171450" algn="l" defTabSz="685800" rtl="0" eaLnBrk="1" latinLnBrk="0" hangingPunct="1">
              <a:lnSpc>
                <a:spcPct val="90000"/>
              </a:lnSpc>
              <a:spcBef>
                <a:spcPts val="225"/>
              </a:spcBef>
              <a:spcAft>
                <a:spcPts val="225"/>
              </a:spcAft>
              <a:buClr>
                <a:schemeClr val="accent1"/>
              </a:buClr>
              <a:buFont typeface="Wingdings 2" pitchFamily="18" charset="2"/>
              <a:buChar char=""/>
              <a:defRPr sz="10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25000" indent="-171450" algn="l" defTabSz="685800" rtl="0" eaLnBrk="1" latinLnBrk="0" hangingPunct="1">
              <a:lnSpc>
                <a:spcPct val="90000"/>
              </a:lnSpc>
              <a:spcBef>
                <a:spcPts val="225"/>
              </a:spcBef>
              <a:spcAft>
                <a:spcPts val="225"/>
              </a:spcAft>
              <a:buClr>
                <a:schemeClr val="accent1"/>
              </a:buClr>
              <a:buFont typeface="Wingdings 2" pitchFamily="18" charset="2"/>
              <a:buChar char=""/>
              <a:defRPr sz="10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50000" indent="-171450" algn="l" defTabSz="685800" rtl="0" eaLnBrk="1" latinLnBrk="0" hangingPunct="1">
              <a:lnSpc>
                <a:spcPct val="90000"/>
              </a:lnSpc>
              <a:spcBef>
                <a:spcPts val="225"/>
              </a:spcBef>
              <a:spcAft>
                <a:spcPts val="225"/>
              </a:spcAft>
              <a:buClr>
                <a:schemeClr val="accent1"/>
              </a:buClr>
              <a:buFont typeface="Wingdings 2" pitchFamily="18" charset="2"/>
              <a:buChar char=""/>
              <a:defRPr sz="10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75000" indent="-171450" algn="l" defTabSz="685800" rtl="0" eaLnBrk="1" latinLnBrk="0" hangingPunct="1">
              <a:lnSpc>
                <a:spcPct val="90000"/>
              </a:lnSpc>
              <a:spcBef>
                <a:spcPts val="225"/>
              </a:spcBef>
              <a:spcAft>
                <a:spcPts val="225"/>
              </a:spcAft>
              <a:buClr>
                <a:schemeClr val="accent1"/>
              </a:buClr>
              <a:buFont typeface="Wingdings 2" pitchFamily="18" charset="2"/>
              <a:buChar char=""/>
              <a:defRPr sz="10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2 časti modelu</a:t>
            </a:r>
          </a:p>
          <a:p>
            <a:pPr lvl="1"/>
            <a:r>
              <a:rPr lang="sk-SK" sz="1800" dirty="0"/>
              <a:t>Deskriptívna</a:t>
            </a:r>
          </a:p>
          <a:p>
            <a:pPr lvl="1"/>
            <a:r>
              <a:rPr lang="sk-SK" sz="1800" dirty="0"/>
              <a:t>Komparatívna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sk-SK" sz="2400" dirty="0"/>
              <a:t>Viacvrstvová komparatívna</a:t>
            </a:r>
            <a:br>
              <a:rPr lang="sk-SK" sz="2400" dirty="0"/>
            </a:br>
            <a:r>
              <a:rPr lang="sk-SK" sz="2400" dirty="0"/>
              <a:t>časť modelu</a:t>
            </a:r>
          </a:p>
          <a:p>
            <a:pPr lvl="1"/>
            <a:r>
              <a:rPr lang="sk-SK" sz="1800" dirty="0"/>
              <a:t>8 časových vrstiev</a:t>
            </a:r>
          </a:p>
          <a:p>
            <a:pPr lvl="1"/>
            <a:r>
              <a:rPr lang="sk-SK" sz="1800" dirty="0"/>
              <a:t>2 používateľské vrstvy</a:t>
            </a:r>
          </a:p>
          <a:p>
            <a:endParaRPr lang="sk-SK" sz="2400" dirty="0"/>
          </a:p>
          <a:p>
            <a:pPr marL="0" indent="0">
              <a:buNone/>
            </a:pPr>
            <a:r>
              <a:rPr lang="sk-SK" sz="2400" dirty="0"/>
              <a:t>Spolu 451 atribútov</a:t>
            </a:r>
          </a:p>
          <a:p>
            <a:pPr lvl="1"/>
            <a:r>
              <a:rPr lang="sk-SK" sz="1800" dirty="0"/>
              <a:t>19 deskriptívnych</a:t>
            </a:r>
          </a:p>
          <a:p>
            <a:pPr lvl="1"/>
            <a:r>
              <a:rPr lang="sk-SK" sz="1800" dirty="0"/>
              <a:t>27 komparatívnych × 8 časových vrstiev × 2 používateľské vrstvy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74520" y="1247440"/>
            <a:ext cx="12811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𝑈𝑀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= (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𝐷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𝐶𝑆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581146" y="1246373"/>
            <a:ext cx="38884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𝐶𝑆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= {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𝑐</a:t>
            </a:r>
            <a:r>
              <a:rPr lang="en-US" sz="1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1,1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𝑐</a:t>
            </a:r>
            <a:r>
              <a:rPr lang="en-US" sz="1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1,2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, … , 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𝑐</a:t>
            </a:r>
            <a:r>
              <a:rPr lang="en-US" sz="1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1,𝑟;𝑟∈ℕ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𝑐</a:t>
            </a:r>
            <a:r>
              <a:rPr lang="en-US" sz="1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2,1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, 𝑐</a:t>
            </a:r>
            <a:r>
              <a:rPr lang="en-US" sz="1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2,2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, … , 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𝑐</a:t>
            </a:r>
            <a:r>
              <a:rPr lang="en-US" sz="1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𝑝,𝑟;𝑝∈ℕ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}, </a:t>
            </a:r>
            <a:b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𝑐</a:t>
            </a:r>
            <a:r>
              <a:rPr lang="en-US" sz="1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𝑘,𝑙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∈ 𝐶, 𝑘 ≤ 𝑝, 𝑝 = |𝑇𝐿|, 𝑙 ≤ 𝑟, 𝑟 = |𝑈𝐿|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204815" y="1246373"/>
            <a:ext cx="22457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𝐷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= {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𝑎𝑑</a:t>
            </a:r>
            <a:r>
              <a:rPr lang="en-US" sz="1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𝑎𝑑</a:t>
            </a:r>
            <a:r>
              <a:rPr lang="en-US" sz="1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, … , 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𝑎𝑑</a:t>
            </a:r>
            <a:r>
              <a:rPr lang="en-US" sz="1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𝑚∈ℕ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}, </a:t>
            </a:r>
            <a:b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𝑎𝑑</a:t>
            </a:r>
            <a:r>
              <a:rPr lang="en-US" sz="1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𝑖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∈ 𝐴</a:t>
            </a:r>
            <a:r>
              <a:rPr lang="en-US" sz="1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𝐷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, 𝑖 ≤ 𝑚, 𝑚 = |𝐴</a:t>
            </a:r>
            <a:r>
              <a:rPr lang="en-US" sz="1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𝐷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|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581146" y="2083004"/>
            <a:ext cx="22159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𝐶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= {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𝑎𝑐</a:t>
            </a:r>
            <a:r>
              <a:rPr lang="en-US" sz="1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𝑎𝑐</a:t>
            </a:r>
            <a:r>
              <a:rPr lang="en-US" sz="1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, … , 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𝑎𝑐</a:t>
            </a:r>
            <a:r>
              <a:rPr lang="en-US" sz="1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𝑛∈ℕ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},</a:t>
            </a:r>
            <a:b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𝑎𝑐</a:t>
            </a:r>
            <a:r>
              <a:rPr lang="en-US" sz="1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𝑗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∈ 𝐴</a:t>
            </a:r>
            <a:r>
              <a:rPr lang="en-US" sz="1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𝐶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, 𝑗 ≤ 𝑛, 𝑛 = |𝐴</a:t>
            </a:r>
            <a:r>
              <a:rPr lang="en-US" sz="1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𝐶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|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9862" y="2958336"/>
            <a:ext cx="4225596" cy="35213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648" y="2958336"/>
            <a:ext cx="4246810" cy="35213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648" y="2958336"/>
            <a:ext cx="4246810" cy="352133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648" y="2958336"/>
            <a:ext cx="4246810" cy="3521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57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6166" y="365760"/>
            <a:ext cx="7494494" cy="530711"/>
          </a:xfrm>
        </p:spPr>
        <p:txBody>
          <a:bodyPr>
            <a:normAutofit/>
          </a:bodyPr>
          <a:lstStyle/>
          <a:p>
            <a:r>
              <a:rPr lang="sk-SK" sz="3000" dirty="0"/>
              <a:t>Overenie navrhnutého modelu </a:t>
            </a:r>
            <a:r>
              <a:rPr lang="sk-SK" sz="3000" dirty="0" smtClean="0"/>
              <a:t>používateľa</a:t>
            </a:r>
            <a:endParaRPr lang="en-US" sz="3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6165" y="1210235"/>
            <a:ext cx="7209982" cy="5639080"/>
          </a:xfrm>
        </p:spPr>
        <p:txBody>
          <a:bodyPr>
            <a:normAutofit/>
          </a:bodyPr>
          <a:lstStyle/>
          <a:p>
            <a:endParaRPr lang="sk-SK" sz="2400" dirty="0" smtClean="0"/>
          </a:p>
          <a:p>
            <a:pPr marL="0" indent="0">
              <a:buNone/>
            </a:pPr>
            <a:r>
              <a:rPr lang="pl-PL" sz="2400" dirty="0"/>
              <a:t>Predikcia odchodu používateľa zo sedenia</a:t>
            </a:r>
            <a:endParaRPr lang="en-US" sz="2400" dirty="0" smtClean="0"/>
          </a:p>
          <a:p>
            <a:pPr lvl="1"/>
            <a:r>
              <a:rPr lang="sk-SK" sz="1800" dirty="0" smtClean="0"/>
              <a:t>Atribúty modelu používateľa slúžia ako vstup</a:t>
            </a:r>
            <a:endParaRPr lang="sk-SK" sz="1800" dirty="0"/>
          </a:p>
          <a:p>
            <a:endParaRPr lang="sk-SK" sz="2400" dirty="0"/>
          </a:p>
          <a:p>
            <a:pPr marL="0" indent="0">
              <a:buNone/>
            </a:pPr>
            <a:r>
              <a:rPr lang="sk-SK" sz="2400" dirty="0" err="1"/>
              <a:t>Predikujeme</a:t>
            </a:r>
            <a:r>
              <a:rPr lang="sk-SK" sz="2400" dirty="0"/>
              <a:t> či používateľ v nasledujúcej akcii odíde </a:t>
            </a:r>
            <a:r>
              <a:rPr lang="sk-SK" sz="2400" dirty="0" smtClean="0"/>
              <a:t/>
            </a:r>
            <a:br>
              <a:rPr lang="sk-SK" sz="2400" dirty="0" smtClean="0"/>
            </a:br>
            <a:r>
              <a:rPr lang="sk-SK" sz="2400" dirty="0" smtClean="0"/>
              <a:t>z </a:t>
            </a:r>
            <a:r>
              <a:rPr lang="sk-SK" sz="2400" dirty="0"/>
              <a:t>webového sídla </a:t>
            </a:r>
            <a:r>
              <a:rPr lang="en-US" sz="2400" dirty="0"/>
              <a:t>/ </a:t>
            </a:r>
            <a:r>
              <a:rPr lang="en-US" sz="2400" dirty="0" err="1"/>
              <a:t>bude</a:t>
            </a:r>
            <a:r>
              <a:rPr lang="en-US" sz="2400" dirty="0"/>
              <a:t> </a:t>
            </a:r>
            <a:r>
              <a:rPr lang="en-US" sz="2400" dirty="0" err="1"/>
              <a:t>pokra</a:t>
            </a:r>
            <a:r>
              <a:rPr lang="sk-SK" sz="2400" dirty="0" err="1"/>
              <a:t>čovať</a:t>
            </a:r>
            <a:endParaRPr lang="sk-SK" sz="2400" dirty="0"/>
          </a:p>
          <a:p>
            <a:endParaRPr lang="sk-SK" sz="2000" dirty="0"/>
          </a:p>
          <a:p>
            <a:endParaRPr lang="sk-SK" sz="2000" dirty="0"/>
          </a:p>
          <a:p>
            <a:endParaRPr lang="sk-SK" sz="2000" dirty="0" smtClean="0"/>
          </a:p>
          <a:p>
            <a:pPr marL="0" indent="0">
              <a:buNone/>
            </a:pPr>
            <a:r>
              <a:rPr lang="sk-SK" sz="2400" dirty="0" smtClean="0"/>
              <a:t>Využitie včasnej predikcie odchodu</a:t>
            </a:r>
          </a:p>
          <a:p>
            <a:pPr lvl="1"/>
            <a:r>
              <a:rPr lang="sk-SK" sz="1800" dirty="0" smtClean="0"/>
              <a:t>Udržanie zákazníka v sídle dlhšie</a:t>
            </a:r>
          </a:p>
          <a:p>
            <a:pPr lvl="1"/>
            <a:r>
              <a:rPr lang="sk-SK" sz="1800" dirty="0" smtClean="0"/>
              <a:t>Upozornenie na dôležitý obsah</a:t>
            </a:r>
          </a:p>
          <a:p>
            <a:pPr lvl="1"/>
            <a:r>
              <a:rPr lang="sk-SK" sz="1800" dirty="0" smtClean="0"/>
              <a:t>Poskytnutie zľavy</a:t>
            </a:r>
            <a:endParaRPr lang="en-US" sz="180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FAB73BC-B049-4115-A692-8D63A059BFB8}" type="slidenum">
              <a:rPr lang="en-US" smtClean="0">
                <a:solidFill>
                  <a:schemeClr val="bg1"/>
                </a:solidFill>
              </a:rPr>
              <a:t>12</a:t>
            </a:fld>
            <a:r>
              <a:rPr lang="en-US" dirty="0" smtClean="0">
                <a:solidFill>
                  <a:schemeClr val="bg1"/>
                </a:solidFill>
              </a:rPr>
              <a:t>/22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584840" y="3720221"/>
            <a:ext cx="4810506" cy="969207"/>
            <a:chOff x="1185472" y="3733514"/>
            <a:chExt cx="4810506" cy="969207"/>
          </a:xfrm>
        </p:grpSpPr>
        <p:grpSp>
          <p:nvGrpSpPr>
            <p:cNvPr id="5" name="Group 4"/>
            <p:cNvGrpSpPr/>
            <p:nvPr/>
          </p:nvGrpSpPr>
          <p:grpSpPr>
            <a:xfrm>
              <a:off x="1185472" y="4370212"/>
              <a:ext cx="4810506" cy="332509"/>
              <a:chOff x="1181100" y="3539837"/>
              <a:chExt cx="4810506" cy="332509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1181100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587246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993392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399538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805684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211830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3617976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4024122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4430268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4836414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5242560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5648706" y="3539837"/>
                <a:ext cx="342900" cy="332509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5692047" y="3733514"/>
              <a:ext cx="249079" cy="567959"/>
              <a:chOff x="5054773" y="2822023"/>
              <a:chExt cx="249079" cy="567959"/>
            </a:xfrm>
          </p:grpSpPr>
          <p:sp>
            <p:nvSpPr>
              <p:cNvPr id="34" name="Down Arrow 33"/>
              <p:cNvSpPr/>
              <p:nvPr/>
            </p:nvSpPr>
            <p:spPr>
              <a:xfrm>
                <a:off x="5109259" y="3146634"/>
                <a:ext cx="140109" cy="243348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9" name="Picture 48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54773" y="2822023"/>
                <a:ext cx="249079" cy="255872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93105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5836" y="365760"/>
            <a:ext cx="7682752" cy="961016"/>
          </a:xfrm>
        </p:spPr>
        <p:txBody>
          <a:bodyPr>
            <a:normAutofit/>
          </a:bodyPr>
          <a:lstStyle/>
          <a:p>
            <a:r>
              <a:rPr lang="en-US" sz="3000" dirty="0" smtClean="0"/>
              <a:t>P</a:t>
            </a:r>
            <a:r>
              <a:rPr lang="sk-SK" sz="3000" dirty="0" err="1" smtClean="0"/>
              <a:t>redikci</a:t>
            </a:r>
            <a:r>
              <a:rPr lang="en-US" sz="3000" dirty="0" smtClean="0"/>
              <a:t>a</a:t>
            </a:r>
            <a:r>
              <a:rPr lang="sk-SK" sz="3000" dirty="0" smtClean="0"/>
              <a:t> </a:t>
            </a:r>
            <a:r>
              <a:rPr lang="sk-SK" sz="3000" dirty="0"/>
              <a:t>odchodu používateľa zo sedenia </a:t>
            </a:r>
            <a:r>
              <a:rPr lang="sk-SK" sz="3000" dirty="0" smtClean="0"/>
              <a:t>– </a:t>
            </a:r>
            <a:br>
              <a:rPr lang="sk-SK" sz="3000" dirty="0" smtClean="0"/>
            </a:br>
            <a:r>
              <a:rPr lang="sk-SK" sz="3000" dirty="0" smtClean="0"/>
              <a:t>Známe </a:t>
            </a:r>
            <a:r>
              <a:rPr lang="sk-SK" sz="3000" dirty="0"/>
              <a:t>problémy</a:t>
            </a:r>
            <a:endParaRPr lang="en-US" sz="3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84094" y="1219200"/>
            <a:ext cx="7494493" cy="5630115"/>
          </a:xfrm>
        </p:spPr>
        <p:txBody>
          <a:bodyPr>
            <a:normAutofit/>
          </a:bodyPr>
          <a:lstStyle/>
          <a:p>
            <a:endParaRPr lang="sk-SK" sz="2400" dirty="0" smtClean="0"/>
          </a:p>
          <a:p>
            <a:pPr marL="0" indent="0">
              <a:buNone/>
            </a:pPr>
            <a:r>
              <a:rPr lang="sk-SK" sz="2400" dirty="0"/>
              <a:t>Prúd dát</a:t>
            </a:r>
          </a:p>
          <a:p>
            <a:pPr lvl="1"/>
            <a:r>
              <a:rPr lang="sk-SK" sz="1800" dirty="0"/>
              <a:t>Množstvo používateľských </a:t>
            </a:r>
            <a:r>
              <a:rPr lang="sk-SK" sz="1800" dirty="0" smtClean="0"/>
              <a:t>akcií</a:t>
            </a:r>
            <a:endParaRPr lang="sk-SK" sz="1800" dirty="0"/>
          </a:p>
          <a:p>
            <a:pPr lvl="1"/>
            <a:r>
              <a:rPr lang="sk-SK" sz="1800" dirty="0"/>
              <a:t>Trend využívania metód strojového učenia pracujúcich </a:t>
            </a:r>
            <a:r>
              <a:rPr lang="sk-SK" sz="1800" dirty="0" smtClean="0"/>
              <a:t/>
            </a:r>
            <a:br>
              <a:rPr lang="sk-SK" sz="1800" dirty="0" smtClean="0"/>
            </a:br>
            <a:r>
              <a:rPr lang="sk-SK" sz="1800" dirty="0" smtClean="0"/>
              <a:t>s </a:t>
            </a:r>
            <a:r>
              <a:rPr lang="sk-SK" sz="1800" dirty="0"/>
              <a:t>prúdmi dát</a:t>
            </a:r>
            <a:r>
              <a:rPr lang="sk-SK" sz="18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PhridviRaj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dirty="0">
                <a:solidFill>
                  <a:schemeClr val="bg1">
                    <a:lumMod val="6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GuruRao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2014)</a:t>
            </a:r>
            <a:endParaRPr lang="sk-SK" dirty="0">
              <a:solidFill>
                <a:schemeClr val="bg1">
                  <a:lumMod val="65000"/>
                </a:schemeClr>
              </a:solidFill>
            </a:endParaRPr>
          </a:p>
          <a:p>
            <a:endParaRPr lang="sk-SK" sz="2400" dirty="0" smtClean="0"/>
          </a:p>
          <a:p>
            <a:pPr marL="0" indent="0">
              <a:buNone/>
            </a:pPr>
            <a:r>
              <a:rPr lang="sk-SK" sz="2400" dirty="0"/>
              <a:t>Vlastnosti dát sa v čase menia</a:t>
            </a:r>
          </a:p>
          <a:p>
            <a:pPr lvl="1"/>
            <a:r>
              <a:rPr lang="sk-SK" sz="1800" dirty="0"/>
              <a:t>Správanie je v čase rôzne</a:t>
            </a:r>
          </a:p>
          <a:p>
            <a:pPr lvl="1"/>
            <a:r>
              <a:rPr lang="sk-SK" sz="1800" dirty="0"/>
              <a:t>Dôležité dokázať reagovať na zmenu v reálnom čase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 (</a:t>
            </a:r>
            <a:r>
              <a:rPr lang="sk-SK" dirty="0" err="1" smtClean="0">
                <a:solidFill>
                  <a:schemeClr val="bg1">
                    <a:lumMod val="65000"/>
                  </a:schemeClr>
                </a:solidFill>
              </a:rPr>
              <a:t>Yu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 a kol.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2010)</a:t>
            </a:r>
            <a:endParaRPr lang="sk-SK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sk-SK" sz="2400" dirty="0" smtClean="0"/>
          </a:p>
          <a:p>
            <a:pPr marL="0" indent="0">
              <a:buNone/>
            </a:pPr>
            <a:r>
              <a:rPr lang="sk-SK" sz="2400" dirty="0"/>
              <a:t>Nevyvážené triedy</a:t>
            </a:r>
          </a:p>
          <a:p>
            <a:pPr lvl="1"/>
            <a:r>
              <a:rPr lang="sk-SK" sz="1800" dirty="0"/>
              <a:t>Pokračuje </a:t>
            </a:r>
            <a:r>
              <a:rPr lang="sk-SK" sz="1800" dirty="0" err="1"/>
              <a:t>vs</a:t>
            </a:r>
            <a:r>
              <a:rPr lang="sk-SK" sz="1800" dirty="0"/>
              <a:t>. </a:t>
            </a:r>
            <a:r>
              <a:rPr lang="en-US" sz="1800" dirty="0"/>
              <a:t>od</a:t>
            </a:r>
            <a:r>
              <a:rPr lang="sk-SK" sz="1800" dirty="0"/>
              <a:t>í</a:t>
            </a:r>
            <a:r>
              <a:rPr lang="en-US" sz="1800" dirty="0"/>
              <a:t>de</a:t>
            </a:r>
            <a:endParaRPr lang="sk-SK" sz="1800" dirty="0"/>
          </a:p>
          <a:p>
            <a:pPr lvl="1"/>
            <a:r>
              <a:rPr lang="sk-SK" sz="1800" dirty="0"/>
              <a:t>Častý problém binárnej klasifikácie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 (</a:t>
            </a:r>
            <a:r>
              <a:rPr lang="sk-SK" dirty="0">
                <a:solidFill>
                  <a:schemeClr val="bg1">
                    <a:lumMod val="65000"/>
                  </a:schemeClr>
                </a:solidFill>
              </a:rPr>
              <a:t>Sun a kol.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2009)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FAB73BC-B049-4115-A692-8D63A059BFB8}" type="slidenum">
              <a:rPr lang="en-US" smtClean="0">
                <a:solidFill>
                  <a:schemeClr val="bg1"/>
                </a:solidFill>
              </a:rPr>
              <a:t>13</a:t>
            </a:fld>
            <a:r>
              <a:rPr lang="en-US" dirty="0" smtClean="0">
                <a:solidFill>
                  <a:schemeClr val="bg1"/>
                </a:solidFill>
              </a:rPr>
              <a:t>/22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343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0306" y="365760"/>
            <a:ext cx="7575176" cy="95205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P</a:t>
            </a:r>
            <a:r>
              <a:rPr lang="sk-SK" sz="3000" dirty="0" err="1" smtClean="0"/>
              <a:t>redikci</a:t>
            </a:r>
            <a:r>
              <a:rPr lang="en-US" sz="3000" dirty="0" smtClean="0"/>
              <a:t>a</a:t>
            </a:r>
            <a:r>
              <a:rPr lang="sk-SK" sz="3000" dirty="0" smtClean="0"/>
              <a:t> </a:t>
            </a:r>
            <a:r>
              <a:rPr lang="sk-SK" sz="3000" dirty="0"/>
              <a:t>odchodu používateľa zo sedenia – </a:t>
            </a:r>
            <a:r>
              <a:rPr lang="sk-SK" sz="3000" dirty="0" smtClean="0"/>
              <a:t>Navrhnuté </a:t>
            </a:r>
            <a:r>
              <a:rPr lang="sk-SK" sz="3000" dirty="0"/>
              <a:t>riešenie</a:t>
            </a:r>
            <a:endParaRPr lang="en-US" sz="3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30306" y="1183341"/>
            <a:ext cx="7575176" cy="5665974"/>
          </a:xfrm>
        </p:spPr>
        <p:txBody>
          <a:bodyPr>
            <a:noAutofit/>
          </a:bodyPr>
          <a:lstStyle/>
          <a:p>
            <a:endParaRPr lang="sk-SK" dirty="0"/>
          </a:p>
          <a:p>
            <a:pPr marL="0" indent="0">
              <a:buNone/>
            </a:pPr>
            <a:r>
              <a:rPr lang="sk-SK" sz="2400" dirty="0"/>
              <a:t>Binárny klasifikátor</a:t>
            </a:r>
          </a:p>
          <a:p>
            <a:pPr lvl="1"/>
            <a:r>
              <a:rPr lang="sk-SK" sz="1800" dirty="0"/>
              <a:t>Prúdové spracovanie dát</a:t>
            </a:r>
          </a:p>
          <a:p>
            <a:pPr lvl="1"/>
            <a:r>
              <a:rPr lang="sk-SK" sz="1800" dirty="0" err="1"/>
              <a:t>Stochastic</a:t>
            </a:r>
            <a:r>
              <a:rPr lang="sk-SK" sz="1800" dirty="0"/>
              <a:t> gradient </a:t>
            </a:r>
            <a:r>
              <a:rPr lang="sk-SK" sz="1800" dirty="0" err="1"/>
              <a:t>descent</a:t>
            </a:r>
            <a:r>
              <a:rPr lang="sk-SK" sz="1800" dirty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sk-SK" sz="18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Robbins</a:t>
            </a:r>
            <a:r>
              <a:rPr lang="sk-SK" dirty="0">
                <a:solidFill>
                  <a:schemeClr val="bg1">
                    <a:lumMod val="65000"/>
                  </a:schemeClr>
                </a:solidFill>
              </a:rPr>
              <a:t> a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Siegmund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1971)</a:t>
            </a:r>
            <a:endParaRPr lang="sk-SK" dirty="0">
              <a:solidFill>
                <a:schemeClr val="bg1">
                  <a:lumMod val="65000"/>
                </a:schemeClr>
              </a:solidFill>
            </a:endParaRPr>
          </a:p>
          <a:p>
            <a:endParaRPr lang="sk-SK" sz="2000" dirty="0"/>
          </a:p>
          <a:p>
            <a:pPr marL="0" indent="0">
              <a:buNone/>
            </a:pPr>
            <a:r>
              <a:rPr lang="sk-SK" sz="2400" dirty="0"/>
              <a:t>Vyváženie dát</a:t>
            </a:r>
          </a:p>
          <a:p>
            <a:pPr lvl="1"/>
            <a:r>
              <a:rPr lang="sk-SK" sz="1800" dirty="0"/>
              <a:t>Priradenie rozličných váh obom triedam</a:t>
            </a:r>
            <a:r>
              <a:rPr lang="sk-SK" dirty="0">
                <a:solidFill>
                  <a:schemeClr val="bg1">
                    <a:lumMod val="65000"/>
                  </a:schemeClr>
                </a:solidFill>
              </a:rPr>
              <a:t> (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Bottou</a:t>
            </a:r>
            <a:r>
              <a:rPr lang="sk-SK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2012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sk-SK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sk-SK" sz="2000" dirty="0"/>
          </a:p>
          <a:p>
            <a:pPr marL="0" indent="0">
              <a:buNone/>
            </a:pPr>
            <a:r>
              <a:rPr lang="sk-SK" sz="2400" dirty="0"/>
              <a:t>Učenie váh atribútov</a:t>
            </a:r>
            <a:endParaRPr lang="en-US" sz="2400" dirty="0"/>
          </a:p>
          <a:p>
            <a:pPr lvl="1"/>
            <a:r>
              <a:rPr lang="sk-SK" sz="1800" dirty="0"/>
              <a:t>Priebežné učenie v reálnom čase, Test-</a:t>
            </a:r>
            <a:r>
              <a:rPr lang="sk-SK" sz="1800" dirty="0" err="1"/>
              <a:t>then</a:t>
            </a:r>
            <a:r>
              <a:rPr lang="sk-SK" sz="1800" dirty="0"/>
              <a:t>-</a:t>
            </a:r>
            <a:r>
              <a:rPr lang="sk-SK" sz="1800" dirty="0" err="1"/>
              <a:t>train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dirty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sk-SK" dirty="0" err="1" smtClean="0">
                <a:solidFill>
                  <a:schemeClr val="bg1">
                    <a:lumMod val="65000"/>
                  </a:schemeClr>
                </a:solidFill>
              </a:rPr>
              <a:t>Bifet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 a kol., 2010)</a:t>
            </a:r>
          </a:p>
          <a:p>
            <a:endParaRPr lang="sk-SK" sz="2000" dirty="0"/>
          </a:p>
          <a:p>
            <a:pPr marL="0" indent="0">
              <a:buNone/>
            </a:pPr>
            <a:r>
              <a:rPr lang="sk-SK" sz="2400" dirty="0"/>
              <a:t>Výber významných atribútov</a:t>
            </a:r>
          </a:p>
          <a:p>
            <a:pPr lvl="1"/>
            <a:r>
              <a:rPr lang="sk-SK" sz="1800" dirty="0" smtClean="0"/>
              <a:t>Filtrácia, </a:t>
            </a:r>
            <a:r>
              <a:rPr lang="sk-SK" sz="1800" dirty="0" err="1" smtClean="0"/>
              <a:t>Regularizácia</a:t>
            </a:r>
            <a:endParaRPr lang="sk-SK" sz="180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FAB73BC-B049-4115-A692-8D63A059BFB8}" type="slidenum">
              <a:rPr lang="en-US" smtClean="0">
                <a:solidFill>
                  <a:schemeClr val="bg1"/>
                </a:solidFill>
              </a:rPr>
              <a:t>14</a:t>
            </a:fld>
            <a:r>
              <a:rPr lang="en-US" dirty="0" smtClean="0">
                <a:solidFill>
                  <a:schemeClr val="bg1"/>
                </a:solidFill>
              </a:rPr>
              <a:t>/22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9391" y="1378543"/>
            <a:ext cx="4737505" cy="168866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380865" y="3343355"/>
                <a:ext cx="2820324" cy="5414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k-SK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sz="14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k-SK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sk-SK" sz="1400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sk-SK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# </m:t>
                          </m:r>
                          <m:r>
                            <a:rPr lang="sk-SK" sz="1400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sk-SK" sz="1400" i="1">
                              <a:latin typeface="Cambria Math" panose="02040503050406030204" pitchFamily="18" charset="0"/>
                            </a:rPr>
                            <m:t>š</m:t>
                          </m:r>
                          <m:r>
                            <a:rPr lang="sk-SK" sz="1400" i="1">
                              <a:latin typeface="Cambria Math" panose="02040503050406030204" pitchFamily="18" charset="0"/>
                            </a:rPr>
                            <m:t>𝑒𝑡𝑘</m:t>
                          </m:r>
                          <m:r>
                            <a:rPr lang="sk-SK" sz="1400" i="1">
                              <a:latin typeface="Cambria Math" panose="02040503050406030204" pitchFamily="18" charset="0"/>
                            </a:rPr>
                            <m:t>ý</m:t>
                          </m:r>
                          <m:r>
                            <a:rPr lang="sk-SK" sz="1400" i="1">
                              <a:latin typeface="Cambria Math" panose="02040503050406030204" pitchFamily="18" charset="0"/>
                            </a:rPr>
                            <m:t>𝑐h</m:t>
                          </m:r>
                          <m:r>
                            <a:rPr lang="sk-SK" sz="1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k-SK" sz="1400" i="1">
                              <a:latin typeface="Cambria Math" panose="02040503050406030204" pitchFamily="18" charset="0"/>
                            </a:rPr>
                            <m:t>𝑝𝑜𝑧𝑜𝑟𝑜𝑣𝑎𝑛</m:t>
                          </m:r>
                          <m:r>
                            <a:rPr lang="sk-SK" sz="1400" i="1">
                              <a:latin typeface="Cambria Math" panose="02040503050406030204" pitchFamily="18" charset="0"/>
                            </a:rPr>
                            <m:t>í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#</m:t>
                          </m:r>
                          <m:r>
                            <a:rPr lang="sk-SK" sz="1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k-SK" sz="1400" i="1">
                              <a:latin typeface="Cambria Math" panose="02040503050406030204" pitchFamily="18" charset="0"/>
                            </a:rPr>
                            <m:t>𝑝𝑜𝑧𝑜𝑟𝑜𝑣𝑎𝑛</m:t>
                          </m:r>
                          <m:r>
                            <a:rPr lang="sk-SK" sz="1400" i="1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sk-SK" sz="1400" i="1">
                              <a:latin typeface="Cambria Math" panose="02040503050406030204" pitchFamily="18" charset="0"/>
                            </a:rPr>
                            <m:t>𝑑𝑎𝑛𝑒𝑗</m:t>
                          </m:r>
                          <m:r>
                            <a:rPr lang="sk-SK" sz="1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k-SK" sz="1400" i="1">
                              <a:latin typeface="Cambria Math" panose="02040503050406030204" pitchFamily="18" charset="0"/>
                            </a:rPr>
                            <m:t>𝑡𝑟𝑖𝑒𝑑𝑦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0865" y="3343355"/>
                <a:ext cx="2820324" cy="541430"/>
              </a:xfrm>
              <a:prstGeom prst="rect">
                <a:avLst/>
              </a:prstGeom>
              <a:blipFill rotWithShape="0">
                <a:blip r:embed="rId4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7748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4094" y="365761"/>
            <a:ext cx="7731790" cy="566568"/>
          </a:xfrm>
        </p:spPr>
        <p:txBody>
          <a:bodyPr>
            <a:normAutofit/>
          </a:bodyPr>
          <a:lstStyle/>
          <a:p>
            <a:r>
              <a:rPr lang="sk-SK" sz="3000" dirty="0"/>
              <a:t>Metodológia overenia modelu používateľa</a:t>
            </a:r>
            <a:endParaRPr lang="en-US" sz="3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84094" y="1228165"/>
            <a:ext cx="7038924" cy="5621150"/>
          </a:xfrm>
        </p:spPr>
        <p:txBody>
          <a:bodyPr>
            <a:normAutofit/>
          </a:bodyPr>
          <a:lstStyle/>
          <a:p>
            <a:endParaRPr lang="sk-SK" sz="2400" dirty="0" smtClean="0"/>
          </a:p>
          <a:p>
            <a:pPr marL="0" indent="0">
              <a:buNone/>
            </a:pPr>
            <a:r>
              <a:rPr lang="sk-SK" sz="2400" dirty="0"/>
              <a:t>Predspracovanie akcií</a:t>
            </a:r>
          </a:p>
          <a:p>
            <a:pPr lvl="1"/>
            <a:r>
              <a:rPr lang="sk-SK" sz="1800" dirty="0"/>
              <a:t>Identifikácia sedení</a:t>
            </a:r>
          </a:p>
          <a:p>
            <a:pPr lvl="1"/>
            <a:r>
              <a:rPr lang="sk-SK" sz="1800" dirty="0"/>
              <a:t>Odstránenie </a:t>
            </a:r>
            <a:r>
              <a:rPr lang="sk-SK" sz="1800" dirty="0" err="1"/>
              <a:t>outlierov</a:t>
            </a:r>
            <a:endParaRPr lang="sk-SK" sz="1800" dirty="0"/>
          </a:p>
          <a:p>
            <a:pPr lvl="1"/>
            <a:r>
              <a:rPr lang="sk-SK" sz="1800" dirty="0" smtClean="0"/>
              <a:t>Výpočet </a:t>
            </a:r>
            <a:r>
              <a:rPr lang="sk-SK" sz="1800" dirty="0"/>
              <a:t>atribútov modelu </a:t>
            </a:r>
            <a:r>
              <a:rPr lang="sk-SK" sz="1800" dirty="0" smtClean="0"/>
              <a:t>a </a:t>
            </a:r>
            <a:r>
              <a:rPr lang="sk-SK" sz="1800" dirty="0"/>
              <a:t>ich </a:t>
            </a:r>
            <a:r>
              <a:rPr lang="sk-SK" sz="1800" dirty="0" smtClean="0"/>
              <a:t>normalizácia</a:t>
            </a:r>
            <a:r>
              <a:rPr lang="sk-SK" sz="2400" dirty="0" smtClean="0"/>
              <a:t> </a:t>
            </a:r>
            <a:endParaRPr lang="sk-SK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sk-SK" sz="2400" dirty="0"/>
              <a:t>Priebeh experimentu</a:t>
            </a:r>
          </a:p>
          <a:p>
            <a:pPr lvl="1"/>
            <a:r>
              <a:rPr lang="sk-SK" sz="1800" dirty="0"/>
              <a:t>10</a:t>
            </a:r>
            <a:r>
              <a:rPr lang="en-US" sz="1800" dirty="0"/>
              <a:t>% </a:t>
            </a:r>
            <a:r>
              <a:rPr lang="sk-SK" sz="1800" dirty="0"/>
              <a:t>sedení</a:t>
            </a:r>
            <a:r>
              <a:rPr lang="en-US" sz="1800" dirty="0"/>
              <a:t> </a:t>
            </a:r>
            <a:r>
              <a:rPr lang="sk-SK" sz="1800" dirty="0" smtClean="0"/>
              <a:t>- vyladenie </a:t>
            </a:r>
            <a:r>
              <a:rPr lang="sk-SK" sz="1800" dirty="0" err="1"/>
              <a:t>hyperparametrov</a:t>
            </a:r>
            <a:endParaRPr lang="sk-SK" sz="1800" dirty="0"/>
          </a:p>
          <a:p>
            <a:pPr lvl="2"/>
            <a:r>
              <a:rPr lang="sk-SK" dirty="0"/>
              <a:t>Nastavenie učiaceho koeficientu</a:t>
            </a:r>
          </a:p>
          <a:p>
            <a:pPr lvl="2"/>
            <a:r>
              <a:rPr lang="sk-SK" dirty="0"/>
              <a:t>Výber významných atribútov</a:t>
            </a:r>
          </a:p>
          <a:p>
            <a:pPr lvl="1"/>
            <a:r>
              <a:rPr lang="sk-SK" sz="1800" dirty="0"/>
              <a:t>90</a:t>
            </a:r>
            <a:r>
              <a:rPr lang="en-US" sz="1800" dirty="0"/>
              <a:t>% </a:t>
            </a:r>
            <a:r>
              <a:rPr lang="sk-SK" sz="1800" dirty="0"/>
              <a:t>Test-</a:t>
            </a:r>
            <a:r>
              <a:rPr lang="sk-SK" sz="1800" dirty="0" err="1"/>
              <a:t>then</a:t>
            </a:r>
            <a:r>
              <a:rPr lang="sk-SK" sz="1800" dirty="0"/>
              <a:t>-</a:t>
            </a:r>
            <a:r>
              <a:rPr lang="sk-SK" sz="1800" dirty="0" err="1"/>
              <a:t>train</a:t>
            </a:r>
            <a:r>
              <a:rPr lang="sk-SK" sz="1800" dirty="0"/>
              <a:t> jednoprechodové overenie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FAB73BC-B049-4115-A692-8D63A059BFB8}" type="slidenum">
              <a:rPr lang="en-US" smtClean="0">
                <a:solidFill>
                  <a:schemeClr val="bg1"/>
                </a:solidFill>
              </a:rPr>
              <a:t>15</a:t>
            </a:fld>
            <a:r>
              <a:rPr lang="en-US" dirty="0" smtClean="0">
                <a:solidFill>
                  <a:schemeClr val="bg1"/>
                </a:solidFill>
              </a:rPr>
              <a:t>/22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774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5129" y="365760"/>
            <a:ext cx="7628965" cy="539675"/>
          </a:xfrm>
        </p:spPr>
        <p:txBody>
          <a:bodyPr>
            <a:normAutofit/>
          </a:bodyPr>
          <a:lstStyle/>
          <a:p>
            <a:r>
              <a:rPr lang="sk-SK" sz="3000" dirty="0" err="1" smtClean="0"/>
              <a:t>Datasety</a:t>
            </a:r>
            <a:r>
              <a:rPr lang="sk-SK" sz="3000" dirty="0" smtClean="0"/>
              <a:t> použité na overenie</a:t>
            </a:r>
            <a:endParaRPr lang="en-US" sz="3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5129" y="1210235"/>
            <a:ext cx="7503459" cy="5639080"/>
          </a:xfrm>
        </p:spPr>
        <p:txBody>
          <a:bodyPr>
            <a:normAutofit/>
          </a:bodyPr>
          <a:lstStyle/>
          <a:p>
            <a:endParaRPr lang="sk-SK" sz="2400" dirty="0" smtClean="0"/>
          </a:p>
          <a:p>
            <a:pPr marL="0" indent="0">
              <a:buNone/>
            </a:pPr>
            <a:r>
              <a:rPr lang="sk-SK" sz="2400" dirty="0" smtClean="0"/>
              <a:t>E-learning</a:t>
            </a:r>
          </a:p>
          <a:p>
            <a:pPr lvl="1"/>
            <a:r>
              <a:rPr lang="en-US" sz="1800" dirty="0">
                <a:cs typeface="Calibri" panose="020F0502020204030204" pitchFamily="34" charset="0"/>
              </a:rPr>
              <a:t>882 </a:t>
            </a:r>
            <a:r>
              <a:rPr lang="sk-SK" sz="1800" dirty="0" smtClean="0">
                <a:cs typeface="Calibri" panose="020F0502020204030204" pitchFamily="34" charset="0"/>
              </a:rPr>
              <a:t>používateľov</a:t>
            </a:r>
            <a:r>
              <a:rPr lang="sk-SK" sz="1800" dirty="0" smtClean="0"/>
              <a:t>, </a:t>
            </a:r>
            <a:r>
              <a:rPr lang="en-US" sz="1800" dirty="0" smtClean="0">
                <a:cs typeface="Calibri" panose="020F0502020204030204" pitchFamily="34" charset="0"/>
              </a:rPr>
              <a:t>452</a:t>
            </a:r>
            <a:r>
              <a:rPr lang="sk-SK" sz="1800" dirty="0" smtClean="0">
                <a:cs typeface="Calibri" panose="020F0502020204030204" pitchFamily="34" charset="0"/>
              </a:rPr>
              <a:t> </a:t>
            </a:r>
            <a:r>
              <a:rPr lang="sk-SK" sz="1800" dirty="0">
                <a:cs typeface="Calibri" panose="020F0502020204030204" pitchFamily="34" charset="0"/>
              </a:rPr>
              <a:t>000</a:t>
            </a:r>
            <a:r>
              <a:rPr lang="en-US" sz="1800" dirty="0">
                <a:cs typeface="Calibri" panose="020F0502020204030204" pitchFamily="34" charset="0"/>
              </a:rPr>
              <a:t> </a:t>
            </a:r>
            <a:r>
              <a:rPr lang="sk-SK" sz="1800" dirty="0">
                <a:cs typeface="Calibri" panose="020F0502020204030204" pitchFamily="34" charset="0"/>
              </a:rPr>
              <a:t>akcií, </a:t>
            </a:r>
            <a:r>
              <a:rPr lang="en-US" sz="1800" dirty="0">
                <a:cs typeface="Calibri" panose="020F0502020204030204" pitchFamily="34" charset="0"/>
              </a:rPr>
              <a:t>3 </a:t>
            </a:r>
            <a:r>
              <a:rPr lang="sk-SK" sz="1800" dirty="0" smtClean="0">
                <a:cs typeface="Calibri" panose="020F0502020204030204" pitchFamily="34" charset="0"/>
              </a:rPr>
              <a:t>roky</a:t>
            </a:r>
          </a:p>
          <a:p>
            <a:pPr lvl="1"/>
            <a:r>
              <a:rPr lang="sk-SK" sz="1800" dirty="0">
                <a:cs typeface="Calibri" panose="020F0502020204030204" pitchFamily="34" charset="0"/>
              </a:rPr>
              <a:t>Stabilní používatelia, množstvo akcií</a:t>
            </a:r>
            <a:endParaRPr lang="sk-SK" sz="1800" dirty="0"/>
          </a:p>
          <a:p>
            <a:pPr lvl="1"/>
            <a:r>
              <a:rPr lang="sk-SK" sz="1800" dirty="0">
                <a:cs typeface="Calibri" panose="020F0502020204030204" pitchFamily="34" charset="0"/>
              </a:rPr>
              <a:t>Priemer 14.55 akcie na </a:t>
            </a:r>
            <a:r>
              <a:rPr lang="sk-SK" sz="1800" dirty="0" smtClean="0">
                <a:cs typeface="Calibri" panose="020F0502020204030204" pitchFamily="34" charset="0"/>
              </a:rPr>
              <a:t>sedenie, medián 7</a:t>
            </a:r>
          </a:p>
          <a:p>
            <a:pPr lvl="1"/>
            <a:r>
              <a:rPr lang="sk-SK" dirty="0" smtClean="0">
                <a:cs typeface="Calibri" panose="020F0502020204030204" pitchFamily="34" charset="0"/>
              </a:rPr>
              <a:t>Nevyvážené sedenia (pokračuje</a:t>
            </a:r>
            <a:r>
              <a:rPr lang="en-US" dirty="0" smtClean="0">
                <a:cs typeface="Calibri" panose="020F0502020204030204" pitchFamily="34" charset="0"/>
              </a:rPr>
              <a:t>/</a:t>
            </a:r>
            <a:r>
              <a:rPr lang="sk-SK" dirty="0" smtClean="0">
                <a:cs typeface="Calibri" panose="020F0502020204030204" pitchFamily="34" charset="0"/>
              </a:rPr>
              <a:t>odíde)</a:t>
            </a:r>
            <a:endParaRPr lang="sk-SK" dirty="0"/>
          </a:p>
          <a:p>
            <a:endParaRPr lang="sk-SK" dirty="0" smtClean="0"/>
          </a:p>
          <a:p>
            <a:pPr marL="0" indent="0">
              <a:buNone/>
            </a:pPr>
            <a:r>
              <a:rPr lang="sk-SK" sz="2400" dirty="0" smtClean="0"/>
              <a:t>Noviny</a:t>
            </a:r>
          </a:p>
          <a:p>
            <a:pPr lvl="1"/>
            <a:r>
              <a:rPr lang="sk-SK" sz="1800" dirty="0" smtClean="0">
                <a:cs typeface="Calibri" panose="020F0502020204030204" pitchFamily="34" charset="0"/>
              </a:rPr>
              <a:t>3 000</a:t>
            </a:r>
            <a:r>
              <a:rPr lang="en-US" sz="1800" dirty="0" smtClean="0">
                <a:cs typeface="Calibri" panose="020F0502020204030204" pitchFamily="34" charset="0"/>
              </a:rPr>
              <a:t> </a:t>
            </a:r>
            <a:r>
              <a:rPr lang="sk-SK" sz="1800" dirty="0">
                <a:cs typeface="Calibri" panose="020F0502020204030204" pitchFamily="34" charset="0"/>
              </a:rPr>
              <a:t>používateľov</a:t>
            </a:r>
            <a:r>
              <a:rPr lang="sk-SK" sz="1800" dirty="0"/>
              <a:t>, </a:t>
            </a:r>
            <a:r>
              <a:rPr lang="sk-SK" sz="1800" dirty="0" smtClean="0">
                <a:cs typeface="Calibri" panose="020F0502020204030204" pitchFamily="34" charset="0"/>
              </a:rPr>
              <a:t>100 </a:t>
            </a:r>
            <a:r>
              <a:rPr lang="sk-SK" sz="1800" dirty="0">
                <a:cs typeface="Calibri" panose="020F0502020204030204" pitchFamily="34" charset="0"/>
              </a:rPr>
              <a:t>000</a:t>
            </a:r>
            <a:r>
              <a:rPr lang="en-US" sz="1800" dirty="0">
                <a:cs typeface="Calibri" panose="020F0502020204030204" pitchFamily="34" charset="0"/>
              </a:rPr>
              <a:t> </a:t>
            </a:r>
            <a:r>
              <a:rPr lang="sk-SK" sz="1800" dirty="0">
                <a:cs typeface="Calibri" panose="020F0502020204030204" pitchFamily="34" charset="0"/>
              </a:rPr>
              <a:t>akcií, </a:t>
            </a:r>
            <a:r>
              <a:rPr lang="en-US" sz="1800" dirty="0">
                <a:cs typeface="Calibri" panose="020F0502020204030204" pitchFamily="34" charset="0"/>
              </a:rPr>
              <a:t>3 </a:t>
            </a:r>
            <a:r>
              <a:rPr lang="sk-SK" sz="1800" dirty="0" smtClean="0">
                <a:cs typeface="Calibri" panose="020F0502020204030204" pitchFamily="34" charset="0"/>
              </a:rPr>
              <a:t>mesiace</a:t>
            </a:r>
            <a:endParaRPr lang="sk-SK" sz="1800" dirty="0">
              <a:cs typeface="Calibri" panose="020F0502020204030204" pitchFamily="34" charset="0"/>
            </a:endParaRPr>
          </a:p>
          <a:p>
            <a:pPr lvl="1"/>
            <a:r>
              <a:rPr lang="sk-SK" sz="1800" dirty="0" smtClean="0">
                <a:cs typeface="Calibri" panose="020F0502020204030204" pitchFamily="34" charset="0"/>
              </a:rPr>
              <a:t>Prevažne jednorazoví alebo občasní používatelia</a:t>
            </a:r>
            <a:r>
              <a:rPr lang="sk-SK" sz="1800" dirty="0">
                <a:cs typeface="Calibri" panose="020F0502020204030204" pitchFamily="34" charset="0"/>
              </a:rPr>
              <a:t>, </a:t>
            </a:r>
            <a:r>
              <a:rPr lang="sk-SK" sz="1800" dirty="0" smtClean="0">
                <a:cs typeface="Calibri" panose="020F0502020204030204" pitchFamily="34" charset="0"/>
              </a:rPr>
              <a:t>malý počet akcií</a:t>
            </a:r>
            <a:endParaRPr lang="sk-SK" sz="1800" dirty="0"/>
          </a:p>
          <a:p>
            <a:pPr lvl="1"/>
            <a:r>
              <a:rPr lang="sk-SK" sz="1800" dirty="0">
                <a:cs typeface="Calibri" panose="020F0502020204030204" pitchFamily="34" charset="0"/>
              </a:rPr>
              <a:t>Priemer </a:t>
            </a:r>
            <a:r>
              <a:rPr lang="sk-SK" sz="1800" dirty="0" smtClean="0">
                <a:cs typeface="Calibri" panose="020F0502020204030204" pitchFamily="34" charset="0"/>
              </a:rPr>
              <a:t>2.00 </a:t>
            </a:r>
            <a:r>
              <a:rPr lang="sk-SK" sz="1800" dirty="0">
                <a:cs typeface="Calibri" panose="020F0502020204030204" pitchFamily="34" charset="0"/>
              </a:rPr>
              <a:t>akcie na sedenie, medián </a:t>
            </a:r>
            <a:r>
              <a:rPr lang="sk-SK" sz="1800" dirty="0" smtClean="0">
                <a:cs typeface="Calibri" panose="020F0502020204030204" pitchFamily="34" charset="0"/>
              </a:rPr>
              <a:t>1</a:t>
            </a:r>
            <a:endParaRPr lang="sk-SK" sz="1800" dirty="0">
              <a:cs typeface="Calibri" panose="020F0502020204030204" pitchFamily="34" charset="0"/>
            </a:endParaRPr>
          </a:p>
          <a:p>
            <a:pPr lvl="1"/>
            <a:r>
              <a:rPr lang="sk-SK" dirty="0" smtClean="0">
                <a:cs typeface="Calibri" panose="020F0502020204030204" pitchFamily="34" charset="0"/>
              </a:rPr>
              <a:t>Vyvážené </a:t>
            </a:r>
            <a:r>
              <a:rPr lang="sk-SK" dirty="0">
                <a:cs typeface="Calibri" panose="020F0502020204030204" pitchFamily="34" charset="0"/>
              </a:rPr>
              <a:t>sedenia (pokračuje</a:t>
            </a:r>
            <a:r>
              <a:rPr lang="en-US" dirty="0">
                <a:cs typeface="Calibri" panose="020F0502020204030204" pitchFamily="34" charset="0"/>
              </a:rPr>
              <a:t>/</a:t>
            </a:r>
            <a:r>
              <a:rPr lang="sk-SK" dirty="0">
                <a:cs typeface="Calibri" panose="020F0502020204030204" pitchFamily="34" charset="0"/>
              </a:rPr>
              <a:t>odíde</a:t>
            </a:r>
            <a:r>
              <a:rPr lang="sk-SK" dirty="0" smtClean="0">
                <a:cs typeface="Calibri" panose="020F0502020204030204" pitchFamily="34" charset="0"/>
              </a:rPr>
              <a:t>)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FAB73BC-B049-4115-A692-8D63A059BFB8}" type="slidenum">
              <a:rPr lang="en-US" smtClean="0">
                <a:solidFill>
                  <a:schemeClr val="bg1"/>
                </a:solidFill>
              </a:rPr>
              <a:t>16</a:t>
            </a:fld>
            <a:r>
              <a:rPr lang="en-US" dirty="0" smtClean="0">
                <a:solidFill>
                  <a:schemeClr val="bg1"/>
                </a:solidFill>
              </a:rPr>
              <a:t>/22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648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1866" y="365760"/>
            <a:ext cx="7646225" cy="540058"/>
          </a:xfrm>
        </p:spPr>
        <p:txBody>
          <a:bodyPr>
            <a:normAutofit/>
          </a:bodyPr>
          <a:lstStyle/>
          <a:p>
            <a:r>
              <a:rPr lang="sk-SK" sz="3000" dirty="0">
                <a:cs typeface="Calibri" panose="020F0502020204030204" pitchFamily="34" charset="0"/>
              </a:rPr>
              <a:t>Výsledky overenia  –  </a:t>
            </a:r>
            <a:r>
              <a:rPr lang="sk-SK" sz="3000" dirty="0" smtClean="0">
                <a:cs typeface="Calibri" panose="020F0502020204030204" pitchFamily="34" charset="0"/>
              </a:rPr>
              <a:t>e-learning</a:t>
            </a:r>
            <a:endParaRPr lang="en-US" sz="3000" dirty="0">
              <a:cs typeface="Calibri" panose="020F0502020204030204" pitchFamily="34" charset="0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FAB73BC-B049-4115-A692-8D63A059BFB8}" type="slidenum">
              <a:rPr lang="en-US" smtClean="0">
                <a:solidFill>
                  <a:schemeClr val="bg1"/>
                </a:solidFill>
                <a:cs typeface="Calibri" panose="020F0502020204030204" pitchFamily="34" charset="0"/>
              </a:rPr>
              <a:t>17</a:t>
            </a:fld>
            <a:r>
              <a:rPr lang="en-US" dirty="0" smtClean="0">
                <a:solidFill>
                  <a:schemeClr val="bg1"/>
                </a:solidFill>
                <a:cs typeface="Calibri" panose="020F0502020204030204" pitchFamily="34" charset="0"/>
              </a:rPr>
              <a:t>/</a:t>
            </a:r>
            <a:r>
              <a:rPr lang="en-US" dirty="0" smtClean="0">
                <a:solidFill>
                  <a:schemeClr val="bg1"/>
                </a:solidFill>
              </a:rPr>
              <a:t>22</a:t>
            </a:r>
            <a:endParaRPr lang="en-US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113928" y="5758140"/>
            <a:ext cx="2491411" cy="559468"/>
            <a:chOff x="1181100" y="3068690"/>
            <a:chExt cx="4810506" cy="946678"/>
          </a:xfrm>
        </p:grpSpPr>
        <p:grpSp>
          <p:nvGrpSpPr>
            <p:cNvPr id="42" name="Group 41"/>
            <p:cNvGrpSpPr/>
            <p:nvPr/>
          </p:nvGrpSpPr>
          <p:grpSpPr>
            <a:xfrm>
              <a:off x="1181100" y="3682859"/>
              <a:ext cx="4810506" cy="332509"/>
              <a:chOff x="1181100" y="3539837"/>
              <a:chExt cx="4810506" cy="332509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181100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587246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993392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399538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805684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211830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3617976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4024122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4430268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4836414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5242560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5648706" y="3539837"/>
                <a:ext cx="342900" cy="332509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5695616" y="3068690"/>
              <a:ext cx="249079" cy="567959"/>
              <a:chOff x="5054773" y="2822023"/>
              <a:chExt cx="249079" cy="567959"/>
            </a:xfrm>
          </p:grpSpPr>
          <p:sp>
            <p:nvSpPr>
              <p:cNvPr id="88" name="Down Arrow 87"/>
              <p:cNvSpPr/>
              <p:nvPr/>
            </p:nvSpPr>
            <p:spPr>
              <a:xfrm>
                <a:off x="5109259" y="3146634"/>
                <a:ext cx="140109" cy="243348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pic>
            <p:nvPicPr>
              <p:cNvPr id="89" name="Picture 88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54773" y="2822023"/>
                <a:ext cx="249079" cy="255872"/>
              </a:xfrm>
              <a:prstGeom prst="rect">
                <a:avLst/>
              </a:prstGeom>
            </p:spPr>
          </p:pic>
        </p:grpSp>
      </p:grpSp>
      <p:grpSp>
        <p:nvGrpSpPr>
          <p:cNvPr id="31" name="Group 30"/>
          <p:cNvGrpSpPr/>
          <p:nvPr/>
        </p:nvGrpSpPr>
        <p:grpSpPr>
          <a:xfrm>
            <a:off x="2961903" y="5739092"/>
            <a:ext cx="2536509" cy="574863"/>
            <a:chOff x="1181100" y="4350435"/>
            <a:chExt cx="4810506" cy="974058"/>
          </a:xfrm>
        </p:grpSpPr>
        <p:grpSp>
          <p:nvGrpSpPr>
            <p:cNvPr id="44" name="Group 43"/>
            <p:cNvGrpSpPr/>
            <p:nvPr/>
          </p:nvGrpSpPr>
          <p:grpSpPr>
            <a:xfrm>
              <a:off x="1181100" y="4991984"/>
              <a:ext cx="4810506" cy="332509"/>
              <a:chOff x="1181100" y="4363304"/>
              <a:chExt cx="4810506" cy="332509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181100" y="4363304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1587246" y="4363304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1993392" y="4363304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2399538" y="4363304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2805684" y="4363304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3211830" y="4363304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617976" y="4363304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4024122" y="4363304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4430268" y="4363304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836414" y="4363304"/>
                <a:ext cx="342900" cy="332509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5242560" y="4363304"/>
                <a:ext cx="342900" cy="332509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5648706" y="4363304"/>
                <a:ext cx="342900" cy="332509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90" name="Group 89"/>
            <p:cNvGrpSpPr/>
            <p:nvPr/>
          </p:nvGrpSpPr>
          <p:grpSpPr>
            <a:xfrm>
              <a:off x="5695615" y="4350435"/>
              <a:ext cx="249079" cy="567959"/>
              <a:chOff x="5054773" y="2822023"/>
              <a:chExt cx="249079" cy="567959"/>
            </a:xfrm>
          </p:grpSpPr>
          <p:sp>
            <p:nvSpPr>
              <p:cNvPr id="91" name="Down Arrow 90"/>
              <p:cNvSpPr/>
              <p:nvPr/>
            </p:nvSpPr>
            <p:spPr>
              <a:xfrm>
                <a:off x="5109259" y="3146634"/>
                <a:ext cx="140109" cy="243348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pic>
            <p:nvPicPr>
              <p:cNvPr id="92" name="Picture 9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54773" y="2822023"/>
                <a:ext cx="249079" cy="255872"/>
              </a:xfrm>
              <a:prstGeom prst="rect">
                <a:avLst/>
              </a:prstGeom>
            </p:spPr>
          </p:pic>
        </p:grpSp>
        <p:grpSp>
          <p:nvGrpSpPr>
            <p:cNvPr id="93" name="Group 92"/>
            <p:cNvGrpSpPr/>
            <p:nvPr/>
          </p:nvGrpSpPr>
          <p:grpSpPr>
            <a:xfrm>
              <a:off x="5276283" y="4353569"/>
              <a:ext cx="249079" cy="567959"/>
              <a:chOff x="5054773" y="2822023"/>
              <a:chExt cx="249079" cy="567959"/>
            </a:xfrm>
          </p:grpSpPr>
          <p:sp>
            <p:nvSpPr>
              <p:cNvPr id="94" name="Down Arrow 93"/>
              <p:cNvSpPr/>
              <p:nvPr/>
            </p:nvSpPr>
            <p:spPr>
              <a:xfrm>
                <a:off x="5109259" y="3146634"/>
                <a:ext cx="140109" cy="243348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pic>
            <p:nvPicPr>
              <p:cNvPr id="95" name="Picture 9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54773" y="2822023"/>
                <a:ext cx="249079" cy="255872"/>
              </a:xfrm>
              <a:prstGeom prst="rect">
                <a:avLst/>
              </a:prstGeom>
            </p:spPr>
          </p:pic>
        </p:grpSp>
        <p:grpSp>
          <p:nvGrpSpPr>
            <p:cNvPr id="96" name="Group 95"/>
            <p:cNvGrpSpPr/>
            <p:nvPr/>
          </p:nvGrpSpPr>
          <p:grpSpPr>
            <a:xfrm>
              <a:off x="4853903" y="4356418"/>
              <a:ext cx="249079" cy="567959"/>
              <a:chOff x="5054773" y="2822023"/>
              <a:chExt cx="249079" cy="567959"/>
            </a:xfrm>
          </p:grpSpPr>
          <p:sp>
            <p:nvSpPr>
              <p:cNvPr id="97" name="Down Arrow 96"/>
              <p:cNvSpPr/>
              <p:nvPr/>
            </p:nvSpPr>
            <p:spPr>
              <a:xfrm>
                <a:off x="5109259" y="3146634"/>
                <a:ext cx="140109" cy="243348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pic>
            <p:nvPicPr>
              <p:cNvPr id="98" name="Picture 97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54773" y="2822023"/>
                <a:ext cx="249079" cy="255872"/>
              </a:xfrm>
              <a:prstGeom prst="rect">
                <a:avLst/>
              </a:prstGeom>
            </p:spPr>
          </p:pic>
        </p:grpSp>
      </p:grpSp>
      <p:grpSp>
        <p:nvGrpSpPr>
          <p:cNvPr id="32" name="Group 31"/>
          <p:cNvGrpSpPr/>
          <p:nvPr/>
        </p:nvGrpSpPr>
        <p:grpSpPr>
          <a:xfrm>
            <a:off x="5867028" y="5661378"/>
            <a:ext cx="2536509" cy="712977"/>
            <a:chOff x="1181100" y="5505983"/>
            <a:chExt cx="4897582" cy="1254613"/>
          </a:xfrm>
        </p:grpSpPr>
        <p:grpSp>
          <p:nvGrpSpPr>
            <p:cNvPr id="6" name="Group 5"/>
            <p:cNvGrpSpPr/>
            <p:nvPr/>
          </p:nvGrpSpPr>
          <p:grpSpPr>
            <a:xfrm>
              <a:off x="1181100" y="6147532"/>
              <a:ext cx="4897582" cy="613064"/>
              <a:chOff x="1181100" y="5039591"/>
              <a:chExt cx="4897582" cy="613064"/>
            </a:xfrm>
          </p:grpSpPr>
          <p:grpSp>
            <p:nvGrpSpPr>
              <p:cNvPr id="45" name="Group 44"/>
              <p:cNvGrpSpPr/>
              <p:nvPr/>
            </p:nvGrpSpPr>
            <p:grpSpPr>
              <a:xfrm>
                <a:off x="1181100" y="5186771"/>
                <a:ext cx="4810506" cy="332509"/>
                <a:chOff x="1181100" y="4363304"/>
                <a:chExt cx="4810506" cy="332509"/>
              </a:xfrm>
            </p:grpSpPr>
            <p:sp>
              <p:nvSpPr>
                <p:cNvPr id="46" name="Rectangle 45"/>
                <p:cNvSpPr/>
                <p:nvPr/>
              </p:nvSpPr>
              <p:spPr>
                <a:xfrm>
                  <a:off x="1181100" y="4363304"/>
                  <a:ext cx="342900" cy="332509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7" name="Rectangle 46"/>
                <p:cNvSpPr/>
                <p:nvPr/>
              </p:nvSpPr>
              <p:spPr>
                <a:xfrm>
                  <a:off x="1587246" y="4363304"/>
                  <a:ext cx="342900" cy="332509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8" name="Rectangle 47"/>
                <p:cNvSpPr/>
                <p:nvPr/>
              </p:nvSpPr>
              <p:spPr>
                <a:xfrm>
                  <a:off x="1993392" y="4363304"/>
                  <a:ext cx="342900" cy="332509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9" name="Rectangle 48"/>
                <p:cNvSpPr/>
                <p:nvPr/>
              </p:nvSpPr>
              <p:spPr>
                <a:xfrm>
                  <a:off x="2399538" y="4363304"/>
                  <a:ext cx="342900" cy="332509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0" name="Rectangle 49"/>
                <p:cNvSpPr/>
                <p:nvPr/>
              </p:nvSpPr>
              <p:spPr>
                <a:xfrm>
                  <a:off x="2805684" y="4363304"/>
                  <a:ext cx="342900" cy="332509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>
                  <a:off x="3211830" y="4363304"/>
                  <a:ext cx="342900" cy="332509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2" name="Rectangle 51"/>
                <p:cNvSpPr/>
                <p:nvPr/>
              </p:nvSpPr>
              <p:spPr>
                <a:xfrm>
                  <a:off x="3617976" y="4363304"/>
                  <a:ext cx="342900" cy="332509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3" name="Rectangle 52"/>
                <p:cNvSpPr/>
                <p:nvPr/>
              </p:nvSpPr>
              <p:spPr>
                <a:xfrm>
                  <a:off x="4024122" y="4363304"/>
                  <a:ext cx="342900" cy="332509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>
                  <a:off x="4430268" y="4363304"/>
                  <a:ext cx="342900" cy="332509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5" name="Rectangle 54"/>
                <p:cNvSpPr/>
                <p:nvPr/>
              </p:nvSpPr>
              <p:spPr>
                <a:xfrm>
                  <a:off x="4836414" y="4363304"/>
                  <a:ext cx="342900" cy="332509"/>
                </a:xfrm>
                <a:prstGeom prst="rect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6" name="Rectangle 55"/>
                <p:cNvSpPr/>
                <p:nvPr/>
              </p:nvSpPr>
              <p:spPr>
                <a:xfrm>
                  <a:off x="5242560" y="4363304"/>
                  <a:ext cx="342900" cy="332509"/>
                </a:xfrm>
                <a:prstGeom prst="rect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7" name="Rectangle 56"/>
                <p:cNvSpPr/>
                <p:nvPr/>
              </p:nvSpPr>
              <p:spPr>
                <a:xfrm>
                  <a:off x="5648706" y="4363304"/>
                  <a:ext cx="342900" cy="332509"/>
                </a:xfrm>
                <a:prstGeom prst="rect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58" name="Rectangle 57"/>
              <p:cNvSpPr/>
              <p:nvPr/>
            </p:nvSpPr>
            <p:spPr>
              <a:xfrm>
                <a:off x="4773168" y="5039591"/>
                <a:ext cx="1305514" cy="613064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 w="381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99" name="Group 98"/>
            <p:cNvGrpSpPr/>
            <p:nvPr/>
          </p:nvGrpSpPr>
          <p:grpSpPr>
            <a:xfrm>
              <a:off x="5276283" y="5505983"/>
              <a:ext cx="249079" cy="567959"/>
              <a:chOff x="5054773" y="2822023"/>
              <a:chExt cx="249079" cy="567959"/>
            </a:xfrm>
          </p:grpSpPr>
          <p:sp>
            <p:nvSpPr>
              <p:cNvPr id="100" name="Down Arrow 99"/>
              <p:cNvSpPr/>
              <p:nvPr/>
            </p:nvSpPr>
            <p:spPr>
              <a:xfrm>
                <a:off x="5109259" y="3146634"/>
                <a:ext cx="140109" cy="243348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pic>
            <p:nvPicPr>
              <p:cNvPr id="101" name="Picture 10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54773" y="2822023"/>
                <a:ext cx="249079" cy="255872"/>
              </a:xfrm>
              <a:prstGeom prst="rect">
                <a:avLst/>
              </a:prstGeom>
            </p:spPr>
          </p:pic>
        </p:grpSp>
      </p:grpSp>
      <p:sp>
        <p:nvSpPr>
          <p:cNvPr id="34" name="Rectangle 33"/>
          <p:cNvSpPr/>
          <p:nvPr/>
        </p:nvSpPr>
        <p:spPr>
          <a:xfrm>
            <a:off x="6767" y="5715030"/>
            <a:ext cx="1639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"/>
            <a:r>
              <a:rPr lang="sk-SK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snos</a:t>
            </a:r>
            <a:r>
              <a:rPr lang="sk-SK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ť v </a:t>
            </a:r>
            <a:r>
              <a:rPr lang="sk-SK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nasl</a:t>
            </a:r>
            <a:r>
              <a:rPr lang="sk-SK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876400" y="5708163"/>
            <a:ext cx="2064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snos</a:t>
            </a:r>
            <a:r>
              <a:rPr lang="sk-SK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ť </a:t>
            </a:r>
            <a:r>
              <a:rPr lang="sk-SK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sk-SK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nad </a:t>
            </a:r>
            <a:r>
              <a:rPr lang="sk-SK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nasl</a:t>
            </a:r>
            <a:r>
              <a:rPr lang="sk-SK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70337" y="5670706"/>
            <a:ext cx="1946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Úspech </a:t>
            </a:r>
            <a:r>
              <a:rPr lang="sk-SK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sk-SK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nad </a:t>
            </a:r>
            <a:r>
              <a:rPr lang="sk-SK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nasl</a:t>
            </a:r>
            <a:r>
              <a:rPr lang="sk-SK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8" name="Tab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71461"/>
              </p:ext>
            </p:extLst>
          </p:nvPr>
        </p:nvGraphicFramePr>
        <p:xfrm>
          <a:off x="807710" y="1657457"/>
          <a:ext cx="7003411" cy="3478212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176311"/>
                <a:gridCol w="983526"/>
                <a:gridCol w="889359"/>
                <a:gridCol w="920747"/>
                <a:gridCol w="1067231"/>
                <a:gridCol w="966237"/>
              </a:tblGrid>
              <a:tr h="569339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Úplny</a:t>
                      </a:r>
                      <a:r>
                        <a:rPr lang="sk-SK" sz="16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MP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Behav</a:t>
                      </a:r>
                      <a:r>
                        <a:rPr lang="en-US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sk-SK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MP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Expert</a:t>
                      </a:r>
                      <a:r>
                        <a:rPr lang="en-US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sk-SK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MP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Medián.</a:t>
                      </a:r>
                      <a:r>
                        <a:rPr lang="sk-SK" sz="16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MP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Pravd</a:t>
                      </a:r>
                      <a:r>
                        <a:rPr lang="sk-SK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 MP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414156"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</a:t>
                      </a:r>
                      <a:r>
                        <a:rPr lang="en-US" sz="1600" u="none" strike="noStrike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snos</a:t>
                      </a:r>
                      <a:r>
                        <a:rPr lang="sk-SK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ť </a:t>
                      </a:r>
                      <a:r>
                        <a:rPr lang="sk-SK" sz="16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 </a:t>
                      </a:r>
                      <a:r>
                        <a:rPr lang="sk-SK" sz="1600" u="none" strike="noStrike" baseline="0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nasl</a:t>
                      </a:r>
                      <a:r>
                        <a:rPr lang="sk-SK" sz="16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  <a:r>
                        <a:rPr lang="sk-SK" sz="1600" b="1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59.2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59.8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52.7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156"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</a:t>
                      </a:r>
                      <a:r>
                        <a:rPr lang="en-US" sz="1600" u="none" strike="noStrike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snos</a:t>
                      </a:r>
                      <a:r>
                        <a:rPr lang="sk-SK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ť 1 nad </a:t>
                      </a:r>
                      <a:r>
                        <a:rPr lang="sk-SK" sz="1600" u="none" strike="noStrike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nasl</a:t>
                      </a:r>
                      <a:r>
                        <a:rPr lang="sk-SK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72.6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70.2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61.9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54.5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r>
                        <a:rPr lang="sk-SK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156"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</a:t>
                      </a:r>
                      <a:r>
                        <a:rPr lang="en-US" sz="1600" u="none" strike="noStrike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snos</a:t>
                      </a:r>
                      <a:r>
                        <a:rPr lang="sk-SK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ť 2 nad </a:t>
                      </a:r>
                      <a:r>
                        <a:rPr lang="sk-SK" sz="1600" u="none" strike="noStrike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nasl</a:t>
                      </a:r>
                      <a:r>
                        <a:rPr lang="sk-SK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79.5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77.4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68.4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56.1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156"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</a:t>
                      </a:r>
                      <a:r>
                        <a:rPr lang="en-US" sz="1600" u="none" strike="noStrike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snos</a:t>
                      </a:r>
                      <a:r>
                        <a:rPr lang="sk-SK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ť 3 nad </a:t>
                      </a:r>
                      <a:r>
                        <a:rPr lang="sk-SK" sz="1600" u="none" strike="noStrike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nasl</a:t>
                      </a:r>
                      <a:r>
                        <a:rPr lang="sk-SK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83.9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81.9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75.2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57.3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156"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Úspech</a:t>
                      </a:r>
                      <a:r>
                        <a:rPr lang="sk-SK" sz="16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 nad </a:t>
                      </a:r>
                      <a:r>
                        <a:rPr lang="sk-SK" sz="1600" u="none" strike="noStrike" baseline="0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nasl</a:t>
                      </a:r>
                      <a:r>
                        <a:rPr lang="sk-SK" sz="16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99.6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</a:t>
                      </a:r>
                      <a:r>
                        <a:rPr lang="sk-SK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90.4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52.7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156">
                <a:tc>
                  <a:txBody>
                    <a:bodyPr/>
                    <a:lstStyle/>
                    <a:p>
                      <a:pPr marL="0" marR="0" lvl="0" indent="0" algn="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Úspech</a:t>
                      </a:r>
                      <a:r>
                        <a:rPr lang="sk-SK" sz="16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2 nad </a:t>
                      </a:r>
                      <a:r>
                        <a:rPr lang="sk-SK" sz="1600" u="none" strike="noStrike" baseline="0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nasl</a:t>
                      </a:r>
                      <a:r>
                        <a:rPr lang="sk-SK" sz="16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99.7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96.3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91.7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52.7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45.6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156">
                <a:tc>
                  <a:txBody>
                    <a:bodyPr/>
                    <a:lstStyle/>
                    <a:p>
                      <a:pPr marL="0" marR="0" lvl="0" indent="0" algn="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Úspech</a:t>
                      </a:r>
                      <a:r>
                        <a:rPr lang="sk-SK" sz="16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3 nad </a:t>
                      </a:r>
                      <a:r>
                        <a:rPr lang="sk-SK" sz="1600" u="none" strike="noStrike" baseline="0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nasl</a:t>
                      </a:r>
                      <a:r>
                        <a:rPr lang="sk-SK" sz="16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99.8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96.8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92.2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52.7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67.3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1986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1866" y="365760"/>
            <a:ext cx="7646225" cy="540058"/>
          </a:xfrm>
        </p:spPr>
        <p:txBody>
          <a:bodyPr>
            <a:normAutofit/>
          </a:bodyPr>
          <a:lstStyle/>
          <a:p>
            <a:r>
              <a:rPr lang="sk-SK" sz="3000" dirty="0">
                <a:cs typeface="Calibri" panose="020F0502020204030204" pitchFamily="34" charset="0"/>
              </a:rPr>
              <a:t>Výsledky overenia  –  noviny</a:t>
            </a:r>
            <a:endParaRPr lang="en-US" sz="3000" dirty="0">
              <a:cs typeface="Calibri" panose="020F0502020204030204" pitchFamily="34" charset="0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FAB73BC-B049-4115-A692-8D63A059BFB8}" type="slidenum">
              <a:rPr lang="en-US" smtClean="0">
                <a:solidFill>
                  <a:schemeClr val="bg1"/>
                </a:solidFill>
                <a:cs typeface="Calibri" panose="020F0502020204030204" pitchFamily="34" charset="0"/>
              </a:rPr>
              <a:t>18</a:t>
            </a:fld>
            <a:r>
              <a:rPr lang="en-US" dirty="0" smtClean="0">
                <a:solidFill>
                  <a:schemeClr val="bg1"/>
                </a:solidFill>
                <a:cs typeface="Calibri" panose="020F0502020204030204" pitchFamily="34" charset="0"/>
              </a:rPr>
              <a:t>/</a:t>
            </a:r>
            <a:r>
              <a:rPr lang="en-US" dirty="0" smtClean="0">
                <a:solidFill>
                  <a:schemeClr val="bg1"/>
                </a:solidFill>
              </a:rPr>
              <a:t>22</a:t>
            </a:r>
            <a:endParaRPr lang="en-US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graphicFrame>
        <p:nvGraphicFramePr>
          <p:cNvPr id="67" name="Table 66"/>
          <p:cNvGraphicFramePr>
            <a:graphicFrameLocks noGrp="1"/>
          </p:cNvGraphicFramePr>
          <p:nvPr>
            <p:extLst/>
          </p:nvPr>
        </p:nvGraphicFramePr>
        <p:xfrm>
          <a:off x="807770" y="1661014"/>
          <a:ext cx="7003352" cy="3483413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176293"/>
                <a:gridCol w="983518"/>
                <a:gridCol w="889351"/>
                <a:gridCol w="920739"/>
                <a:gridCol w="1067222"/>
                <a:gridCol w="966229"/>
              </a:tblGrid>
              <a:tr h="570361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Úplny</a:t>
                      </a:r>
                      <a:r>
                        <a:rPr lang="sk-SK" sz="16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MP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Behav</a:t>
                      </a:r>
                      <a:r>
                        <a:rPr lang="en-US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sk-SK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MP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Expert</a:t>
                      </a:r>
                      <a:r>
                        <a:rPr lang="en-US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sk-SK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MP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Medián.</a:t>
                      </a:r>
                      <a:r>
                        <a:rPr lang="sk-SK" sz="16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MP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Pravd</a:t>
                      </a:r>
                      <a:r>
                        <a:rPr lang="sk-SK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 MP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414899"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</a:t>
                      </a:r>
                      <a:r>
                        <a:rPr lang="en-US" sz="1600" u="none" strike="noStrike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snos</a:t>
                      </a:r>
                      <a:r>
                        <a:rPr lang="sk-SK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ť </a:t>
                      </a:r>
                      <a:r>
                        <a:rPr lang="sk-SK" sz="16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 </a:t>
                      </a:r>
                      <a:r>
                        <a:rPr lang="sk-SK" sz="1600" u="none" strike="noStrike" baseline="0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nasl</a:t>
                      </a:r>
                      <a:r>
                        <a:rPr lang="sk-SK" sz="16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  <a:r>
                        <a:rPr lang="sk-SK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</a:t>
                      </a:r>
                    </a:p>
                  </a:txBody>
                  <a:tcPr marL="9525" marR="9525" marT="9525" marB="0" anchor="ctr"/>
                </a:tc>
              </a:tr>
              <a:tr h="414899"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</a:t>
                      </a:r>
                      <a:r>
                        <a:rPr lang="en-US" sz="1600" u="none" strike="noStrike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snos</a:t>
                      </a:r>
                      <a:r>
                        <a:rPr lang="sk-SK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ť 1 nad </a:t>
                      </a:r>
                      <a:r>
                        <a:rPr lang="sk-SK" sz="1600" u="none" strike="noStrike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nasl</a:t>
                      </a:r>
                      <a:r>
                        <a:rPr lang="sk-SK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</a:t>
                      </a:r>
                    </a:p>
                  </a:txBody>
                  <a:tcPr marL="9525" marR="9525" marT="9525" marB="0" anchor="ctr"/>
                </a:tc>
              </a:tr>
              <a:tr h="414899"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</a:t>
                      </a:r>
                      <a:r>
                        <a:rPr lang="en-US" sz="1600" u="none" strike="noStrike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snos</a:t>
                      </a:r>
                      <a:r>
                        <a:rPr lang="sk-SK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ť 2 nad </a:t>
                      </a:r>
                      <a:r>
                        <a:rPr lang="sk-SK" sz="1600" u="none" strike="noStrike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nasl</a:t>
                      </a:r>
                      <a:r>
                        <a:rPr lang="sk-SK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</a:t>
                      </a:r>
                    </a:p>
                  </a:txBody>
                  <a:tcPr marL="9525" marR="9525" marT="9525" marB="0" anchor="ctr"/>
                </a:tc>
              </a:tr>
              <a:tr h="414899"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</a:t>
                      </a:r>
                      <a:r>
                        <a:rPr lang="en-US" sz="1600" u="none" strike="noStrike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snos</a:t>
                      </a:r>
                      <a:r>
                        <a:rPr lang="sk-SK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ť 3 nad </a:t>
                      </a:r>
                      <a:r>
                        <a:rPr lang="sk-SK" sz="1600" u="none" strike="noStrike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nasl</a:t>
                      </a:r>
                      <a:r>
                        <a:rPr lang="sk-SK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899"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Úspech</a:t>
                      </a:r>
                      <a:r>
                        <a:rPr lang="sk-SK" sz="16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 nad </a:t>
                      </a:r>
                      <a:r>
                        <a:rPr lang="sk-SK" sz="1600" u="none" strike="noStrike" baseline="0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nasl</a:t>
                      </a:r>
                      <a:r>
                        <a:rPr lang="sk-SK" sz="16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  <a:r>
                        <a:rPr lang="sk-SK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</a:t>
                      </a:r>
                    </a:p>
                  </a:txBody>
                  <a:tcPr marL="9525" marR="9525" marT="9525" marB="0" anchor="ctr"/>
                </a:tc>
              </a:tr>
              <a:tr h="414899">
                <a:tc>
                  <a:txBody>
                    <a:bodyPr/>
                    <a:lstStyle/>
                    <a:p>
                      <a:pPr marL="0" marR="0" lvl="0" indent="0" algn="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Úspech</a:t>
                      </a:r>
                      <a:r>
                        <a:rPr lang="sk-SK" sz="16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2 nad </a:t>
                      </a:r>
                      <a:r>
                        <a:rPr lang="sk-SK" sz="1600" u="none" strike="noStrike" baseline="0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nasl</a:t>
                      </a:r>
                      <a:r>
                        <a:rPr lang="sk-SK" sz="16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</a:t>
                      </a:r>
                    </a:p>
                  </a:txBody>
                  <a:tcPr marL="9525" marR="9525" marT="9525" marB="0" anchor="ctr"/>
                </a:tc>
              </a:tr>
              <a:tr h="414899">
                <a:tc>
                  <a:txBody>
                    <a:bodyPr/>
                    <a:lstStyle/>
                    <a:p>
                      <a:pPr marL="0" marR="0" lvl="0" indent="0" algn="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Úspech</a:t>
                      </a:r>
                      <a:r>
                        <a:rPr lang="sk-SK" sz="16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3 nad </a:t>
                      </a:r>
                      <a:r>
                        <a:rPr lang="sk-SK" sz="1600" u="none" strike="noStrike" baseline="0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nasl</a:t>
                      </a:r>
                      <a:r>
                        <a:rPr lang="sk-SK" sz="16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pSp>
        <p:nvGrpSpPr>
          <p:cNvPr id="68" name="Group 67"/>
          <p:cNvGrpSpPr/>
          <p:nvPr/>
        </p:nvGrpSpPr>
        <p:grpSpPr>
          <a:xfrm>
            <a:off x="113928" y="5758140"/>
            <a:ext cx="2491411" cy="559468"/>
            <a:chOff x="1181100" y="3068690"/>
            <a:chExt cx="4810506" cy="946678"/>
          </a:xfrm>
        </p:grpSpPr>
        <p:grpSp>
          <p:nvGrpSpPr>
            <p:cNvPr id="69" name="Group 68"/>
            <p:cNvGrpSpPr/>
            <p:nvPr/>
          </p:nvGrpSpPr>
          <p:grpSpPr>
            <a:xfrm>
              <a:off x="1181100" y="3682859"/>
              <a:ext cx="4810506" cy="332509"/>
              <a:chOff x="1181100" y="3539837"/>
              <a:chExt cx="4810506" cy="332509"/>
            </a:xfrm>
          </p:grpSpPr>
          <p:sp>
            <p:nvSpPr>
              <p:cNvPr id="73" name="Rectangle 72"/>
              <p:cNvSpPr/>
              <p:nvPr/>
            </p:nvSpPr>
            <p:spPr>
              <a:xfrm>
                <a:off x="1181100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1587246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1993392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399538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2805684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3211830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3617976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4024122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430268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4836414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5242560" y="3539837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5648706" y="3539837"/>
                <a:ext cx="342900" cy="332509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>
              <a:off x="5695616" y="3068690"/>
              <a:ext cx="249079" cy="567959"/>
              <a:chOff x="5054773" y="2822023"/>
              <a:chExt cx="249079" cy="567959"/>
            </a:xfrm>
          </p:grpSpPr>
          <p:sp>
            <p:nvSpPr>
              <p:cNvPr id="71" name="Down Arrow 70"/>
              <p:cNvSpPr/>
              <p:nvPr/>
            </p:nvSpPr>
            <p:spPr>
              <a:xfrm>
                <a:off x="5109259" y="3146634"/>
                <a:ext cx="140109" cy="243348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pic>
            <p:nvPicPr>
              <p:cNvPr id="72" name="Picture 7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54773" y="2822023"/>
                <a:ext cx="249079" cy="255872"/>
              </a:xfrm>
              <a:prstGeom prst="rect">
                <a:avLst/>
              </a:prstGeom>
            </p:spPr>
          </p:pic>
        </p:grpSp>
      </p:grpSp>
      <p:grpSp>
        <p:nvGrpSpPr>
          <p:cNvPr id="85" name="Group 84"/>
          <p:cNvGrpSpPr/>
          <p:nvPr/>
        </p:nvGrpSpPr>
        <p:grpSpPr>
          <a:xfrm>
            <a:off x="2961903" y="5739092"/>
            <a:ext cx="2536509" cy="574863"/>
            <a:chOff x="1181100" y="4350435"/>
            <a:chExt cx="4810506" cy="974058"/>
          </a:xfrm>
        </p:grpSpPr>
        <p:grpSp>
          <p:nvGrpSpPr>
            <p:cNvPr id="86" name="Group 85"/>
            <p:cNvGrpSpPr/>
            <p:nvPr/>
          </p:nvGrpSpPr>
          <p:grpSpPr>
            <a:xfrm>
              <a:off x="1181100" y="4991984"/>
              <a:ext cx="4810506" cy="332509"/>
              <a:chOff x="1181100" y="4363304"/>
              <a:chExt cx="4810506" cy="332509"/>
            </a:xfrm>
          </p:grpSpPr>
          <p:sp>
            <p:nvSpPr>
              <p:cNvPr id="111" name="Rectangle 110"/>
              <p:cNvSpPr/>
              <p:nvPr/>
            </p:nvSpPr>
            <p:spPr>
              <a:xfrm>
                <a:off x="1181100" y="4363304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1587246" y="4363304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1993392" y="4363304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2399538" y="4363304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2805684" y="4363304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3211830" y="4363304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3617976" y="4363304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4024122" y="4363304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4430268" y="4363304"/>
                <a:ext cx="342900" cy="3325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4836414" y="4363304"/>
                <a:ext cx="342900" cy="332509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5242560" y="4363304"/>
                <a:ext cx="342900" cy="332509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5648706" y="4363304"/>
                <a:ext cx="342900" cy="332509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02" name="Group 101"/>
            <p:cNvGrpSpPr/>
            <p:nvPr/>
          </p:nvGrpSpPr>
          <p:grpSpPr>
            <a:xfrm>
              <a:off x="5695615" y="4350435"/>
              <a:ext cx="249079" cy="567959"/>
              <a:chOff x="5054773" y="2822023"/>
              <a:chExt cx="249079" cy="567959"/>
            </a:xfrm>
          </p:grpSpPr>
          <p:sp>
            <p:nvSpPr>
              <p:cNvPr id="109" name="Down Arrow 108"/>
              <p:cNvSpPr/>
              <p:nvPr/>
            </p:nvSpPr>
            <p:spPr>
              <a:xfrm>
                <a:off x="5109259" y="3146634"/>
                <a:ext cx="140109" cy="243348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pic>
            <p:nvPicPr>
              <p:cNvPr id="110" name="Picture 10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54773" y="2822023"/>
                <a:ext cx="249079" cy="255872"/>
              </a:xfrm>
              <a:prstGeom prst="rect">
                <a:avLst/>
              </a:prstGeom>
            </p:spPr>
          </p:pic>
        </p:grpSp>
        <p:grpSp>
          <p:nvGrpSpPr>
            <p:cNvPr id="103" name="Group 102"/>
            <p:cNvGrpSpPr/>
            <p:nvPr/>
          </p:nvGrpSpPr>
          <p:grpSpPr>
            <a:xfrm>
              <a:off x="5276283" y="4353569"/>
              <a:ext cx="249079" cy="567959"/>
              <a:chOff x="5054773" y="2822023"/>
              <a:chExt cx="249079" cy="567959"/>
            </a:xfrm>
          </p:grpSpPr>
          <p:sp>
            <p:nvSpPr>
              <p:cNvPr id="107" name="Down Arrow 106"/>
              <p:cNvSpPr/>
              <p:nvPr/>
            </p:nvSpPr>
            <p:spPr>
              <a:xfrm>
                <a:off x="5109259" y="3146634"/>
                <a:ext cx="140109" cy="243348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pic>
            <p:nvPicPr>
              <p:cNvPr id="108" name="Picture 107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54773" y="2822023"/>
                <a:ext cx="249079" cy="255872"/>
              </a:xfrm>
              <a:prstGeom prst="rect">
                <a:avLst/>
              </a:prstGeom>
            </p:spPr>
          </p:pic>
        </p:grpSp>
        <p:grpSp>
          <p:nvGrpSpPr>
            <p:cNvPr id="104" name="Group 103"/>
            <p:cNvGrpSpPr/>
            <p:nvPr/>
          </p:nvGrpSpPr>
          <p:grpSpPr>
            <a:xfrm>
              <a:off x="4853903" y="4356418"/>
              <a:ext cx="249079" cy="567959"/>
              <a:chOff x="5054773" y="2822023"/>
              <a:chExt cx="249079" cy="567959"/>
            </a:xfrm>
          </p:grpSpPr>
          <p:sp>
            <p:nvSpPr>
              <p:cNvPr id="105" name="Down Arrow 104"/>
              <p:cNvSpPr/>
              <p:nvPr/>
            </p:nvSpPr>
            <p:spPr>
              <a:xfrm>
                <a:off x="5109259" y="3146634"/>
                <a:ext cx="140109" cy="243348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pic>
            <p:nvPicPr>
              <p:cNvPr id="106" name="Picture 105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54773" y="2822023"/>
                <a:ext cx="249079" cy="255872"/>
              </a:xfrm>
              <a:prstGeom prst="rect">
                <a:avLst/>
              </a:prstGeom>
            </p:spPr>
          </p:pic>
        </p:grpSp>
      </p:grpSp>
      <p:grpSp>
        <p:nvGrpSpPr>
          <p:cNvPr id="123" name="Group 122"/>
          <p:cNvGrpSpPr/>
          <p:nvPr/>
        </p:nvGrpSpPr>
        <p:grpSpPr>
          <a:xfrm>
            <a:off x="5867028" y="5661378"/>
            <a:ext cx="2536509" cy="712977"/>
            <a:chOff x="1181100" y="5505983"/>
            <a:chExt cx="4897582" cy="1254613"/>
          </a:xfrm>
        </p:grpSpPr>
        <p:grpSp>
          <p:nvGrpSpPr>
            <p:cNvPr id="124" name="Group 123"/>
            <p:cNvGrpSpPr/>
            <p:nvPr/>
          </p:nvGrpSpPr>
          <p:grpSpPr>
            <a:xfrm>
              <a:off x="1181100" y="6147532"/>
              <a:ext cx="4897582" cy="613064"/>
              <a:chOff x="1181100" y="5039591"/>
              <a:chExt cx="4897582" cy="613064"/>
            </a:xfrm>
          </p:grpSpPr>
          <p:grpSp>
            <p:nvGrpSpPr>
              <p:cNvPr id="128" name="Group 127"/>
              <p:cNvGrpSpPr/>
              <p:nvPr/>
            </p:nvGrpSpPr>
            <p:grpSpPr>
              <a:xfrm>
                <a:off x="1181100" y="5186771"/>
                <a:ext cx="4810506" cy="332509"/>
                <a:chOff x="1181100" y="4363304"/>
                <a:chExt cx="4810506" cy="332509"/>
              </a:xfrm>
            </p:grpSpPr>
            <p:sp>
              <p:nvSpPr>
                <p:cNvPr id="130" name="Rectangle 129"/>
                <p:cNvSpPr/>
                <p:nvPr/>
              </p:nvSpPr>
              <p:spPr>
                <a:xfrm>
                  <a:off x="1181100" y="4363304"/>
                  <a:ext cx="342900" cy="332509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31" name="Rectangle 130"/>
                <p:cNvSpPr/>
                <p:nvPr/>
              </p:nvSpPr>
              <p:spPr>
                <a:xfrm>
                  <a:off x="1587246" y="4363304"/>
                  <a:ext cx="342900" cy="332509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32" name="Rectangle 131"/>
                <p:cNvSpPr/>
                <p:nvPr/>
              </p:nvSpPr>
              <p:spPr>
                <a:xfrm>
                  <a:off x="1993392" y="4363304"/>
                  <a:ext cx="342900" cy="332509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33" name="Rectangle 132"/>
                <p:cNvSpPr/>
                <p:nvPr/>
              </p:nvSpPr>
              <p:spPr>
                <a:xfrm>
                  <a:off x="2399538" y="4363304"/>
                  <a:ext cx="342900" cy="332509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34" name="Rectangle 133"/>
                <p:cNvSpPr/>
                <p:nvPr/>
              </p:nvSpPr>
              <p:spPr>
                <a:xfrm>
                  <a:off x="2805684" y="4363304"/>
                  <a:ext cx="342900" cy="332509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35" name="Rectangle 134"/>
                <p:cNvSpPr/>
                <p:nvPr/>
              </p:nvSpPr>
              <p:spPr>
                <a:xfrm>
                  <a:off x="3211830" y="4363304"/>
                  <a:ext cx="342900" cy="332509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36" name="Rectangle 135"/>
                <p:cNvSpPr/>
                <p:nvPr/>
              </p:nvSpPr>
              <p:spPr>
                <a:xfrm>
                  <a:off x="3617976" y="4363304"/>
                  <a:ext cx="342900" cy="332509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37" name="Rectangle 136"/>
                <p:cNvSpPr/>
                <p:nvPr/>
              </p:nvSpPr>
              <p:spPr>
                <a:xfrm>
                  <a:off x="4024122" y="4363304"/>
                  <a:ext cx="342900" cy="332509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38" name="Rectangle 137"/>
                <p:cNvSpPr/>
                <p:nvPr/>
              </p:nvSpPr>
              <p:spPr>
                <a:xfrm>
                  <a:off x="4430268" y="4363304"/>
                  <a:ext cx="342900" cy="332509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39" name="Rectangle 138"/>
                <p:cNvSpPr/>
                <p:nvPr/>
              </p:nvSpPr>
              <p:spPr>
                <a:xfrm>
                  <a:off x="4836414" y="4363304"/>
                  <a:ext cx="342900" cy="332509"/>
                </a:xfrm>
                <a:prstGeom prst="rect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40" name="Rectangle 139"/>
                <p:cNvSpPr/>
                <p:nvPr/>
              </p:nvSpPr>
              <p:spPr>
                <a:xfrm>
                  <a:off x="5242560" y="4363304"/>
                  <a:ext cx="342900" cy="332509"/>
                </a:xfrm>
                <a:prstGeom prst="rect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41" name="Rectangle 140"/>
                <p:cNvSpPr/>
                <p:nvPr/>
              </p:nvSpPr>
              <p:spPr>
                <a:xfrm>
                  <a:off x="5648706" y="4363304"/>
                  <a:ext cx="342900" cy="332509"/>
                </a:xfrm>
                <a:prstGeom prst="rect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129" name="Rectangle 128"/>
              <p:cNvSpPr/>
              <p:nvPr/>
            </p:nvSpPr>
            <p:spPr>
              <a:xfrm>
                <a:off x="4773168" y="5039591"/>
                <a:ext cx="1305514" cy="613064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 w="381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25" name="Group 124"/>
            <p:cNvGrpSpPr/>
            <p:nvPr/>
          </p:nvGrpSpPr>
          <p:grpSpPr>
            <a:xfrm>
              <a:off x="5276283" y="5505983"/>
              <a:ext cx="249079" cy="567959"/>
              <a:chOff x="5054773" y="2822023"/>
              <a:chExt cx="249079" cy="567959"/>
            </a:xfrm>
          </p:grpSpPr>
          <p:sp>
            <p:nvSpPr>
              <p:cNvPr id="126" name="Down Arrow 125"/>
              <p:cNvSpPr/>
              <p:nvPr/>
            </p:nvSpPr>
            <p:spPr>
              <a:xfrm>
                <a:off x="5109259" y="3146634"/>
                <a:ext cx="140109" cy="243348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pic>
            <p:nvPicPr>
              <p:cNvPr id="127" name="Picture 12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54773" y="2822023"/>
                <a:ext cx="249079" cy="255872"/>
              </a:xfrm>
              <a:prstGeom prst="rect">
                <a:avLst/>
              </a:prstGeom>
            </p:spPr>
          </p:pic>
        </p:grpSp>
      </p:grpSp>
      <p:sp>
        <p:nvSpPr>
          <p:cNvPr id="142" name="Rectangle 141"/>
          <p:cNvSpPr/>
          <p:nvPr/>
        </p:nvSpPr>
        <p:spPr>
          <a:xfrm>
            <a:off x="6767" y="5715030"/>
            <a:ext cx="1639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"/>
            <a:r>
              <a:rPr lang="sk-SK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snos</a:t>
            </a:r>
            <a:r>
              <a:rPr lang="sk-SK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ť v </a:t>
            </a:r>
            <a:r>
              <a:rPr lang="sk-SK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nasl</a:t>
            </a:r>
            <a:r>
              <a:rPr lang="sk-SK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2876400" y="5708163"/>
            <a:ext cx="2064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snos</a:t>
            </a:r>
            <a:r>
              <a:rPr lang="sk-SK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ť </a:t>
            </a:r>
            <a:r>
              <a:rPr lang="sk-SK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sk-SK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nad </a:t>
            </a:r>
            <a:r>
              <a:rPr lang="sk-SK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nasl</a:t>
            </a:r>
            <a:r>
              <a:rPr lang="sk-SK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5770337" y="5670706"/>
            <a:ext cx="1946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Úspech </a:t>
            </a:r>
            <a:r>
              <a:rPr lang="sk-SK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sk-SK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nad </a:t>
            </a:r>
            <a:r>
              <a:rPr lang="sk-SK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nasl</a:t>
            </a:r>
            <a:r>
              <a:rPr lang="sk-SK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5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4094" y="365760"/>
            <a:ext cx="7557247" cy="503816"/>
          </a:xfrm>
        </p:spPr>
        <p:txBody>
          <a:bodyPr>
            <a:normAutofit/>
          </a:bodyPr>
          <a:lstStyle/>
          <a:p>
            <a:r>
              <a:rPr lang="sk-SK" sz="3000" dirty="0"/>
              <a:t>Poznatky zistené v rámci overenia</a:t>
            </a:r>
            <a:endParaRPr lang="en-US" sz="3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84094" y="1201271"/>
            <a:ext cx="7557247" cy="5648044"/>
          </a:xfrm>
        </p:spPr>
        <p:txBody>
          <a:bodyPr>
            <a:normAutofit/>
          </a:bodyPr>
          <a:lstStyle/>
          <a:p>
            <a:endParaRPr lang="sk-SK" sz="2400" dirty="0" smtClean="0"/>
          </a:p>
          <a:p>
            <a:pPr marL="0" indent="0">
              <a:buNone/>
            </a:pPr>
            <a:r>
              <a:rPr lang="sk-SK" sz="2400" dirty="0"/>
              <a:t>Zmeny v krátkodobom správaní používateľa je možné modelovať na úrovni akcií sedenia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sk-SK" sz="2400" dirty="0"/>
              <a:t>Na základe navrhnutého modelu používateľa je možné </a:t>
            </a:r>
            <a:r>
              <a:rPr lang="sk-SK" sz="2400" dirty="0" smtClean="0"/>
              <a:t/>
            </a:r>
            <a:br>
              <a:rPr lang="sk-SK" sz="2400" dirty="0" smtClean="0"/>
            </a:br>
            <a:r>
              <a:rPr lang="en-US" sz="2400" dirty="0" smtClean="0"/>
              <a:t>s</a:t>
            </a:r>
            <a:r>
              <a:rPr lang="sk-SK" sz="2400" dirty="0" smtClean="0"/>
              <a:t> </a:t>
            </a:r>
            <a:r>
              <a:rPr lang="sk-SK" sz="2400" dirty="0"/>
              <a:t>vysokou presnosťou </a:t>
            </a:r>
            <a:r>
              <a:rPr lang="sk-SK" sz="2400" dirty="0" err="1"/>
              <a:t>predikovať</a:t>
            </a:r>
            <a:r>
              <a:rPr lang="sk-SK" sz="2400" dirty="0"/>
              <a:t> odchod používateľa </a:t>
            </a:r>
            <a:r>
              <a:rPr lang="sk-SK" sz="2400" dirty="0" smtClean="0"/>
              <a:t/>
            </a:r>
            <a:br>
              <a:rPr lang="sk-SK" sz="2400" dirty="0" smtClean="0"/>
            </a:br>
            <a:r>
              <a:rPr lang="sk-SK" sz="2400" dirty="0" smtClean="0"/>
              <a:t>zo </a:t>
            </a:r>
            <a:r>
              <a:rPr lang="sk-SK" sz="2400" dirty="0"/>
              <a:t>sedenia</a:t>
            </a:r>
          </a:p>
          <a:p>
            <a:pPr lvl="1"/>
            <a:r>
              <a:rPr lang="sk-SK" sz="1800" dirty="0"/>
              <a:t>Presnosť v </a:t>
            </a:r>
            <a:r>
              <a:rPr lang="sk-SK" sz="1800" dirty="0" err="1"/>
              <a:t>nasl</a:t>
            </a:r>
            <a:r>
              <a:rPr lang="sk-SK" sz="1800" dirty="0"/>
              <a:t>. </a:t>
            </a:r>
            <a:r>
              <a:rPr lang="en-US" sz="1800" dirty="0"/>
              <a:t>a</a:t>
            </a:r>
            <a:r>
              <a:rPr lang="sk-SK" sz="1800" dirty="0"/>
              <a:t>ž </a:t>
            </a:r>
            <a:r>
              <a:rPr lang="en-US" sz="1800" dirty="0"/>
              <a:t>60.0%</a:t>
            </a:r>
            <a:endParaRPr lang="sk-SK" sz="1800" dirty="0"/>
          </a:p>
          <a:p>
            <a:pPr lvl="1"/>
            <a:r>
              <a:rPr lang="sk-SK" sz="1800" dirty="0"/>
              <a:t>Presnosť 1-3</a:t>
            </a:r>
            <a:r>
              <a:rPr lang="en-US" sz="1800" dirty="0"/>
              <a:t> </a:t>
            </a:r>
            <a:r>
              <a:rPr lang="en-US" sz="1800" dirty="0" err="1"/>
              <a:t>nad</a:t>
            </a:r>
            <a:r>
              <a:rPr lang="en-US" sz="1800" dirty="0"/>
              <a:t> </a:t>
            </a:r>
            <a:r>
              <a:rPr lang="sk-SK" sz="1800" dirty="0" err="1"/>
              <a:t>nasl</a:t>
            </a:r>
            <a:r>
              <a:rPr lang="sk-SK" sz="1800" dirty="0"/>
              <a:t>. až </a:t>
            </a:r>
            <a:r>
              <a:rPr lang="en-US" sz="1800" dirty="0"/>
              <a:t>72.6%</a:t>
            </a:r>
            <a:r>
              <a:rPr lang="sk-SK" sz="1800" dirty="0"/>
              <a:t> - 83.9</a:t>
            </a:r>
            <a:r>
              <a:rPr lang="en-US" sz="1800" dirty="0"/>
              <a:t>%</a:t>
            </a:r>
            <a:endParaRPr lang="sk-SK" sz="1800" dirty="0"/>
          </a:p>
          <a:p>
            <a:endParaRPr lang="sk-SK" sz="2400" dirty="0"/>
          </a:p>
          <a:p>
            <a:pPr marL="0" indent="0">
              <a:buNone/>
            </a:pPr>
            <a:r>
              <a:rPr lang="sk-SK" sz="2400" dirty="0"/>
              <a:t>Výsledky experimentov sú porovnateľné pre </a:t>
            </a:r>
            <a:r>
              <a:rPr lang="sk-SK" sz="2400" dirty="0" err="1"/>
              <a:t>datasety</a:t>
            </a:r>
            <a:r>
              <a:rPr lang="sk-SK" sz="2400" dirty="0"/>
              <a:t> </a:t>
            </a:r>
            <a:r>
              <a:rPr lang="sk-SK" sz="2400" dirty="0" smtClean="0"/>
              <a:t/>
            </a:r>
            <a:br>
              <a:rPr lang="sk-SK" sz="2400" dirty="0" smtClean="0"/>
            </a:br>
            <a:r>
              <a:rPr lang="sk-SK" sz="2400" dirty="0" smtClean="0"/>
              <a:t>z </a:t>
            </a:r>
            <a:r>
              <a:rPr lang="sk-SK" sz="2400" dirty="0"/>
              <a:t>domén s odlišnými </a:t>
            </a:r>
            <a:r>
              <a:rPr lang="sk-SK" sz="2400" dirty="0" smtClean="0"/>
              <a:t>vlastnosťami</a:t>
            </a:r>
            <a:endParaRPr lang="sk-SK" sz="240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FAB73BC-B049-4115-A692-8D63A059BFB8}" type="slidenum">
              <a:rPr lang="en-US" smtClean="0">
                <a:solidFill>
                  <a:schemeClr val="bg1"/>
                </a:solidFill>
              </a:rPr>
              <a:t>19</a:t>
            </a:fld>
            <a:r>
              <a:rPr lang="en-US" dirty="0" smtClean="0">
                <a:solidFill>
                  <a:schemeClr val="bg1"/>
                </a:solidFill>
              </a:rPr>
              <a:t>/22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054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6165" y="322730"/>
            <a:ext cx="7539318" cy="905436"/>
          </a:xfrm>
        </p:spPr>
        <p:txBody>
          <a:bodyPr>
            <a:noAutofit/>
          </a:bodyPr>
          <a:lstStyle/>
          <a:p>
            <a:r>
              <a:rPr lang="sk-SK" sz="3000" dirty="0"/>
              <a:t>Správanie používateľa na Webe je viac ako náhodný prechod medzi stránkami</a:t>
            </a:r>
            <a:endParaRPr lang="en-US" sz="3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6163" y="1228166"/>
            <a:ext cx="7539319" cy="5621149"/>
          </a:xfrm>
        </p:spPr>
        <p:txBody>
          <a:bodyPr>
            <a:normAutofit/>
          </a:bodyPr>
          <a:lstStyle/>
          <a:p>
            <a:endParaRPr lang="sk-SK" sz="2400" dirty="0" smtClean="0"/>
          </a:p>
          <a:p>
            <a:pPr marL="0" indent="0">
              <a:buNone/>
            </a:pPr>
            <a:r>
              <a:rPr lang="sk-SK" sz="2400" dirty="0"/>
              <a:t>Závisí od preferencií, aktuálnych potrieb, </a:t>
            </a:r>
            <a:r>
              <a:rPr lang="sk-SK" sz="2400" dirty="0" smtClean="0"/>
              <a:t>kontextu</a:t>
            </a:r>
            <a:r>
              <a:rPr lang="sk-SK" sz="2400" dirty="0"/>
              <a:t>, vlastností sídla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sk-SK" sz="2400" dirty="0"/>
              <a:t>Po oddelení jednotlivých vplyvov môže byť správanie používateľa odhadnuté vopred</a:t>
            </a:r>
          </a:p>
          <a:p>
            <a:endParaRPr lang="sk-SK" sz="2400" dirty="0"/>
          </a:p>
          <a:p>
            <a:pPr marL="0" indent="0">
              <a:buNone/>
            </a:pPr>
            <a:r>
              <a:rPr lang="sk-SK" sz="2400" dirty="0"/>
              <a:t>Široké využitie</a:t>
            </a:r>
          </a:p>
          <a:p>
            <a:pPr lvl="1"/>
            <a:r>
              <a:rPr lang="sk-SK" sz="1800" dirty="0"/>
              <a:t>Personalizácia, </a:t>
            </a:r>
            <a:r>
              <a:rPr lang="en-US" sz="1800" dirty="0" smtClean="0"/>
              <a:t>o</a:t>
            </a:r>
            <a:r>
              <a:rPr lang="sk-SK" sz="1800" dirty="0" err="1" smtClean="0"/>
              <a:t>dporúčanie</a:t>
            </a:r>
            <a:r>
              <a:rPr lang="sk-SK" sz="1800" dirty="0"/>
              <a:t>, </a:t>
            </a:r>
            <a:r>
              <a:rPr lang="en-US" sz="1800" dirty="0"/>
              <a:t>s</a:t>
            </a:r>
            <a:r>
              <a:rPr lang="sk-SK" sz="1800" dirty="0" err="1"/>
              <a:t>egmentácia</a:t>
            </a:r>
            <a:r>
              <a:rPr lang="sk-SK" sz="1800" dirty="0"/>
              <a:t>, </a:t>
            </a:r>
            <a:r>
              <a:rPr lang="en-US" sz="1800" dirty="0" smtClean="0"/>
              <a:t>p</a:t>
            </a:r>
            <a:r>
              <a:rPr lang="sk-SK" sz="1800" dirty="0" err="1" smtClean="0"/>
              <a:t>redikcia</a:t>
            </a:r>
            <a:r>
              <a:rPr lang="sk-SK" sz="1800" dirty="0"/>
              <a:t>, </a:t>
            </a:r>
            <a:r>
              <a:rPr lang="sk-SK" sz="1800" dirty="0" smtClean="0"/>
              <a:t>...</a:t>
            </a:r>
            <a:endParaRPr lang="sk-SK" sz="180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chemeClr val="bg1"/>
                </a:solidFill>
              </a:rPr>
              <a:t>2</a:t>
            </a:fld>
            <a:r>
              <a:rPr lang="en-US" dirty="0" smtClean="0">
                <a:solidFill>
                  <a:schemeClr val="bg1"/>
                </a:solidFill>
              </a:rPr>
              <a:t>/2</a:t>
            </a:r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94345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9203" y="365761"/>
            <a:ext cx="7453525" cy="530710"/>
          </a:xfrm>
        </p:spPr>
        <p:txBody>
          <a:bodyPr>
            <a:normAutofit/>
          </a:bodyPr>
          <a:lstStyle/>
          <a:p>
            <a:r>
              <a:rPr lang="sk-SK" sz="3000" dirty="0" smtClean="0"/>
              <a:t>Sumarizácia hlavných prínosov práce</a:t>
            </a:r>
            <a:endParaRPr lang="en-US" sz="3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89203" y="1028700"/>
            <a:ext cx="7765797" cy="5820615"/>
          </a:xfrm>
        </p:spPr>
        <p:txBody>
          <a:bodyPr>
            <a:normAutofit/>
          </a:bodyPr>
          <a:lstStyle/>
          <a:p>
            <a:endParaRPr lang="sk-SK" sz="1400" dirty="0" smtClean="0"/>
          </a:p>
          <a:p>
            <a:pPr marL="0" indent="0">
              <a:buNone/>
            </a:pPr>
            <a:r>
              <a:rPr lang="sk-SK" sz="2400" dirty="0" smtClean="0"/>
              <a:t>Prehľad metód modelovania krátkodobého správania používateľa</a:t>
            </a:r>
            <a:r>
              <a:rPr lang="en-US" sz="1600" dirty="0" smtClean="0"/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•(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New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Generation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Computing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Springer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Indexed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in </a:t>
            </a:r>
            <a:r>
              <a:rPr lang="sk-SK" sz="1400" b="1" dirty="0" err="1" smtClean="0">
                <a:solidFill>
                  <a:schemeClr val="bg1">
                    <a:lumMod val="65000"/>
                  </a:schemeClr>
                </a:solidFill>
              </a:rPr>
              <a:t>C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urrent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b="1" dirty="0" err="1">
                <a:solidFill>
                  <a:schemeClr val="bg1">
                    <a:lumMod val="65000"/>
                  </a:schemeClr>
                </a:solidFill>
              </a:rPr>
              <a:t>C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ontents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SCOPUS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		</a:t>
            </a:r>
            <a:r>
              <a:rPr lang="sk-SK" sz="1400" b="1" dirty="0" err="1" smtClean="0">
                <a:solidFill>
                  <a:schemeClr val="bg1">
                    <a:lumMod val="65000"/>
                  </a:schemeClr>
                </a:solidFill>
              </a:rPr>
              <a:t>Impact</a:t>
            </a:r>
            <a:r>
              <a:rPr lang="sk-SK" sz="1400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b="1" dirty="0" err="1">
                <a:solidFill>
                  <a:schemeClr val="bg1">
                    <a:lumMod val="65000"/>
                  </a:schemeClr>
                </a:solidFill>
              </a:rPr>
              <a:t>factor</a:t>
            </a:r>
            <a:r>
              <a:rPr lang="sk-SK" sz="1400" b="1" dirty="0">
                <a:solidFill>
                  <a:schemeClr val="bg1">
                    <a:lumMod val="65000"/>
                  </a:schemeClr>
                </a:solidFill>
              </a:rPr>
              <a:t>: </a:t>
            </a:r>
            <a:r>
              <a:rPr lang="sk-SK" sz="1400" b="1" dirty="0" smtClean="0">
                <a:solidFill>
                  <a:schemeClr val="bg1">
                    <a:lumMod val="65000"/>
                  </a:schemeClr>
                </a:solidFill>
              </a:rPr>
              <a:t>0.657</a:t>
            </a: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</a:rPr>
              <a:t>,</a:t>
            </a:r>
            <a:r>
              <a:rPr lang="sk-SK" sz="1400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</a:rPr>
              <a:t>(2017)</a:t>
            </a:r>
            <a:r>
              <a:rPr lang="sk-SK" sz="1400" b="1" dirty="0" smtClean="0">
                <a:solidFill>
                  <a:schemeClr val="bg1">
                    <a:lumMod val="65000"/>
                  </a:schemeClr>
                </a:solidFill>
              </a:rPr>
              <a:t>[</a:t>
            </a:r>
            <a:r>
              <a:rPr lang="sk-SK" sz="1400" b="1" i="1" dirty="0" smtClean="0">
                <a:solidFill>
                  <a:schemeClr val="bg1">
                    <a:lumMod val="65000"/>
                  </a:schemeClr>
                </a:solidFill>
              </a:rPr>
              <a:t>Odoslané</a:t>
            </a:r>
            <a:r>
              <a:rPr lang="sk-SK" sz="1400" b="1" dirty="0" smtClean="0">
                <a:solidFill>
                  <a:schemeClr val="bg1">
                    <a:lumMod val="65000"/>
                  </a:schemeClr>
                </a:solidFill>
              </a:rPr>
              <a:t>]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sk-SK" sz="1600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sk-SK" sz="1400" dirty="0" smtClean="0"/>
          </a:p>
          <a:p>
            <a:pPr marL="0" indent="0">
              <a:buNone/>
            </a:pPr>
            <a:r>
              <a:rPr lang="sk-SK" sz="2400" dirty="0" smtClean="0"/>
              <a:t>Návrh doménovo a jazykovo nezávislého modelu používateľa umožňujúceho modelovanie krátkodobých zmien v správaní používateľa</a:t>
            </a:r>
            <a:r>
              <a:rPr lang="en-US" sz="1600" dirty="0" smtClean="0"/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•(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RecTemp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collocated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with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 RecSys’17, 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Ceur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400" b="1" dirty="0">
                <a:solidFill>
                  <a:schemeClr val="bg1">
                    <a:lumMod val="65000"/>
                  </a:schemeClr>
                </a:solidFill>
              </a:rPr>
              <a:t>(2017)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</a:t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	  •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Journal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 of 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Universal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Computer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Science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Springer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Indexed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 in </a:t>
            </a:r>
            <a:r>
              <a:rPr lang="sk-SK" sz="1400" b="1" dirty="0" err="1" smtClean="0">
                <a:solidFill>
                  <a:schemeClr val="bg1">
                    <a:lumMod val="65000"/>
                  </a:schemeClr>
                </a:solidFill>
              </a:rPr>
              <a:t>C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urrent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b="1" dirty="0" err="1" smtClean="0">
                <a:solidFill>
                  <a:schemeClr val="bg1">
                    <a:lumMod val="65000"/>
                  </a:schemeClr>
                </a:solidFill>
              </a:rPr>
              <a:t>C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ontents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		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SCOPUS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b="1" dirty="0" err="1" smtClean="0">
                <a:solidFill>
                  <a:schemeClr val="bg1">
                    <a:lumMod val="65000"/>
                  </a:schemeClr>
                </a:solidFill>
              </a:rPr>
              <a:t>Impact</a:t>
            </a:r>
            <a:r>
              <a:rPr lang="sk-SK" sz="1400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b="1" dirty="0" err="1" smtClean="0">
                <a:solidFill>
                  <a:schemeClr val="bg1">
                    <a:lumMod val="65000"/>
                  </a:schemeClr>
                </a:solidFill>
              </a:rPr>
              <a:t>factor</a:t>
            </a:r>
            <a:r>
              <a:rPr lang="sk-SK" sz="1400" b="1" dirty="0" smtClean="0">
                <a:solidFill>
                  <a:schemeClr val="bg1">
                    <a:lumMod val="65000"/>
                  </a:schemeClr>
                </a:solidFill>
              </a:rPr>
              <a:t>: 0.466</a:t>
            </a: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400" b="1" dirty="0">
                <a:solidFill>
                  <a:schemeClr val="bg1">
                    <a:lumMod val="65000"/>
                  </a:schemeClr>
                </a:solidFill>
              </a:rPr>
              <a:t>(2017</a:t>
            </a: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r>
              <a:rPr lang="sk-SK" sz="1400" b="1" dirty="0" smtClean="0">
                <a:solidFill>
                  <a:schemeClr val="bg1">
                    <a:lumMod val="65000"/>
                  </a:schemeClr>
                </a:solidFill>
              </a:rPr>
              <a:t>[</a:t>
            </a:r>
            <a:r>
              <a:rPr lang="sk-SK" sz="1400" b="1" i="1" dirty="0" smtClean="0">
                <a:solidFill>
                  <a:schemeClr val="bg1">
                    <a:lumMod val="65000"/>
                  </a:schemeClr>
                </a:solidFill>
              </a:rPr>
              <a:t>Odoslané</a:t>
            </a:r>
            <a:r>
              <a:rPr lang="sk-SK" sz="1400" b="1" dirty="0" smtClean="0">
                <a:solidFill>
                  <a:schemeClr val="bg1">
                    <a:lumMod val="65000"/>
                  </a:schemeClr>
                </a:solidFill>
              </a:rPr>
              <a:t>]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en-US" sz="1400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endParaRPr lang="sk-SK" sz="1400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sk-SK" sz="2400" dirty="0" smtClean="0"/>
              <a:t>Overenie navrhnutého modelu na úlohe predikcie odchodu používateľa zo sedenia vo webovom </a:t>
            </a:r>
            <a:r>
              <a:rPr lang="sk-SK" sz="2400" dirty="0" err="1" smtClean="0"/>
              <a:t>sidle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•(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Engineering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Applications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 of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Artificial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Intelligence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Journal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Mining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Humanities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: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	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Technologies and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Applications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Elsevier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Indexed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in </a:t>
            </a:r>
            <a:r>
              <a:rPr lang="sk-SK" sz="1400" b="1" dirty="0" err="1">
                <a:solidFill>
                  <a:schemeClr val="bg1">
                    <a:lumMod val="65000"/>
                  </a:schemeClr>
                </a:solidFill>
              </a:rPr>
              <a:t>C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urrent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b="1" dirty="0" err="1">
                <a:solidFill>
                  <a:schemeClr val="bg1">
                    <a:lumMod val="65000"/>
                  </a:schemeClr>
                </a:solidFill>
              </a:rPr>
              <a:t>C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ontents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	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WOS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SCOPUS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b="1" dirty="0" err="1" smtClean="0">
                <a:solidFill>
                  <a:schemeClr val="bg1">
                    <a:lumMod val="65000"/>
                  </a:schemeClr>
                </a:solidFill>
              </a:rPr>
              <a:t>Impact</a:t>
            </a:r>
            <a:r>
              <a:rPr lang="sk-SK" sz="1400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b="1" dirty="0" err="1" smtClean="0">
                <a:solidFill>
                  <a:schemeClr val="bg1">
                    <a:lumMod val="65000"/>
                  </a:schemeClr>
                </a:solidFill>
              </a:rPr>
              <a:t>factor</a:t>
            </a:r>
            <a:r>
              <a:rPr lang="sk-SK" sz="1400" b="1" dirty="0">
                <a:solidFill>
                  <a:schemeClr val="bg1">
                    <a:lumMod val="65000"/>
                  </a:schemeClr>
                </a:solidFill>
              </a:rPr>
              <a:t>: </a:t>
            </a:r>
            <a:r>
              <a:rPr lang="sk-SK" sz="1400" b="1" dirty="0" smtClean="0">
                <a:solidFill>
                  <a:schemeClr val="bg1">
                    <a:lumMod val="65000"/>
                  </a:schemeClr>
                </a:solidFill>
              </a:rPr>
              <a:t>2.368</a:t>
            </a: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400" b="1" dirty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</a:rPr>
              <a:t>2016)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),</a:t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•(ADBIS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Springer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Indexed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in 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SCOPUS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</a:rPr>
              <a:t>(2016)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					 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•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ECML PKDD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– 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Doctoral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consortium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Library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 of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Aalto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University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</a:rPr>
              <a:t>(2015)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sk-SK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FAB73BC-B049-4115-A692-8D63A059BFB8}" type="slidenum">
              <a:rPr lang="en-US" smtClean="0">
                <a:solidFill>
                  <a:schemeClr val="bg1"/>
                </a:solidFill>
              </a:rPr>
              <a:t>20</a:t>
            </a:fld>
            <a:r>
              <a:rPr lang="en-US" dirty="0" smtClean="0">
                <a:solidFill>
                  <a:schemeClr val="bg1"/>
                </a:solidFill>
              </a:rPr>
              <a:t>/22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347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50159" y="1028582"/>
            <a:ext cx="8219208" cy="6295862"/>
          </a:xfrm>
        </p:spPr>
        <p:txBody>
          <a:bodyPr>
            <a:noAutofit/>
          </a:bodyPr>
          <a:lstStyle/>
          <a:p>
            <a:pPr marL="205740" lvl="1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Kassak</a:t>
            </a:r>
            <a:r>
              <a:rPr lang="sk-SK" dirty="0">
                <a:solidFill>
                  <a:schemeClr val="tx1"/>
                </a:solidFill>
              </a:rPr>
              <a:t>, O., Kompan, M., Bielikova, </a:t>
            </a:r>
            <a:r>
              <a:rPr lang="sk-SK" dirty="0" smtClean="0">
                <a:solidFill>
                  <a:schemeClr val="tx1"/>
                </a:solidFill>
              </a:rPr>
              <a:t>M. 2016. </a:t>
            </a:r>
            <a:r>
              <a:rPr lang="sk-SK" dirty="0" err="1" smtClean="0">
                <a:solidFill>
                  <a:schemeClr val="tx1"/>
                </a:solidFill>
              </a:rPr>
              <a:t>Students</a:t>
            </a:r>
            <a:r>
              <a:rPr lang="sk-SK" dirty="0" smtClean="0">
                <a:solidFill>
                  <a:schemeClr val="tx1"/>
                </a:solidFill>
              </a:rPr>
              <a:t>’ </a:t>
            </a:r>
            <a:r>
              <a:rPr lang="sk-SK" dirty="0" err="1">
                <a:solidFill>
                  <a:schemeClr val="tx1"/>
                </a:solidFill>
              </a:rPr>
              <a:t>Behavior</a:t>
            </a:r>
            <a:r>
              <a:rPr lang="sk-SK" dirty="0">
                <a:solidFill>
                  <a:schemeClr val="tx1"/>
                </a:solidFill>
              </a:rPr>
              <a:t> in a Web-</a:t>
            </a:r>
            <a:r>
              <a:rPr lang="sk-SK" dirty="0" err="1">
                <a:solidFill>
                  <a:schemeClr val="tx1"/>
                </a:solidFill>
              </a:rPr>
              <a:t>Based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Educational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System</a:t>
            </a:r>
            <a:r>
              <a:rPr lang="sk-SK" dirty="0">
                <a:solidFill>
                  <a:schemeClr val="tx1"/>
                </a:solidFill>
              </a:rPr>
              <a:t>: </a:t>
            </a:r>
            <a:r>
              <a:rPr lang="sk-SK" dirty="0" err="1">
                <a:solidFill>
                  <a:schemeClr val="tx1"/>
                </a:solidFill>
              </a:rPr>
              <a:t>Exit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Intent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Prediction</a:t>
            </a:r>
            <a:r>
              <a:rPr lang="sk-SK" dirty="0">
                <a:solidFill>
                  <a:schemeClr val="tx1"/>
                </a:solidFill>
              </a:rPr>
              <a:t>. </a:t>
            </a:r>
            <a:r>
              <a:rPr lang="sk-SK" i="1" dirty="0" err="1">
                <a:solidFill>
                  <a:schemeClr val="tx1"/>
                </a:solidFill>
              </a:rPr>
              <a:t>Engineering</a:t>
            </a:r>
            <a:r>
              <a:rPr lang="sk-SK" i="1" dirty="0">
                <a:solidFill>
                  <a:schemeClr val="tx1"/>
                </a:solidFill>
              </a:rPr>
              <a:t> </a:t>
            </a:r>
            <a:r>
              <a:rPr lang="sk-SK" i="1" dirty="0" err="1">
                <a:solidFill>
                  <a:schemeClr val="tx1"/>
                </a:solidFill>
              </a:rPr>
              <a:t>Applications</a:t>
            </a:r>
            <a:r>
              <a:rPr lang="sk-SK" i="1" dirty="0">
                <a:solidFill>
                  <a:schemeClr val="tx1"/>
                </a:solidFill>
              </a:rPr>
              <a:t> of </a:t>
            </a:r>
            <a:r>
              <a:rPr lang="sk-SK" i="1" dirty="0" err="1">
                <a:solidFill>
                  <a:schemeClr val="tx1"/>
                </a:solidFill>
              </a:rPr>
              <a:t>Artificial</a:t>
            </a:r>
            <a:r>
              <a:rPr lang="sk-SK" i="1" dirty="0">
                <a:solidFill>
                  <a:schemeClr val="tx1"/>
                </a:solidFill>
              </a:rPr>
              <a:t> </a:t>
            </a:r>
            <a:r>
              <a:rPr lang="sk-SK" i="1" dirty="0" err="1">
                <a:solidFill>
                  <a:schemeClr val="tx1"/>
                </a:solidFill>
              </a:rPr>
              <a:t>Intelligence</a:t>
            </a:r>
            <a:r>
              <a:rPr lang="sk-SK" i="1" dirty="0">
                <a:solidFill>
                  <a:schemeClr val="tx1"/>
                </a:solidFill>
              </a:rPr>
              <a:t> </a:t>
            </a:r>
            <a:r>
              <a:rPr lang="sk-SK" i="1" dirty="0" err="1">
                <a:solidFill>
                  <a:schemeClr val="tx1"/>
                </a:solidFill>
              </a:rPr>
              <a:t>Journal</a:t>
            </a:r>
            <a:r>
              <a:rPr lang="sk-SK" i="1" dirty="0">
                <a:solidFill>
                  <a:schemeClr val="tx1"/>
                </a:solidFill>
              </a:rPr>
              <a:t>, </a:t>
            </a:r>
            <a:r>
              <a:rPr lang="sk-SK" i="1" dirty="0" err="1">
                <a:solidFill>
                  <a:schemeClr val="tx1"/>
                </a:solidFill>
              </a:rPr>
              <a:t>Mining</a:t>
            </a:r>
            <a:r>
              <a:rPr lang="sk-SK" i="1" dirty="0">
                <a:solidFill>
                  <a:schemeClr val="tx1"/>
                </a:solidFill>
              </a:rPr>
              <a:t> </a:t>
            </a:r>
            <a:r>
              <a:rPr lang="sk-SK" i="1" dirty="0" err="1">
                <a:solidFill>
                  <a:schemeClr val="tx1"/>
                </a:solidFill>
              </a:rPr>
              <a:t>the</a:t>
            </a:r>
            <a:r>
              <a:rPr lang="sk-SK" i="1" dirty="0">
                <a:solidFill>
                  <a:schemeClr val="tx1"/>
                </a:solidFill>
              </a:rPr>
              <a:t> </a:t>
            </a:r>
            <a:r>
              <a:rPr lang="sk-SK" i="1" dirty="0" err="1">
                <a:solidFill>
                  <a:schemeClr val="tx1"/>
                </a:solidFill>
              </a:rPr>
              <a:t>Humanities</a:t>
            </a:r>
            <a:r>
              <a:rPr lang="sk-SK" i="1" dirty="0">
                <a:solidFill>
                  <a:schemeClr val="tx1"/>
                </a:solidFill>
              </a:rPr>
              <a:t>: Technologies and </a:t>
            </a:r>
            <a:r>
              <a:rPr lang="sk-SK" i="1" dirty="0" err="1">
                <a:solidFill>
                  <a:schemeClr val="tx1"/>
                </a:solidFill>
              </a:rPr>
              <a:t>Applications</a:t>
            </a:r>
            <a:r>
              <a:rPr lang="sk-SK" dirty="0">
                <a:solidFill>
                  <a:schemeClr val="tx1"/>
                </a:solidFill>
              </a:rPr>
              <a:t>, 51, </a:t>
            </a:r>
            <a:r>
              <a:rPr lang="sk-SK" dirty="0" err="1">
                <a:solidFill>
                  <a:schemeClr val="tx1"/>
                </a:solidFill>
              </a:rPr>
              <a:t>Elsevier</a:t>
            </a:r>
            <a:r>
              <a:rPr lang="sk-SK" dirty="0">
                <a:solidFill>
                  <a:schemeClr val="tx1"/>
                </a:solidFill>
              </a:rPr>
              <a:t>, 136–149. </a:t>
            </a:r>
            <a:r>
              <a:rPr lang="sk-SK" b="1" dirty="0" err="1">
                <a:solidFill>
                  <a:schemeClr val="tx1"/>
                </a:solidFill>
              </a:rPr>
              <a:t>Indexed</a:t>
            </a:r>
            <a:r>
              <a:rPr lang="sk-SK" b="1" dirty="0">
                <a:solidFill>
                  <a:schemeClr val="tx1"/>
                </a:solidFill>
              </a:rPr>
              <a:t> in </a:t>
            </a:r>
            <a:r>
              <a:rPr lang="sk-SK" b="1" dirty="0" err="1">
                <a:solidFill>
                  <a:schemeClr val="tx1"/>
                </a:solidFill>
              </a:rPr>
              <a:t>Current</a:t>
            </a:r>
            <a:r>
              <a:rPr lang="sk-SK" b="1" dirty="0">
                <a:solidFill>
                  <a:schemeClr val="tx1"/>
                </a:solidFill>
              </a:rPr>
              <a:t> </a:t>
            </a:r>
            <a:r>
              <a:rPr lang="sk-SK" b="1" dirty="0" err="1">
                <a:solidFill>
                  <a:schemeClr val="tx1"/>
                </a:solidFill>
              </a:rPr>
              <a:t>Contents</a:t>
            </a:r>
            <a:r>
              <a:rPr lang="sk-SK" b="1" dirty="0">
                <a:solidFill>
                  <a:schemeClr val="tx1"/>
                </a:solidFill>
              </a:rPr>
              <a:t>, WOS, SCOPUS. </a:t>
            </a:r>
            <a:r>
              <a:rPr lang="sk-SK" b="1" dirty="0" err="1">
                <a:solidFill>
                  <a:schemeClr val="tx1"/>
                </a:solidFill>
              </a:rPr>
              <a:t>Impact</a:t>
            </a:r>
            <a:r>
              <a:rPr lang="sk-SK" b="1" dirty="0">
                <a:solidFill>
                  <a:schemeClr val="tx1"/>
                </a:solidFill>
              </a:rPr>
              <a:t> </a:t>
            </a:r>
            <a:r>
              <a:rPr lang="sk-SK" b="1" dirty="0" err="1">
                <a:solidFill>
                  <a:schemeClr val="tx1"/>
                </a:solidFill>
              </a:rPr>
              <a:t>factor</a:t>
            </a:r>
            <a:r>
              <a:rPr lang="sk-SK" b="1" dirty="0">
                <a:solidFill>
                  <a:schemeClr val="tx1"/>
                </a:solidFill>
              </a:rPr>
              <a:t>: </a:t>
            </a:r>
            <a:r>
              <a:rPr lang="sk-SK" b="1" dirty="0" smtClean="0">
                <a:solidFill>
                  <a:schemeClr val="tx1"/>
                </a:solidFill>
              </a:rPr>
              <a:t>2.368, Citácie 4 </a:t>
            </a:r>
            <a:r>
              <a:rPr lang="sk-SK" dirty="0" smtClean="0">
                <a:solidFill>
                  <a:schemeClr val="tx1"/>
                </a:solidFill>
              </a:rPr>
              <a:t>(</a:t>
            </a:r>
            <a:r>
              <a:rPr lang="sk-SK" b="1" dirty="0" smtClean="0">
                <a:solidFill>
                  <a:schemeClr val="tx1"/>
                </a:solidFill>
              </a:rPr>
              <a:t>1</a:t>
            </a:r>
            <a:r>
              <a:rPr lang="sk-SK" dirty="0" smtClean="0">
                <a:solidFill>
                  <a:schemeClr val="tx1"/>
                </a:solidFill>
              </a:rPr>
              <a:t> vo WOS alebo SCOPUS)</a:t>
            </a:r>
            <a:endParaRPr lang="en-US" dirty="0" smtClean="0">
              <a:solidFill>
                <a:schemeClr val="tx1"/>
              </a:solidFill>
            </a:endParaRPr>
          </a:p>
          <a:p>
            <a:pPr marL="205740" lvl="1" indent="0">
              <a:buNone/>
            </a:pPr>
            <a:endParaRPr lang="sk-SK" sz="1000" dirty="0" smtClean="0">
              <a:solidFill>
                <a:schemeClr val="tx1"/>
              </a:solidFill>
            </a:endParaRPr>
          </a:p>
          <a:p>
            <a:pPr marL="205740" lvl="1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Kassak</a:t>
            </a:r>
            <a:r>
              <a:rPr lang="sk-SK" dirty="0">
                <a:solidFill>
                  <a:schemeClr val="tx1"/>
                </a:solidFill>
              </a:rPr>
              <a:t>, O., Kompan, M., Bielikova, M. 2016a. </a:t>
            </a:r>
            <a:r>
              <a:rPr lang="sk-SK" dirty="0" err="1">
                <a:solidFill>
                  <a:schemeClr val="tx1"/>
                </a:solidFill>
              </a:rPr>
              <a:t>Personalized</a:t>
            </a:r>
            <a:r>
              <a:rPr lang="sk-SK" dirty="0">
                <a:solidFill>
                  <a:schemeClr val="tx1"/>
                </a:solidFill>
              </a:rPr>
              <a:t> Hybrid </a:t>
            </a:r>
            <a:r>
              <a:rPr lang="sk-SK" dirty="0" err="1">
                <a:solidFill>
                  <a:schemeClr val="tx1"/>
                </a:solidFill>
              </a:rPr>
              <a:t>Recommendation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for</a:t>
            </a:r>
            <a:r>
              <a:rPr lang="sk-SK" dirty="0">
                <a:solidFill>
                  <a:schemeClr val="tx1"/>
                </a:solidFill>
              </a:rPr>
              <a:t> Group of </a:t>
            </a:r>
            <a:r>
              <a:rPr lang="sk-SK" dirty="0" err="1">
                <a:solidFill>
                  <a:schemeClr val="tx1"/>
                </a:solidFill>
              </a:rPr>
              <a:t>Users</a:t>
            </a:r>
            <a:r>
              <a:rPr lang="sk-SK" dirty="0">
                <a:solidFill>
                  <a:schemeClr val="tx1"/>
                </a:solidFill>
              </a:rPr>
              <a:t>: Top-N </a:t>
            </a:r>
            <a:r>
              <a:rPr lang="sk-SK" dirty="0" err="1">
                <a:solidFill>
                  <a:schemeClr val="tx1"/>
                </a:solidFill>
              </a:rPr>
              <a:t>Multimedia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Recommender</a:t>
            </a:r>
            <a:r>
              <a:rPr lang="sk-SK" i="1" dirty="0">
                <a:solidFill>
                  <a:schemeClr val="tx1"/>
                </a:solidFill>
              </a:rPr>
              <a:t>. </a:t>
            </a:r>
            <a:r>
              <a:rPr lang="sk-SK" i="1" dirty="0" err="1">
                <a:solidFill>
                  <a:schemeClr val="tx1"/>
                </a:solidFill>
              </a:rPr>
              <a:t>Information</a:t>
            </a:r>
            <a:r>
              <a:rPr lang="sk-SK" i="1" dirty="0">
                <a:solidFill>
                  <a:schemeClr val="tx1"/>
                </a:solidFill>
              </a:rPr>
              <a:t> </a:t>
            </a:r>
            <a:r>
              <a:rPr lang="sk-SK" i="1" dirty="0" err="1">
                <a:solidFill>
                  <a:schemeClr val="tx1"/>
                </a:solidFill>
              </a:rPr>
              <a:t>Processing</a:t>
            </a:r>
            <a:r>
              <a:rPr lang="sk-SK" i="1" dirty="0">
                <a:solidFill>
                  <a:schemeClr val="tx1"/>
                </a:solidFill>
              </a:rPr>
              <a:t> &amp; Management</a:t>
            </a:r>
            <a:r>
              <a:rPr lang="sk-SK" dirty="0">
                <a:solidFill>
                  <a:schemeClr val="tx1"/>
                </a:solidFill>
              </a:rPr>
              <a:t>, 52(3), </a:t>
            </a:r>
            <a:r>
              <a:rPr lang="sk-SK" dirty="0" err="1">
                <a:solidFill>
                  <a:schemeClr val="tx1"/>
                </a:solidFill>
              </a:rPr>
              <a:t>Elsevier</a:t>
            </a:r>
            <a:r>
              <a:rPr lang="sk-SK" dirty="0">
                <a:solidFill>
                  <a:schemeClr val="tx1"/>
                </a:solidFill>
              </a:rPr>
              <a:t>, 459-477. </a:t>
            </a:r>
            <a:r>
              <a:rPr lang="sk-SK" b="1" dirty="0" err="1">
                <a:solidFill>
                  <a:schemeClr val="tx1"/>
                </a:solidFill>
              </a:rPr>
              <a:t>Indexed</a:t>
            </a:r>
            <a:r>
              <a:rPr lang="sk-SK" b="1" dirty="0">
                <a:solidFill>
                  <a:schemeClr val="tx1"/>
                </a:solidFill>
              </a:rPr>
              <a:t> in </a:t>
            </a:r>
            <a:r>
              <a:rPr lang="sk-SK" b="1" dirty="0" err="1">
                <a:solidFill>
                  <a:schemeClr val="tx1"/>
                </a:solidFill>
              </a:rPr>
              <a:t>Current</a:t>
            </a:r>
            <a:r>
              <a:rPr lang="sk-SK" b="1" dirty="0">
                <a:solidFill>
                  <a:schemeClr val="tx1"/>
                </a:solidFill>
              </a:rPr>
              <a:t> </a:t>
            </a:r>
            <a:r>
              <a:rPr lang="sk-SK" b="1" dirty="0" err="1">
                <a:solidFill>
                  <a:schemeClr val="tx1"/>
                </a:solidFill>
              </a:rPr>
              <a:t>Contents</a:t>
            </a:r>
            <a:r>
              <a:rPr lang="sk-SK" b="1" dirty="0">
                <a:solidFill>
                  <a:schemeClr val="tx1"/>
                </a:solidFill>
              </a:rPr>
              <a:t>, WOS, SCOPUS. </a:t>
            </a:r>
            <a:r>
              <a:rPr lang="sk-SK" b="1" dirty="0" err="1">
                <a:solidFill>
                  <a:schemeClr val="tx1"/>
                </a:solidFill>
              </a:rPr>
              <a:t>Impact</a:t>
            </a:r>
            <a:r>
              <a:rPr lang="sk-SK" b="1" dirty="0">
                <a:solidFill>
                  <a:schemeClr val="tx1"/>
                </a:solidFill>
              </a:rPr>
              <a:t> </a:t>
            </a:r>
            <a:r>
              <a:rPr lang="sk-SK" b="1" dirty="0" err="1">
                <a:solidFill>
                  <a:schemeClr val="tx1"/>
                </a:solidFill>
              </a:rPr>
              <a:t>factor</a:t>
            </a:r>
            <a:r>
              <a:rPr lang="sk-SK" b="1" dirty="0">
                <a:solidFill>
                  <a:schemeClr val="tx1"/>
                </a:solidFill>
              </a:rPr>
              <a:t>: </a:t>
            </a:r>
            <a:r>
              <a:rPr lang="sk-SK" b="1" dirty="0" smtClean="0">
                <a:solidFill>
                  <a:schemeClr val="tx1"/>
                </a:solidFill>
              </a:rPr>
              <a:t>1.397</a:t>
            </a:r>
            <a:r>
              <a:rPr lang="sk-SK" b="1" dirty="0">
                <a:solidFill>
                  <a:schemeClr val="tx1"/>
                </a:solidFill>
              </a:rPr>
              <a:t>, Citácie </a:t>
            </a:r>
            <a:r>
              <a:rPr lang="sk-SK" b="1" dirty="0" smtClean="0">
                <a:solidFill>
                  <a:schemeClr val="tx1"/>
                </a:solidFill>
              </a:rPr>
              <a:t>20 </a:t>
            </a:r>
            <a:r>
              <a:rPr lang="sk-SK" dirty="0" smtClean="0">
                <a:solidFill>
                  <a:schemeClr val="tx1"/>
                </a:solidFill>
              </a:rPr>
              <a:t>(</a:t>
            </a:r>
            <a:r>
              <a:rPr lang="sk-SK" b="1" dirty="0" smtClean="0">
                <a:solidFill>
                  <a:schemeClr val="tx1"/>
                </a:solidFill>
              </a:rPr>
              <a:t>19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dirty="0">
                <a:solidFill>
                  <a:schemeClr val="tx1"/>
                </a:solidFill>
              </a:rPr>
              <a:t>vo WOS alebo SCOPUS</a:t>
            </a:r>
            <a:r>
              <a:rPr lang="sk-SK" dirty="0" smtClean="0">
                <a:solidFill>
                  <a:schemeClr val="tx1"/>
                </a:solidFill>
              </a:rPr>
              <a:t>)</a:t>
            </a:r>
            <a:endParaRPr lang="sk-SK" dirty="0">
              <a:solidFill>
                <a:schemeClr val="tx1"/>
              </a:solidFill>
            </a:endParaRPr>
          </a:p>
          <a:p>
            <a:pPr marL="205740" lvl="1" indent="0">
              <a:buNone/>
            </a:pPr>
            <a:endParaRPr lang="sk-SK" sz="1000" dirty="0" smtClean="0">
              <a:solidFill>
                <a:schemeClr val="tx1"/>
              </a:solidFill>
            </a:endParaRPr>
          </a:p>
          <a:p>
            <a:pPr marL="205740" lvl="1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Kassak</a:t>
            </a:r>
            <a:r>
              <a:rPr lang="sk-SK" dirty="0">
                <a:solidFill>
                  <a:schemeClr val="tx1"/>
                </a:solidFill>
              </a:rPr>
              <a:t>, O., Kompan, M., Bielikova, M. 2015a. User </a:t>
            </a:r>
            <a:r>
              <a:rPr lang="sk-SK" dirty="0" err="1">
                <a:solidFill>
                  <a:schemeClr val="tx1"/>
                </a:solidFill>
              </a:rPr>
              <a:t>Preference</a:t>
            </a:r>
            <a:r>
              <a:rPr lang="sk-SK" dirty="0">
                <a:solidFill>
                  <a:schemeClr val="tx1"/>
                </a:solidFill>
              </a:rPr>
              <a:t> Modeling by </a:t>
            </a:r>
            <a:r>
              <a:rPr lang="sk-SK" dirty="0" err="1">
                <a:solidFill>
                  <a:schemeClr val="tx1"/>
                </a:solidFill>
              </a:rPr>
              <a:t>Global</a:t>
            </a:r>
            <a:r>
              <a:rPr lang="sk-SK" dirty="0">
                <a:solidFill>
                  <a:schemeClr val="tx1"/>
                </a:solidFill>
              </a:rPr>
              <a:t> and </a:t>
            </a:r>
            <a:r>
              <a:rPr lang="sk-SK" dirty="0" err="1">
                <a:solidFill>
                  <a:schemeClr val="tx1"/>
                </a:solidFill>
              </a:rPr>
              <a:t>Individual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Weights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for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Recommendation</a:t>
            </a:r>
            <a:r>
              <a:rPr lang="sk-SK" dirty="0">
                <a:solidFill>
                  <a:schemeClr val="tx1"/>
                </a:solidFill>
              </a:rPr>
              <a:t>. </a:t>
            </a:r>
            <a:r>
              <a:rPr lang="sk-SK" i="1" dirty="0" err="1">
                <a:solidFill>
                  <a:schemeClr val="tx1"/>
                </a:solidFill>
              </a:rPr>
              <a:t>Acta</a:t>
            </a:r>
            <a:r>
              <a:rPr lang="sk-SK" i="1" dirty="0">
                <a:solidFill>
                  <a:schemeClr val="tx1"/>
                </a:solidFill>
              </a:rPr>
              <a:t> </a:t>
            </a:r>
            <a:r>
              <a:rPr lang="sk-SK" i="1" dirty="0" err="1">
                <a:solidFill>
                  <a:schemeClr val="tx1"/>
                </a:solidFill>
              </a:rPr>
              <a:t>Polytechnica</a:t>
            </a:r>
            <a:r>
              <a:rPr lang="sk-SK" i="1" dirty="0">
                <a:solidFill>
                  <a:schemeClr val="tx1"/>
                </a:solidFill>
              </a:rPr>
              <a:t> </a:t>
            </a:r>
            <a:r>
              <a:rPr lang="sk-SK" i="1" dirty="0" err="1">
                <a:solidFill>
                  <a:schemeClr val="tx1"/>
                </a:solidFill>
              </a:rPr>
              <a:t>Hungarica</a:t>
            </a:r>
            <a:r>
              <a:rPr lang="sk-SK" dirty="0">
                <a:solidFill>
                  <a:schemeClr val="tx1"/>
                </a:solidFill>
              </a:rPr>
              <a:t>, 12(8), IEEE, 27-41. </a:t>
            </a:r>
            <a:r>
              <a:rPr lang="sk-SK" b="1" dirty="0" err="1">
                <a:solidFill>
                  <a:schemeClr val="tx1"/>
                </a:solidFill>
              </a:rPr>
              <a:t>Indexed</a:t>
            </a:r>
            <a:r>
              <a:rPr lang="sk-SK" b="1" dirty="0">
                <a:solidFill>
                  <a:schemeClr val="tx1"/>
                </a:solidFill>
              </a:rPr>
              <a:t> in WOS, SCOPUS. </a:t>
            </a:r>
            <a:r>
              <a:rPr lang="sk-SK" b="1" dirty="0" err="1">
                <a:solidFill>
                  <a:schemeClr val="tx1"/>
                </a:solidFill>
              </a:rPr>
              <a:t>Impact</a:t>
            </a:r>
            <a:r>
              <a:rPr lang="sk-SK" b="1" dirty="0">
                <a:solidFill>
                  <a:schemeClr val="tx1"/>
                </a:solidFill>
              </a:rPr>
              <a:t> </a:t>
            </a:r>
            <a:r>
              <a:rPr lang="sk-SK" b="1" dirty="0" err="1">
                <a:solidFill>
                  <a:schemeClr val="tx1"/>
                </a:solidFill>
              </a:rPr>
              <a:t>factor</a:t>
            </a:r>
            <a:r>
              <a:rPr lang="sk-SK" b="1" dirty="0">
                <a:solidFill>
                  <a:schemeClr val="tx1"/>
                </a:solidFill>
              </a:rPr>
              <a:t>: 0.544, Citácie </a:t>
            </a:r>
            <a:r>
              <a:rPr lang="sk-SK" b="1" dirty="0" smtClean="0">
                <a:solidFill>
                  <a:schemeClr val="tx1"/>
                </a:solidFill>
              </a:rPr>
              <a:t>5 </a:t>
            </a:r>
            <a:r>
              <a:rPr lang="sk-SK" dirty="0" smtClean="0">
                <a:solidFill>
                  <a:schemeClr val="tx1"/>
                </a:solidFill>
              </a:rPr>
              <a:t>(</a:t>
            </a:r>
            <a:r>
              <a:rPr lang="sk-SK" b="1" dirty="0" smtClean="0">
                <a:solidFill>
                  <a:schemeClr val="tx1"/>
                </a:solidFill>
              </a:rPr>
              <a:t>3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dirty="0">
                <a:solidFill>
                  <a:schemeClr val="tx1"/>
                </a:solidFill>
              </a:rPr>
              <a:t>vo WOS alebo SCOPUS)</a:t>
            </a:r>
            <a:endParaRPr lang="en-US" dirty="0">
              <a:solidFill>
                <a:schemeClr val="tx1"/>
              </a:solidFill>
            </a:endParaRPr>
          </a:p>
          <a:p>
            <a:pPr marL="205740" lvl="1" indent="0">
              <a:buNone/>
            </a:pPr>
            <a:endParaRPr lang="sk-SK" sz="2000" b="1" dirty="0">
              <a:solidFill>
                <a:schemeClr val="tx1"/>
              </a:solidFill>
            </a:endParaRPr>
          </a:p>
          <a:p>
            <a:pPr marL="205740" lvl="1" indent="0">
              <a:buNone/>
            </a:pPr>
            <a:r>
              <a:rPr lang="sk-SK" dirty="0">
                <a:solidFill>
                  <a:schemeClr val="tx1"/>
                </a:solidFill>
              </a:rPr>
              <a:t>Kassak, O., Kompan, M., Bielikova, M. 2017. </a:t>
            </a:r>
            <a:r>
              <a:rPr lang="sk-SK" dirty="0" err="1">
                <a:solidFill>
                  <a:schemeClr val="tx1"/>
                </a:solidFill>
              </a:rPr>
              <a:t>Modelling</a:t>
            </a:r>
            <a:r>
              <a:rPr lang="sk-SK" dirty="0">
                <a:solidFill>
                  <a:schemeClr val="tx1"/>
                </a:solidFill>
              </a:rPr>
              <a:t> User </a:t>
            </a:r>
            <a:r>
              <a:rPr lang="sk-SK" dirty="0" err="1">
                <a:solidFill>
                  <a:schemeClr val="tx1"/>
                </a:solidFill>
              </a:rPr>
              <a:t>Short</a:t>
            </a:r>
            <a:r>
              <a:rPr lang="sk-SK" dirty="0">
                <a:solidFill>
                  <a:schemeClr val="tx1"/>
                </a:solidFill>
              </a:rPr>
              <a:t> term </a:t>
            </a:r>
            <a:r>
              <a:rPr lang="sk-SK" dirty="0" err="1">
                <a:solidFill>
                  <a:schemeClr val="tx1"/>
                </a:solidFill>
              </a:rPr>
              <a:t>Behaviour</a:t>
            </a:r>
            <a:r>
              <a:rPr lang="sk-SK" dirty="0">
                <a:solidFill>
                  <a:schemeClr val="tx1"/>
                </a:solidFill>
              </a:rPr>
              <a:t> on </a:t>
            </a:r>
            <a:r>
              <a:rPr lang="sk-SK" dirty="0" err="1">
                <a:solidFill>
                  <a:schemeClr val="tx1"/>
                </a:solidFill>
              </a:rPr>
              <a:t>the</a:t>
            </a:r>
            <a:r>
              <a:rPr lang="sk-SK" dirty="0">
                <a:solidFill>
                  <a:schemeClr val="tx1"/>
                </a:solidFill>
              </a:rPr>
              <a:t> Web: A </a:t>
            </a:r>
            <a:r>
              <a:rPr lang="sk-SK" dirty="0" err="1">
                <a:solidFill>
                  <a:schemeClr val="tx1"/>
                </a:solidFill>
              </a:rPr>
              <a:t>Survey</a:t>
            </a:r>
            <a:r>
              <a:rPr lang="sk-SK" dirty="0">
                <a:solidFill>
                  <a:schemeClr val="tx1"/>
                </a:solidFill>
              </a:rPr>
              <a:t>. </a:t>
            </a:r>
            <a:r>
              <a:rPr lang="sk-SK" i="1" dirty="0">
                <a:solidFill>
                  <a:schemeClr val="tx1"/>
                </a:solidFill>
              </a:rPr>
              <a:t>New </a:t>
            </a:r>
            <a:r>
              <a:rPr lang="sk-SK" i="1" dirty="0" err="1">
                <a:solidFill>
                  <a:schemeClr val="tx1"/>
                </a:solidFill>
              </a:rPr>
              <a:t>Generation</a:t>
            </a:r>
            <a:r>
              <a:rPr lang="sk-SK" i="1" dirty="0">
                <a:solidFill>
                  <a:schemeClr val="tx1"/>
                </a:solidFill>
              </a:rPr>
              <a:t> </a:t>
            </a:r>
            <a:r>
              <a:rPr lang="sk-SK" i="1" dirty="0" err="1">
                <a:solidFill>
                  <a:schemeClr val="tx1"/>
                </a:solidFill>
              </a:rPr>
              <a:t>Computing</a:t>
            </a:r>
            <a:r>
              <a:rPr lang="sk-SK" dirty="0">
                <a:solidFill>
                  <a:schemeClr val="tx1"/>
                </a:solidFill>
              </a:rPr>
              <a:t>, </a:t>
            </a:r>
            <a:r>
              <a:rPr lang="sk-SK" dirty="0" err="1">
                <a:solidFill>
                  <a:schemeClr val="tx1"/>
                </a:solidFill>
              </a:rPr>
              <a:t>Springer</a:t>
            </a:r>
            <a:r>
              <a:rPr lang="sk-SK" dirty="0">
                <a:solidFill>
                  <a:schemeClr val="tx1"/>
                </a:solidFill>
              </a:rPr>
              <a:t>, </a:t>
            </a:r>
            <a:r>
              <a:rPr lang="sk-SK" dirty="0" err="1">
                <a:solidFill>
                  <a:schemeClr val="tx1"/>
                </a:solidFill>
              </a:rPr>
              <a:t>pp</a:t>
            </a:r>
            <a:r>
              <a:rPr lang="sk-SK" dirty="0">
                <a:solidFill>
                  <a:schemeClr val="tx1"/>
                </a:solidFill>
              </a:rPr>
              <a:t>. 35. </a:t>
            </a:r>
            <a:r>
              <a:rPr lang="sk-SK" b="1" dirty="0" err="1">
                <a:solidFill>
                  <a:schemeClr val="tx1"/>
                </a:solidFill>
              </a:rPr>
              <a:t>Indexed</a:t>
            </a:r>
            <a:r>
              <a:rPr lang="sk-SK" b="1" dirty="0">
                <a:solidFill>
                  <a:schemeClr val="tx1"/>
                </a:solidFill>
              </a:rPr>
              <a:t> in </a:t>
            </a:r>
            <a:r>
              <a:rPr lang="sk-SK" b="1" dirty="0" err="1">
                <a:solidFill>
                  <a:schemeClr val="tx1"/>
                </a:solidFill>
              </a:rPr>
              <a:t>Current</a:t>
            </a:r>
            <a:r>
              <a:rPr lang="sk-SK" b="1" dirty="0">
                <a:solidFill>
                  <a:schemeClr val="tx1"/>
                </a:solidFill>
              </a:rPr>
              <a:t> </a:t>
            </a:r>
            <a:r>
              <a:rPr lang="sk-SK" b="1" dirty="0" err="1">
                <a:solidFill>
                  <a:schemeClr val="tx1"/>
                </a:solidFill>
              </a:rPr>
              <a:t>Contents</a:t>
            </a:r>
            <a:r>
              <a:rPr lang="sk-SK" b="1" dirty="0">
                <a:solidFill>
                  <a:schemeClr val="tx1"/>
                </a:solidFill>
              </a:rPr>
              <a:t>, SCOPUS. </a:t>
            </a:r>
            <a:r>
              <a:rPr lang="sk-SK" b="1" dirty="0" err="1">
                <a:solidFill>
                  <a:schemeClr val="tx1"/>
                </a:solidFill>
              </a:rPr>
              <a:t>Impact</a:t>
            </a:r>
            <a:r>
              <a:rPr lang="sk-SK" b="1" dirty="0">
                <a:solidFill>
                  <a:schemeClr val="tx1"/>
                </a:solidFill>
              </a:rPr>
              <a:t> </a:t>
            </a:r>
            <a:r>
              <a:rPr lang="sk-SK" b="1" dirty="0" err="1">
                <a:solidFill>
                  <a:schemeClr val="tx1"/>
                </a:solidFill>
              </a:rPr>
              <a:t>factor</a:t>
            </a:r>
            <a:r>
              <a:rPr lang="sk-SK" b="1" dirty="0">
                <a:solidFill>
                  <a:schemeClr val="tx1"/>
                </a:solidFill>
              </a:rPr>
              <a:t>: 0.657. </a:t>
            </a:r>
            <a:r>
              <a:rPr lang="sk-SK" i="1" dirty="0">
                <a:solidFill>
                  <a:schemeClr val="tx1"/>
                </a:solidFill>
              </a:rPr>
              <a:t>[Odoslané]</a:t>
            </a:r>
          </a:p>
          <a:p>
            <a:pPr marL="205740" lvl="1" indent="0">
              <a:buNone/>
            </a:pPr>
            <a:endParaRPr lang="sk-SK" sz="1000" dirty="0" smtClean="0">
              <a:solidFill>
                <a:schemeClr val="tx1"/>
              </a:solidFill>
            </a:endParaRPr>
          </a:p>
          <a:p>
            <a:pPr marL="205740" lvl="1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Kompan, M., Kassak, O., Bielikova, M. 2017b. </a:t>
            </a:r>
            <a:r>
              <a:rPr lang="sk-SK" dirty="0" err="1" smtClean="0">
                <a:solidFill>
                  <a:schemeClr val="tx1"/>
                </a:solidFill>
              </a:rPr>
              <a:t>The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dirty="0" err="1" smtClean="0">
                <a:solidFill>
                  <a:schemeClr val="tx1"/>
                </a:solidFill>
              </a:rPr>
              <a:t>Prediction</a:t>
            </a:r>
            <a:r>
              <a:rPr lang="sk-SK" dirty="0" smtClean="0">
                <a:solidFill>
                  <a:schemeClr val="tx1"/>
                </a:solidFill>
              </a:rPr>
              <a:t> of </a:t>
            </a:r>
            <a:r>
              <a:rPr lang="sk-SK" dirty="0" err="1" smtClean="0">
                <a:solidFill>
                  <a:schemeClr val="tx1"/>
                </a:solidFill>
              </a:rPr>
              <a:t>Session</a:t>
            </a:r>
            <a:r>
              <a:rPr lang="sk-SK" dirty="0" smtClean="0">
                <a:solidFill>
                  <a:schemeClr val="tx1"/>
                </a:solidFill>
              </a:rPr>
              <a:t> End </a:t>
            </a:r>
            <a:r>
              <a:rPr lang="sk-SK" dirty="0" err="1" smtClean="0">
                <a:solidFill>
                  <a:schemeClr val="tx1"/>
                </a:solidFill>
              </a:rPr>
              <a:t>Intent</a:t>
            </a:r>
            <a:r>
              <a:rPr lang="sk-SK" dirty="0" smtClean="0">
                <a:solidFill>
                  <a:schemeClr val="tx1"/>
                </a:solidFill>
              </a:rPr>
              <a:t>: </a:t>
            </a:r>
            <a:r>
              <a:rPr lang="sk-SK" dirty="0" err="1" smtClean="0">
                <a:solidFill>
                  <a:schemeClr val="tx1"/>
                </a:solidFill>
              </a:rPr>
              <a:t>The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dirty="0" err="1" smtClean="0">
                <a:solidFill>
                  <a:schemeClr val="tx1"/>
                </a:solidFill>
              </a:rPr>
              <a:t>Short</a:t>
            </a:r>
            <a:r>
              <a:rPr lang="sk-SK" dirty="0" smtClean="0">
                <a:solidFill>
                  <a:schemeClr val="tx1"/>
                </a:solidFill>
              </a:rPr>
              <a:t>-term User Model. </a:t>
            </a:r>
            <a:r>
              <a:rPr lang="sk-SK" i="1" dirty="0" err="1" smtClean="0">
                <a:solidFill>
                  <a:schemeClr val="tx1"/>
                </a:solidFill>
              </a:rPr>
              <a:t>Journal</a:t>
            </a:r>
            <a:r>
              <a:rPr lang="sk-SK" i="1" dirty="0" smtClean="0">
                <a:solidFill>
                  <a:schemeClr val="tx1"/>
                </a:solidFill>
              </a:rPr>
              <a:t> of </a:t>
            </a:r>
            <a:r>
              <a:rPr lang="sk-SK" i="1" dirty="0" err="1" smtClean="0">
                <a:solidFill>
                  <a:schemeClr val="tx1"/>
                </a:solidFill>
              </a:rPr>
              <a:t>Universal</a:t>
            </a:r>
            <a:r>
              <a:rPr lang="sk-SK" i="1" dirty="0" smtClean="0">
                <a:solidFill>
                  <a:schemeClr val="tx1"/>
                </a:solidFill>
              </a:rPr>
              <a:t> </a:t>
            </a:r>
            <a:r>
              <a:rPr lang="sk-SK" i="1" dirty="0" err="1" smtClean="0">
                <a:solidFill>
                  <a:schemeClr val="tx1"/>
                </a:solidFill>
              </a:rPr>
              <a:t>Computer</a:t>
            </a:r>
            <a:r>
              <a:rPr lang="sk-SK" i="1" dirty="0" smtClean="0">
                <a:solidFill>
                  <a:schemeClr val="tx1"/>
                </a:solidFill>
              </a:rPr>
              <a:t> </a:t>
            </a:r>
            <a:r>
              <a:rPr lang="sk-SK" i="1" dirty="0" err="1" smtClean="0">
                <a:solidFill>
                  <a:schemeClr val="tx1"/>
                </a:solidFill>
              </a:rPr>
              <a:t>Science</a:t>
            </a:r>
            <a:r>
              <a:rPr lang="sk-SK" dirty="0" smtClean="0">
                <a:solidFill>
                  <a:schemeClr val="tx1"/>
                </a:solidFill>
              </a:rPr>
              <a:t>, </a:t>
            </a:r>
            <a:r>
              <a:rPr lang="sk-SK" dirty="0" err="1" smtClean="0">
                <a:solidFill>
                  <a:schemeClr val="tx1"/>
                </a:solidFill>
              </a:rPr>
              <a:t>Springer</a:t>
            </a:r>
            <a:r>
              <a:rPr lang="sk-SK" dirty="0" smtClean="0">
                <a:solidFill>
                  <a:schemeClr val="tx1"/>
                </a:solidFill>
              </a:rPr>
              <a:t>, </a:t>
            </a:r>
            <a:r>
              <a:rPr lang="sk-SK" dirty="0" err="1" smtClean="0">
                <a:solidFill>
                  <a:schemeClr val="tx1"/>
                </a:solidFill>
              </a:rPr>
              <a:t>pp</a:t>
            </a:r>
            <a:r>
              <a:rPr lang="sk-SK" dirty="0" smtClean="0">
                <a:solidFill>
                  <a:schemeClr val="tx1"/>
                </a:solidFill>
              </a:rPr>
              <a:t>. 24. </a:t>
            </a:r>
            <a:r>
              <a:rPr lang="sk-SK" b="1" dirty="0" err="1" smtClean="0">
                <a:solidFill>
                  <a:schemeClr val="tx1"/>
                </a:solidFill>
              </a:rPr>
              <a:t>Indexed</a:t>
            </a:r>
            <a:r>
              <a:rPr lang="sk-SK" b="1" dirty="0" smtClean="0">
                <a:solidFill>
                  <a:schemeClr val="tx1"/>
                </a:solidFill>
              </a:rPr>
              <a:t> in </a:t>
            </a:r>
            <a:r>
              <a:rPr lang="sk-SK" b="1" dirty="0" err="1" smtClean="0">
                <a:solidFill>
                  <a:schemeClr val="tx1"/>
                </a:solidFill>
              </a:rPr>
              <a:t>Current</a:t>
            </a:r>
            <a:r>
              <a:rPr lang="sk-SK" b="1" dirty="0" smtClean="0">
                <a:solidFill>
                  <a:schemeClr val="tx1"/>
                </a:solidFill>
              </a:rPr>
              <a:t> </a:t>
            </a:r>
            <a:r>
              <a:rPr lang="sk-SK" b="1" dirty="0" err="1" smtClean="0">
                <a:solidFill>
                  <a:schemeClr val="tx1"/>
                </a:solidFill>
              </a:rPr>
              <a:t>Contents</a:t>
            </a:r>
            <a:r>
              <a:rPr lang="sk-SK" b="1" dirty="0" smtClean="0">
                <a:solidFill>
                  <a:schemeClr val="tx1"/>
                </a:solidFill>
              </a:rPr>
              <a:t>, SCOPUS. </a:t>
            </a:r>
            <a:r>
              <a:rPr lang="sk-SK" b="1" dirty="0" err="1" smtClean="0">
                <a:solidFill>
                  <a:schemeClr val="tx1"/>
                </a:solidFill>
              </a:rPr>
              <a:t>Impact</a:t>
            </a:r>
            <a:r>
              <a:rPr lang="sk-SK" b="1" dirty="0" smtClean="0">
                <a:solidFill>
                  <a:schemeClr val="tx1"/>
                </a:solidFill>
              </a:rPr>
              <a:t> </a:t>
            </a:r>
            <a:r>
              <a:rPr lang="sk-SK" b="1" dirty="0" err="1" smtClean="0">
                <a:solidFill>
                  <a:schemeClr val="tx1"/>
                </a:solidFill>
              </a:rPr>
              <a:t>factor</a:t>
            </a:r>
            <a:r>
              <a:rPr lang="sk-SK" b="1" dirty="0" smtClean="0">
                <a:solidFill>
                  <a:schemeClr val="tx1"/>
                </a:solidFill>
              </a:rPr>
              <a:t>: 0.466.</a:t>
            </a:r>
            <a:r>
              <a:rPr lang="sk-SK" i="1" dirty="0" smtClean="0">
                <a:solidFill>
                  <a:schemeClr val="tx1"/>
                </a:solidFill>
              </a:rPr>
              <a:t> [Odoslané]</a:t>
            </a:r>
            <a:endParaRPr lang="en-US" i="1" dirty="0" smtClean="0">
              <a:solidFill>
                <a:schemeClr val="tx1"/>
              </a:solidFill>
            </a:endParaRPr>
          </a:p>
          <a:p>
            <a:pPr marL="205740" lvl="1" indent="0">
              <a:buNone/>
            </a:pPr>
            <a:endParaRPr lang="sk-SK" sz="1000" dirty="0" smtClean="0">
              <a:solidFill>
                <a:schemeClr val="tx1"/>
              </a:solidFill>
            </a:endParaRPr>
          </a:p>
          <a:p>
            <a:pPr marL="205740" lvl="1" indent="0">
              <a:buNone/>
            </a:pPr>
            <a:r>
              <a:rPr lang="sk-SK" dirty="0" err="1" smtClean="0">
                <a:solidFill>
                  <a:schemeClr val="tx1"/>
                </a:solidFill>
              </a:rPr>
              <a:t>Chovanak</a:t>
            </a:r>
            <a:r>
              <a:rPr lang="sk-SK" dirty="0">
                <a:solidFill>
                  <a:schemeClr val="tx1"/>
                </a:solidFill>
              </a:rPr>
              <a:t>, T., Kassak, O., Kompan, M., Bielikova, M. 2017. </a:t>
            </a:r>
            <a:r>
              <a:rPr lang="sk-SK" dirty="0" err="1">
                <a:solidFill>
                  <a:schemeClr val="tx1"/>
                </a:solidFill>
              </a:rPr>
              <a:t>Fast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Streaming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Behavioural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Patterns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Mining</a:t>
            </a:r>
            <a:r>
              <a:rPr lang="sk-SK" dirty="0">
                <a:solidFill>
                  <a:schemeClr val="tx1"/>
                </a:solidFill>
              </a:rPr>
              <a:t>. </a:t>
            </a:r>
            <a:r>
              <a:rPr lang="sk-SK" i="1" dirty="0">
                <a:solidFill>
                  <a:schemeClr val="tx1"/>
                </a:solidFill>
              </a:rPr>
              <a:t>IEEE </a:t>
            </a:r>
            <a:r>
              <a:rPr lang="sk-SK" i="1" dirty="0" err="1">
                <a:solidFill>
                  <a:schemeClr val="tx1"/>
                </a:solidFill>
              </a:rPr>
              <a:t>Transactions</a:t>
            </a:r>
            <a:r>
              <a:rPr lang="sk-SK" i="1" dirty="0">
                <a:solidFill>
                  <a:schemeClr val="tx1"/>
                </a:solidFill>
              </a:rPr>
              <a:t> on Systems, Man, and </a:t>
            </a:r>
            <a:r>
              <a:rPr lang="sk-SK" i="1" dirty="0" err="1">
                <a:solidFill>
                  <a:schemeClr val="tx1"/>
                </a:solidFill>
              </a:rPr>
              <a:t>Cybernetics</a:t>
            </a:r>
            <a:r>
              <a:rPr lang="sk-SK" i="1" dirty="0">
                <a:solidFill>
                  <a:schemeClr val="tx1"/>
                </a:solidFill>
              </a:rPr>
              <a:t>: Systems</a:t>
            </a:r>
            <a:r>
              <a:rPr lang="sk-SK" dirty="0">
                <a:solidFill>
                  <a:schemeClr val="tx1"/>
                </a:solidFill>
              </a:rPr>
              <a:t>, IEEE, </a:t>
            </a:r>
            <a:r>
              <a:rPr lang="sk-SK" dirty="0" err="1">
                <a:solidFill>
                  <a:schemeClr val="tx1"/>
                </a:solidFill>
              </a:rPr>
              <a:t>pp</a:t>
            </a:r>
            <a:r>
              <a:rPr lang="sk-SK" dirty="0">
                <a:solidFill>
                  <a:schemeClr val="tx1"/>
                </a:solidFill>
              </a:rPr>
              <a:t>. 11. </a:t>
            </a:r>
            <a:r>
              <a:rPr lang="sk-SK" b="1" dirty="0" err="1">
                <a:solidFill>
                  <a:schemeClr val="tx1"/>
                </a:solidFill>
              </a:rPr>
              <a:t>Indexed</a:t>
            </a:r>
            <a:r>
              <a:rPr lang="sk-SK" b="1" dirty="0">
                <a:solidFill>
                  <a:schemeClr val="tx1"/>
                </a:solidFill>
              </a:rPr>
              <a:t> in </a:t>
            </a:r>
            <a:r>
              <a:rPr lang="sk-SK" b="1" dirty="0" err="1">
                <a:solidFill>
                  <a:schemeClr val="tx1"/>
                </a:solidFill>
              </a:rPr>
              <a:t>Current</a:t>
            </a:r>
            <a:r>
              <a:rPr lang="sk-SK" b="1" dirty="0">
                <a:solidFill>
                  <a:schemeClr val="tx1"/>
                </a:solidFill>
              </a:rPr>
              <a:t> </a:t>
            </a:r>
            <a:r>
              <a:rPr lang="sk-SK" b="1" dirty="0" err="1">
                <a:solidFill>
                  <a:schemeClr val="tx1"/>
                </a:solidFill>
              </a:rPr>
              <a:t>Contents</a:t>
            </a:r>
            <a:r>
              <a:rPr lang="sk-SK" b="1" dirty="0">
                <a:solidFill>
                  <a:schemeClr val="tx1"/>
                </a:solidFill>
              </a:rPr>
              <a:t>, SCOPUS. </a:t>
            </a:r>
            <a:r>
              <a:rPr lang="sk-SK" b="1" dirty="0" err="1">
                <a:solidFill>
                  <a:schemeClr val="tx1"/>
                </a:solidFill>
              </a:rPr>
              <a:t>Impact</a:t>
            </a:r>
            <a:r>
              <a:rPr lang="sk-SK" b="1" dirty="0">
                <a:solidFill>
                  <a:schemeClr val="tx1"/>
                </a:solidFill>
              </a:rPr>
              <a:t> </a:t>
            </a:r>
            <a:r>
              <a:rPr lang="sk-SK" b="1" dirty="0" err="1">
                <a:solidFill>
                  <a:schemeClr val="tx1"/>
                </a:solidFill>
              </a:rPr>
              <a:t>factor</a:t>
            </a:r>
            <a:r>
              <a:rPr lang="sk-SK" b="1" dirty="0">
                <a:solidFill>
                  <a:schemeClr val="tx1"/>
                </a:solidFill>
              </a:rPr>
              <a:t>: 2.35.</a:t>
            </a:r>
            <a:r>
              <a:rPr lang="sk-SK" i="1" dirty="0">
                <a:solidFill>
                  <a:schemeClr val="tx1"/>
                </a:solidFill>
              </a:rPr>
              <a:t> [Odoslané</a:t>
            </a:r>
            <a:r>
              <a:rPr lang="sk-SK" i="1" dirty="0" smtClean="0">
                <a:solidFill>
                  <a:schemeClr val="tx1"/>
                </a:solidFill>
              </a:rPr>
              <a:t>]</a:t>
            </a:r>
            <a:endParaRPr lang="sk-SK" i="1" dirty="0">
              <a:solidFill>
                <a:schemeClr val="tx1"/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chemeClr val="bg1"/>
                </a:solidFill>
              </a:rPr>
              <a:t>21</a:t>
            </a:fld>
            <a:r>
              <a:rPr lang="en-US" dirty="0" smtClean="0">
                <a:solidFill>
                  <a:schemeClr val="bg1"/>
                </a:solidFill>
              </a:rPr>
              <a:t>/22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04800" y="331694"/>
            <a:ext cx="7911084" cy="5199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 spc="-38" baseline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sz="3000" dirty="0" err="1" smtClean="0"/>
              <a:t>Vybran</a:t>
            </a:r>
            <a:r>
              <a:rPr lang="sk-SK" sz="3000" dirty="0" smtClean="0"/>
              <a:t>é autorove publikácie - žurnály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245439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4094" y="365760"/>
            <a:ext cx="7431740" cy="539675"/>
          </a:xfrm>
        </p:spPr>
        <p:txBody>
          <a:bodyPr>
            <a:normAutofit/>
          </a:bodyPr>
          <a:lstStyle/>
          <a:p>
            <a:r>
              <a:rPr lang="sk-SK" sz="3000" dirty="0"/>
              <a:t>Možnosti ďalšieho výskumu</a:t>
            </a:r>
            <a:endParaRPr lang="en-US" sz="3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84093" y="1210235"/>
            <a:ext cx="7431741" cy="5639080"/>
          </a:xfrm>
        </p:spPr>
        <p:txBody>
          <a:bodyPr>
            <a:normAutofit/>
          </a:bodyPr>
          <a:lstStyle/>
          <a:p>
            <a:endParaRPr lang="sk-SK" sz="2400" dirty="0" smtClean="0"/>
          </a:p>
          <a:p>
            <a:pPr marL="0" indent="0">
              <a:buNone/>
            </a:pPr>
            <a:r>
              <a:rPr lang="sk-SK" sz="2400" dirty="0"/>
              <a:t>Ďalšie preskúmanie užitočnosti informácie o odchode používateľa zo sedenia</a:t>
            </a:r>
          </a:p>
          <a:p>
            <a:pPr lvl="1"/>
            <a:r>
              <a:rPr lang="sk-SK" sz="1800" dirty="0"/>
              <a:t>Reagovanie len v prípade neúspešného sedenia</a:t>
            </a:r>
          </a:p>
          <a:p>
            <a:pPr lvl="1"/>
            <a:r>
              <a:rPr lang="sk-SK" sz="1800" dirty="0"/>
              <a:t>Existencie zaujímavých, nevidených stránok</a:t>
            </a:r>
          </a:p>
          <a:p>
            <a:endParaRPr lang="sk-SK" sz="2400" dirty="0" smtClean="0"/>
          </a:p>
          <a:p>
            <a:pPr marL="0" indent="0">
              <a:buNone/>
            </a:pPr>
            <a:r>
              <a:rPr lang="sk-SK" sz="2400" dirty="0"/>
              <a:t>Hľadanie dodatočných zdrojov dát pre zvýšenie kvality modelu používateľa</a:t>
            </a:r>
          </a:p>
          <a:p>
            <a:endParaRPr lang="sk-SK" sz="2400" dirty="0" smtClean="0"/>
          </a:p>
          <a:p>
            <a:pPr marL="0" indent="0">
              <a:buNone/>
            </a:pPr>
            <a:r>
              <a:rPr lang="sk-SK" sz="2400" dirty="0"/>
              <a:t>Overenie modelu používateľa na ďalších úlohách</a:t>
            </a:r>
          </a:p>
          <a:p>
            <a:pPr lvl="1"/>
            <a:r>
              <a:rPr lang="sk-SK" sz="1800" dirty="0" smtClean="0"/>
              <a:t>Predikcia nákupu</a:t>
            </a:r>
          </a:p>
          <a:p>
            <a:pPr lvl="1"/>
            <a:r>
              <a:rPr lang="sk-SK" sz="1800" dirty="0"/>
              <a:t>Identifikácia autora </a:t>
            </a:r>
            <a:r>
              <a:rPr lang="sk-SK" sz="1800" dirty="0" smtClean="0"/>
              <a:t>sedenia</a:t>
            </a:r>
            <a:endParaRPr lang="sk-SK" sz="180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FAB73BC-B049-4115-A692-8D63A059BFB8}" type="slidenum">
              <a:rPr lang="en-US" smtClean="0">
                <a:solidFill>
                  <a:schemeClr val="bg1"/>
                </a:solidFill>
              </a:rPr>
              <a:t>22</a:t>
            </a:fld>
            <a:r>
              <a:rPr lang="en-US" dirty="0" smtClean="0">
                <a:solidFill>
                  <a:schemeClr val="bg1"/>
                </a:solidFill>
              </a:rPr>
              <a:t>/22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74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9203" y="365761"/>
            <a:ext cx="7453525" cy="530710"/>
          </a:xfrm>
        </p:spPr>
        <p:txBody>
          <a:bodyPr>
            <a:normAutofit/>
          </a:bodyPr>
          <a:lstStyle/>
          <a:p>
            <a:r>
              <a:rPr lang="sk-SK" sz="3000" dirty="0" smtClean="0"/>
              <a:t>Sumarizácia hlavných prínosov práce</a:t>
            </a:r>
            <a:endParaRPr lang="en-US" sz="3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89203" y="1028700"/>
            <a:ext cx="7765797" cy="5820615"/>
          </a:xfrm>
        </p:spPr>
        <p:txBody>
          <a:bodyPr>
            <a:normAutofit/>
          </a:bodyPr>
          <a:lstStyle/>
          <a:p>
            <a:endParaRPr lang="sk-SK" sz="1400" dirty="0" smtClean="0"/>
          </a:p>
          <a:p>
            <a:pPr marL="0" indent="0">
              <a:buNone/>
            </a:pPr>
            <a:r>
              <a:rPr lang="sk-SK" sz="2400" dirty="0" smtClean="0"/>
              <a:t>Prehľad metód modelovania krátkodobého správania používateľa</a:t>
            </a:r>
            <a:r>
              <a:rPr lang="en-US" sz="1600" dirty="0" smtClean="0"/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•(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New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Generation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Computing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Springer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Indexed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in </a:t>
            </a:r>
            <a:r>
              <a:rPr lang="sk-SK" sz="1400" b="1" dirty="0" err="1" smtClean="0">
                <a:solidFill>
                  <a:schemeClr val="bg1">
                    <a:lumMod val="65000"/>
                  </a:schemeClr>
                </a:solidFill>
              </a:rPr>
              <a:t>C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urrent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b="1" dirty="0" err="1">
                <a:solidFill>
                  <a:schemeClr val="bg1">
                    <a:lumMod val="65000"/>
                  </a:schemeClr>
                </a:solidFill>
              </a:rPr>
              <a:t>C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ontents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SCOPUS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		</a:t>
            </a:r>
            <a:r>
              <a:rPr lang="sk-SK" sz="1400" b="1" dirty="0" err="1" smtClean="0">
                <a:solidFill>
                  <a:schemeClr val="bg1">
                    <a:lumMod val="65000"/>
                  </a:schemeClr>
                </a:solidFill>
              </a:rPr>
              <a:t>Impact</a:t>
            </a:r>
            <a:r>
              <a:rPr lang="sk-SK" sz="1400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b="1" dirty="0" err="1">
                <a:solidFill>
                  <a:schemeClr val="bg1">
                    <a:lumMod val="65000"/>
                  </a:schemeClr>
                </a:solidFill>
              </a:rPr>
              <a:t>factor</a:t>
            </a:r>
            <a:r>
              <a:rPr lang="sk-SK" sz="1400" b="1" dirty="0">
                <a:solidFill>
                  <a:schemeClr val="bg1">
                    <a:lumMod val="65000"/>
                  </a:schemeClr>
                </a:solidFill>
              </a:rPr>
              <a:t>: </a:t>
            </a:r>
            <a:r>
              <a:rPr lang="sk-SK" sz="1400" b="1" dirty="0" smtClean="0">
                <a:solidFill>
                  <a:schemeClr val="bg1">
                    <a:lumMod val="65000"/>
                  </a:schemeClr>
                </a:solidFill>
              </a:rPr>
              <a:t>0.657</a:t>
            </a: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</a:rPr>
              <a:t>,</a:t>
            </a:r>
            <a:r>
              <a:rPr lang="sk-SK" sz="1400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</a:rPr>
              <a:t>(2017)</a:t>
            </a:r>
            <a:r>
              <a:rPr lang="sk-SK" sz="1400" b="1" dirty="0" smtClean="0">
                <a:solidFill>
                  <a:schemeClr val="bg1">
                    <a:lumMod val="65000"/>
                  </a:schemeClr>
                </a:solidFill>
              </a:rPr>
              <a:t>[</a:t>
            </a:r>
            <a:r>
              <a:rPr lang="sk-SK" sz="1400" b="1" i="1" dirty="0" smtClean="0">
                <a:solidFill>
                  <a:schemeClr val="bg1">
                    <a:lumMod val="65000"/>
                  </a:schemeClr>
                </a:solidFill>
              </a:rPr>
              <a:t>Odoslané</a:t>
            </a:r>
            <a:r>
              <a:rPr lang="sk-SK" sz="1400" b="1" dirty="0" smtClean="0">
                <a:solidFill>
                  <a:schemeClr val="bg1">
                    <a:lumMod val="65000"/>
                  </a:schemeClr>
                </a:solidFill>
              </a:rPr>
              <a:t>]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sk-SK" sz="1600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sk-SK" sz="1400" dirty="0" smtClean="0"/>
          </a:p>
          <a:p>
            <a:pPr marL="0" indent="0">
              <a:buNone/>
            </a:pPr>
            <a:r>
              <a:rPr lang="sk-SK" sz="2400" dirty="0" smtClean="0"/>
              <a:t>Návrh doménovo a jazykovo nezávislého modelu používateľa umožňujúceho modelovanie krátkodobých zmien v správaní používateľa</a:t>
            </a:r>
            <a:r>
              <a:rPr lang="en-US" sz="1600" dirty="0" smtClean="0"/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•(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RecTemp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collocated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with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 RecSys’17, 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Ceur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400" b="1" dirty="0">
                <a:solidFill>
                  <a:schemeClr val="bg1">
                    <a:lumMod val="65000"/>
                  </a:schemeClr>
                </a:solidFill>
              </a:rPr>
              <a:t>(2017)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</a:t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	  •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Journal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 of 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Universal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Computer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Science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Springer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Indexed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 in </a:t>
            </a:r>
            <a:r>
              <a:rPr lang="sk-SK" sz="1400" b="1" dirty="0" err="1" smtClean="0">
                <a:solidFill>
                  <a:schemeClr val="bg1">
                    <a:lumMod val="65000"/>
                  </a:schemeClr>
                </a:solidFill>
              </a:rPr>
              <a:t>C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urrent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b="1" dirty="0" err="1" smtClean="0">
                <a:solidFill>
                  <a:schemeClr val="bg1">
                    <a:lumMod val="65000"/>
                  </a:schemeClr>
                </a:solidFill>
              </a:rPr>
              <a:t>C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ontents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		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SCOPUS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b="1" dirty="0" err="1" smtClean="0">
                <a:solidFill>
                  <a:schemeClr val="bg1">
                    <a:lumMod val="65000"/>
                  </a:schemeClr>
                </a:solidFill>
              </a:rPr>
              <a:t>Impact</a:t>
            </a:r>
            <a:r>
              <a:rPr lang="sk-SK" sz="1400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b="1" dirty="0" err="1" smtClean="0">
                <a:solidFill>
                  <a:schemeClr val="bg1">
                    <a:lumMod val="65000"/>
                  </a:schemeClr>
                </a:solidFill>
              </a:rPr>
              <a:t>factor</a:t>
            </a:r>
            <a:r>
              <a:rPr lang="sk-SK" sz="1400" b="1" dirty="0" smtClean="0">
                <a:solidFill>
                  <a:schemeClr val="bg1">
                    <a:lumMod val="65000"/>
                  </a:schemeClr>
                </a:solidFill>
              </a:rPr>
              <a:t>: 0.466</a:t>
            </a: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400" b="1" dirty="0">
                <a:solidFill>
                  <a:schemeClr val="bg1">
                    <a:lumMod val="65000"/>
                  </a:schemeClr>
                </a:solidFill>
              </a:rPr>
              <a:t>(2017</a:t>
            </a: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r>
              <a:rPr lang="sk-SK" sz="1400" b="1" dirty="0" smtClean="0">
                <a:solidFill>
                  <a:schemeClr val="bg1">
                    <a:lumMod val="65000"/>
                  </a:schemeClr>
                </a:solidFill>
              </a:rPr>
              <a:t>[</a:t>
            </a:r>
            <a:r>
              <a:rPr lang="sk-SK" sz="1400" b="1" i="1" dirty="0" smtClean="0">
                <a:solidFill>
                  <a:schemeClr val="bg1">
                    <a:lumMod val="65000"/>
                  </a:schemeClr>
                </a:solidFill>
              </a:rPr>
              <a:t>Odoslané</a:t>
            </a:r>
            <a:r>
              <a:rPr lang="sk-SK" sz="1400" b="1" dirty="0" smtClean="0">
                <a:solidFill>
                  <a:schemeClr val="bg1">
                    <a:lumMod val="65000"/>
                  </a:schemeClr>
                </a:solidFill>
              </a:rPr>
              <a:t>]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en-US" sz="1400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endParaRPr lang="sk-SK" sz="1400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sk-SK" sz="2400" dirty="0" smtClean="0"/>
              <a:t>Overenie navrhnutého modelu na úlohe predikcie odchodu používateľa zo sedenia vo webovom </a:t>
            </a:r>
            <a:r>
              <a:rPr lang="sk-SK" sz="2400" dirty="0" err="1" smtClean="0"/>
              <a:t>sidle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•(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Engineering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Applications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 of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Artificial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Intelligence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Journal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Mining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Humanities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: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	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Technologies and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Applications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Elsevier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Indexed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in </a:t>
            </a:r>
            <a:r>
              <a:rPr lang="sk-SK" sz="1400" b="1" dirty="0" err="1">
                <a:solidFill>
                  <a:schemeClr val="bg1">
                    <a:lumMod val="65000"/>
                  </a:schemeClr>
                </a:solidFill>
              </a:rPr>
              <a:t>C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urrent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b="1" dirty="0" err="1">
                <a:solidFill>
                  <a:schemeClr val="bg1">
                    <a:lumMod val="65000"/>
                  </a:schemeClr>
                </a:solidFill>
              </a:rPr>
              <a:t>C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ontents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	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WOS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SCOPUS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b="1" dirty="0" err="1" smtClean="0">
                <a:solidFill>
                  <a:schemeClr val="bg1">
                    <a:lumMod val="65000"/>
                  </a:schemeClr>
                </a:solidFill>
              </a:rPr>
              <a:t>Impact</a:t>
            </a:r>
            <a:r>
              <a:rPr lang="sk-SK" sz="1400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b="1" dirty="0" err="1" smtClean="0">
                <a:solidFill>
                  <a:schemeClr val="bg1">
                    <a:lumMod val="65000"/>
                  </a:schemeClr>
                </a:solidFill>
              </a:rPr>
              <a:t>factor</a:t>
            </a:r>
            <a:r>
              <a:rPr lang="sk-SK" sz="1400" b="1" dirty="0">
                <a:solidFill>
                  <a:schemeClr val="bg1">
                    <a:lumMod val="65000"/>
                  </a:schemeClr>
                </a:solidFill>
              </a:rPr>
              <a:t>: </a:t>
            </a:r>
            <a:r>
              <a:rPr lang="sk-SK" sz="1400" b="1" dirty="0" smtClean="0">
                <a:solidFill>
                  <a:schemeClr val="bg1">
                    <a:lumMod val="65000"/>
                  </a:schemeClr>
                </a:solidFill>
              </a:rPr>
              <a:t>2.368</a:t>
            </a: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400" b="1" dirty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</a:rPr>
              <a:t>2016)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),</a:t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•(ADBIS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Springer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Indexed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in 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SCOPUS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</a:rPr>
              <a:t>(2016)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					 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•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ECML PKDD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– </a:t>
            </a:r>
            <a:r>
              <a:rPr lang="sk-SK" sz="1400" dirty="0" err="1" smtClean="0">
                <a:solidFill>
                  <a:schemeClr val="bg1">
                    <a:lumMod val="65000"/>
                  </a:schemeClr>
                </a:solidFill>
              </a:rPr>
              <a:t>Doctoral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consortium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Library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 of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Aalto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400" dirty="0" err="1">
                <a:solidFill>
                  <a:schemeClr val="bg1">
                    <a:lumMod val="65000"/>
                  </a:schemeClr>
                </a:solidFill>
              </a:rPr>
              <a:t>University</a:t>
            </a:r>
            <a:r>
              <a:rPr lang="sk-SK" sz="14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</a:rPr>
              <a:t>(2015)</a:t>
            </a:r>
            <a:r>
              <a:rPr lang="sk-SK" sz="1400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sk-SK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FAB73BC-B049-4115-A692-8D63A059BFB8}" type="slidenum">
              <a:rPr lang="en-US" smtClean="0">
                <a:solidFill>
                  <a:schemeClr val="bg1"/>
                </a:solidFill>
              </a:rPr>
              <a:t>23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9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3059" y="313766"/>
            <a:ext cx="7575177" cy="519952"/>
          </a:xfrm>
        </p:spPr>
        <p:txBody>
          <a:bodyPr>
            <a:normAutofit/>
          </a:bodyPr>
          <a:lstStyle/>
          <a:p>
            <a:r>
              <a:rPr lang="en-US" sz="3000" dirty="0" err="1" smtClean="0"/>
              <a:t>Literat</a:t>
            </a:r>
            <a:r>
              <a:rPr lang="sk-SK" sz="3000" dirty="0" err="1" smtClean="0"/>
              <a:t>úra</a:t>
            </a:r>
            <a:r>
              <a:rPr lang="en-US" sz="3000" dirty="0" smtClean="0"/>
              <a:t> </a:t>
            </a:r>
            <a:r>
              <a:rPr lang="en-US" sz="3000" dirty="0"/>
              <a:t>(</a:t>
            </a:r>
            <a:r>
              <a:rPr lang="en-US" sz="3000" dirty="0" smtClean="0"/>
              <a:t>1/4)</a:t>
            </a:r>
            <a:endParaRPr lang="en-US" sz="3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93060" y="1219200"/>
            <a:ext cx="7575176" cy="56301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Bayer</a:t>
            </a:r>
            <a:r>
              <a:rPr lang="en-US" dirty="0"/>
              <a:t>, </a:t>
            </a:r>
            <a:r>
              <a:rPr lang="en-US" dirty="0" smtClean="0"/>
              <a:t>J., </a:t>
            </a:r>
            <a:r>
              <a:rPr lang="en-US" dirty="0" err="1" smtClean="0"/>
              <a:t>Bydžovská</a:t>
            </a:r>
            <a:r>
              <a:rPr lang="en-US" dirty="0"/>
              <a:t>, </a:t>
            </a:r>
            <a:r>
              <a:rPr lang="en-US" dirty="0" smtClean="0"/>
              <a:t>H., </a:t>
            </a:r>
            <a:r>
              <a:rPr lang="en-US" dirty="0" err="1" smtClean="0"/>
              <a:t>Géryk</a:t>
            </a:r>
            <a:r>
              <a:rPr lang="en-US" dirty="0"/>
              <a:t>, J. </a:t>
            </a:r>
            <a:r>
              <a:rPr lang="en-US" dirty="0" smtClean="0"/>
              <a:t>, </a:t>
            </a:r>
            <a:r>
              <a:rPr lang="en-US" dirty="0" err="1" smtClean="0"/>
              <a:t>Obšívač</a:t>
            </a:r>
            <a:r>
              <a:rPr lang="en-US" dirty="0"/>
              <a:t>, T</a:t>
            </a:r>
            <a:r>
              <a:rPr lang="en-US" dirty="0" smtClean="0"/>
              <a:t>., </a:t>
            </a:r>
            <a:r>
              <a:rPr lang="en-US" dirty="0" err="1" smtClean="0"/>
              <a:t>Popelínský</a:t>
            </a:r>
            <a:r>
              <a:rPr lang="en-US" dirty="0"/>
              <a:t>, </a:t>
            </a:r>
            <a:r>
              <a:rPr lang="en-US" dirty="0" smtClean="0"/>
              <a:t>L., 2012. Predicting </a:t>
            </a:r>
            <a:r>
              <a:rPr lang="en-US" dirty="0"/>
              <a:t>drop-out from social </a:t>
            </a:r>
            <a:r>
              <a:rPr lang="en-US" dirty="0" err="1"/>
              <a:t>behaviour</a:t>
            </a:r>
            <a:r>
              <a:rPr lang="en-US" dirty="0"/>
              <a:t> of students</a:t>
            </a:r>
            <a:r>
              <a:rPr lang="en-US" dirty="0" smtClean="0"/>
              <a:t>, </a:t>
            </a:r>
            <a:r>
              <a:rPr lang="en-US" i="1" dirty="0" smtClean="0"/>
              <a:t>In Proc</a:t>
            </a:r>
            <a:r>
              <a:rPr lang="en-US" i="1" dirty="0"/>
              <a:t>. of the 5th Int. Con. on Educational Data Mining - EDM </a:t>
            </a:r>
            <a:r>
              <a:rPr lang="en-US" i="1" dirty="0" smtClean="0"/>
              <a:t>2012</a:t>
            </a:r>
            <a:r>
              <a:rPr lang="en-US" dirty="0" smtClean="0"/>
              <a:t>, </a:t>
            </a:r>
            <a:r>
              <a:rPr lang="en-US" dirty="0"/>
              <a:t>7, pp. 103 - 109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Bennett, P. N., White, R. W., Chu, W., </a:t>
            </a:r>
            <a:r>
              <a:rPr lang="en-US" dirty="0" err="1"/>
              <a:t>Dumais</a:t>
            </a:r>
            <a:r>
              <a:rPr lang="en-US" dirty="0"/>
              <a:t>, S. T., Bailey, P., </a:t>
            </a:r>
            <a:r>
              <a:rPr lang="en-US" dirty="0" err="1"/>
              <a:t>Borisyuk</a:t>
            </a:r>
            <a:r>
              <a:rPr lang="en-US" dirty="0"/>
              <a:t>, F</a:t>
            </a:r>
            <a:r>
              <a:rPr lang="en-US" dirty="0" smtClean="0"/>
              <a:t>., &amp; </a:t>
            </a:r>
            <a:r>
              <a:rPr lang="en-US" dirty="0"/>
              <a:t>Cui, X</a:t>
            </a:r>
            <a:r>
              <a:rPr lang="en-US" dirty="0" smtClean="0"/>
              <a:t>., 2012. </a:t>
            </a:r>
            <a:r>
              <a:rPr lang="en-US" dirty="0"/>
              <a:t>Modeling the impact of short- and long-term behavior </a:t>
            </a:r>
            <a:r>
              <a:rPr lang="en-US" dirty="0" smtClean="0"/>
              <a:t>on search </a:t>
            </a:r>
            <a:r>
              <a:rPr lang="en-US" dirty="0"/>
              <a:t>personalization. </a:t>
            </a:r>
            <a:r>
              <a:rPr lang="en-US" i="1" dirty="0" err="1"/>
              <a:t>Sigir</a:t>
            </a:r>
            <a:r>
              <a:rPr lang="en-US" i="1" dirty="0"/>
              <a:t>, ACM</a:t>
            </a:r>
            <a:r>
              <a:rPr lang="en-US" dirty="0"/>
              <a:t>, </a:t>
            </a:r>
            <a:r>
              <a:rPr lang="en-US" dirty="0" smtClean="0"/>
              <a:t>pp. 185-195.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Bifet</a:t>
            </a:r>
            <a:r>
              <a:rPr lang="en-US" dirty="0"/>
              <a:t>, A., Holmes, G., </a:t>
            </a:r>
            <a:r>
              <a:rPr lang="en-US" dirty="0" err="1"/>
              <a:t>Kirkby</a:t>
            </a:r>
            <a:r>
              <a:rPr lang="en-US" dirty="0"/>
              <a:t>, R., </a:t>
            </a:r>
            <a:r>
              <a:rPr lang="en-US" dirty="0" err="1" smtClean="0"/>
              <a:t>Pfahringer</a:t>
            </a:r>
            <a:r>
              <a:rPr lang="en-US" dirty="0"/>
              <a:t>, B</a:t>
            </a:r>
            <a:r>
              <a:rPr lang="en-US" dirty="0" smtClean="0"/>
              <a:t>., 2010. </a:t>
            </a:r>
            <a:r>
              <a:rPr lang="en-US" dirty="0"/>
              <a:t>MOA: Massive </a:t>
            </a:r>
            <a:r>
              <a:rPr lang="en-US" dirty="0" smtClean="0"/>
              <a:t>Online Analysis</a:t>
            </a:r>
            <a:r>
              <a:rPr lang="en-US" dirty="0"/>
              <a:t>. </a:t>
            </a:r>
            <a:r>
              <a:rPr lang="en-US" i="1" dirty="0"/>
              <a:t>Journal of Machine Learning Research, JMLR.org, </a:t>
            </a:r>
            <a:r>
              <a:rPr lang="en-US" dirty="0" smtClean="0"/>
              <a:t>11</a:t>
            </a:r>
            <a:r>
              <a:rPr lang="en-US" dirty="0"/>
              <a:t>, </a:t>
            </a:r>
            <a:r>
              <a:rPr lang="en-US" dirty="0" smtClean="0"/>
              <a:t>pp. 1601-1604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 smtClean="0"/>
              <a:t>Bottou</a:t>
            </a:r>
            <a:r>
              <a:rPr lang="en-US" dirty="0" smtClean="0"/>
              <a:t>, L., 2012. Stochastic </a:t>
            </a:r>
            <a:r>
              <a:rPr lang="en-US" dirty="0"/>
              <a:t>gradient descent tricks, Neural Networks: Tricks of the Trade</a:t>
            </a:r>
            <a:r>
              <a:rPr lang="en-US" dirty="0" smtClean="0"/>
              <a:t>, </a:t>
            </a:r>
            <a:r>
              <a:rPr lang="en-US" i="1" dirty="0"/>
              <a:t>In LNCS</a:t>
            </a:r>
            <a:r>
              <a:rPr lang="en-US" dirty="0"/>
              <a:t>, </a:t>
            </a:r>
            <a:r>
              <a:rPr lang="en-US" dirty="0" smtClean="0"/>
              <a:t>vol</a:t>
            </a:r>
            <a:r>
              <a:rPr lang="en-US" dirty="0"/>
              <a:t>. 7700, </a:t>
            </a:r>
            <a:r>
              <a:rPr lang="en-US" dirty="0" smtClean="0"/>
              <a:t>Springer, pp</a:t>
            </a:r>
            <a:r>
              <a:rPr lang="en-US" dirty="0"/>
              <a:t>. </a:t>
            </a:r>
            <a:r>
              <a:rPr lang="en-US" dirty="0" smtClean="0"/>
              <a:t>421-436.</a:t>
            </a:r>
            <a:endParaRPr lang="sk-SK" dirty="0" smtClean="0"/>
          </a:p>
          <a:p>
            <a:pPr marL="0" indent="0">
              <a:buNone/>
            </a:pPr>
            <a:r>
              <a:rPr lang="en-US" dirty="0" err="1"/>
              <a:t>Halawa</a:t>
            </a:r>
            <a:r>
              <a:rPr lang="en-US" dirty="0"/>
              <a:t>, S., Greene, D., </a:t>
            </a:r>
            <a:r>
              <a:rPr lang="en-US" dirty="0" smtClean="0"/>
              <a:t>Mitchell</a:t>
            </a:r>
            <a:r>
              <a:rPr lang="en-US" dirty="0"/>
              <a:t>, J</a:t>
            </a:r>
            <a:r>
              <a:rPr lang="en-US" dirty="0" smtClean="0"/>
              <a:t>., 2014. </a:t>
            </a:r>
            <a:r>
              <a:rPr lang="en-US" dirty="0"/>
              <a:t>Dropout prediction in </a:t>
            </a:r>
            <a:r>
              <a:rPr lang="en-US" dirty="0" smtClean="0"/>
              <a:t>MOOCs using </a:t>
            </a:r>
            <a:r>
              <a:rPr lang="en-US" dirty="0"/>
              <a:t>learner activity features. </a:t>
            </a:r>
            <a:r>
              <a:rPr lang="en-US" i="1" dirty="0"/>
              <a:t>Experiences and best practices in and </a:t>
            </a:r>
            <a:r>
              <a:rPr lang="en-US" i="1" dirty="0" smtClean="0"/>
              <a:t>around MOOCs</a:t>
            </a:r>
            <a:r>
              <a:rPr lang="en-US" i="1" dirty="0"/>
              <a:t>, eLearning Papers, 37</a:t>
            </a:r>
            <a:r>
              <a:rPr lang="en-US" dirty="0"/>
              <a:t>, </a:t>
            </a:r>
            <a:r>
              <a:rPr lang="en-US" dirty="0" smtClean="0"/>
              <a:t>pp. 7-16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Hassan, M. T., </a:t>
            </a:r>
            <a:r>
              <a:rPr lang="en-US" dirty="0" err="1"/>
              <a:t>Junejo</a:t>
            </a:r>
            <a:r>
              <a:rPr lang="en-US" dirty="0"/>
              <a:t>, K. N., </a:t>
            </a:r>
            <a:r>
              <a:rPr lang="en-US" dirty="0" smtClean="0"/>
              <a:t>Karim</a:t>
            </a:r>
            <a:r>
              <a:rPr lang="en-US" dirty="0"/>
              <a:t>, A</a:t>
            </a:r>
            <a:r>
              <a:rPr lang="en-US" dirty="0" smtClean="0"/>
              <a:t>., 2009. </a:t>
            </a:r>
            <a:r>
              <a:rPr lang="en-US" dirty="0"/>
              <a:t>Learning and predicting </a:t>
            </a:r>
            <a:r>
              <a:rPr lang="en-US" dirty="0" smtClean="0"/>
              <a:t>key web </a:t>
            </a:r>
            <a:r>
              <a:rPr lang="en-US" dirty="0"/>
              <a:t>navigation patterns using </a:t>
            </a:r>
            <a:r>
              <a:rPr lang="en-US" dirty="0" err="1"/>
              <a:t>bayesian</a:t>
            </a:r>
            <a:r>
              <a:rPr lang="en-US" dirty="0"/>
              <a:t> models. </a:t>
            </a:r>
            <a:r>
              <a:rPr lang="en-US" i="1" dirty="0"/>
              <a:t>Lecture Notes in </a:t>
            </a:r>
            <a:r>
              <a:rPr lang="en-US" i="1" dirty="0" smtClean="0"/>
              <a:t>Computer Science </a:t>
            </a:r>
            <a:r>
              <a:rPr lang="en-US" i="1" dirty="0"/>
              <a:t>(including subseries Lecture Notes in Artificial Intelligence and </a:t>
            </a:r>
            <a:r>
              <a:rPr lang="en-US" i="1" dirty="0" smtClean="0"/>
              <a:t>Lecture Notes </a:t>
            </a:r>
            <a:r>
              <a:rPr lang="en-US" i="1" dirty="0"/>
              <a:t>in Bioinformatics), Springer</a:t>
            </a:r>
            <a:r>
              <a:rPr lang="en-US" dirty="0"/>
              <a:t>, </a:t>
            </a:r>
            <a:r>
              <a:rPr lang="en-US" dirty="0" smtClean="0"/>
              <a:t>pp. 877-887.</a:t>
            </a:r>
          </a:p>
          <a:p>
            <a:pPr marL="0" indent="0">
              <a:buNone/>
            </a:pPr>
            <a:r>
              <a:rPr lang="en-US" dirty="0"/>
              <a:t>Hosseini, M., &amp; </a:t>
            </a:r>
            <a:r>
              <a:rPr lang="en-US" dirty="0" err="1"/>
              <a:t>Abolhassani</a:t>
            </a:r>
            <a:r>
              <a:rPr lang="en-US" dirty="0"/>
              <a:t>, H. (2007). Mining Search Engine Query Log </a:t>
            </a:r>
            <a:r>
              <a:rPr lang="en-US" dirty="0" smtClean="0"/>
              <a:t>for Evaluating </a:t>
            </a:r>
            <a:r>
              <a:rPr lang="en-US" dirty="0"/>
              <a:t>Content and Structure of a Web Site. </a:t>
            </a:r>
            <a:r>
              <a:rPr lang="en-US" i="1" dirty="0"/>
              <a:t>IEEE/WIC/ACM </a:t>
            </a:r>
            <a:r>
              <a:rPr lang="en-US" i="1" dirty="0" smtClean="0"/>
              <a:t>International Conference </a:t>
            </a:r>
            <a:r>
              <a:rPr lang="en-US" i="1" dirty="0"/>
              <a:t>on Web Intelligence (WI '07)</a:t>
            </a:r>
            <a:r>
              <a:rPr lang="en-US" dirty="0"/>
              <a:t>, </a:t>
            </a:r>
            <a:r>
              <a:rPr lang="en-US" dirty="0" smtClean="0"/>
              <a:t>pp. 235-241.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chemeClr val="bg1"/>
                </a:solidFill>
              </a:rPr>
              <a:t>24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447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3059" y="313766"/>
            <a:ext cx="7575177" cy="519952"/>
          </a:xfrm>
        </p:spPr>
        <p:txBody>
          <a:bodyPr>
            <a:normAutofit/>
          </a:bodyPr>
          <a:lstStyle/>
          <a:p>
            <a:r>
              <a:rPr lang="en-US" sz="3000" dirty="0" err="1" smtClean="0"/>
              <a:t>Literat</a:t>
            </a:r>
            <a:r>
              <a:rPr lang="sk-SK" sz="3000" dirty="0" err="1" smtClean="0"/>
              <a:t>úra</a:t>
            </a:r>
            <a:r>
              <a:rPr lang="en-US" sz="3000" dirty="0"/>
              <a:t> </a:t>
            </a:r>
            <a:r>
              <a:rPr lang="en-US" sz="3000" dirty="0" smtClean="0"/>
              <a:t>(2/4)</a:t>
            </a:r>
            <a:endParaRPr lang="en-US" sz="3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93060" y="1219200"/>
            <a:ext cx="7575176" cy="56301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Kosala</a:t>
            </a:r>
            <a:r>
              <a:rPr lang="en-US" dirty="0"/>
              <a:t>, R., </a:t>
            </a:r>
            <a:r>
              <a:rPr lang="en-US" dirty="0" err="1" smtClean="0"/>
              <a:t>Blockeel</a:t>
            </a:r>
            <a:r>
              <a:rPr lang="en-US" dirty="0"/>
              <a:t>, H</a:t>
            </a:r>
            <a:r>
              <a:rPr lang="en-US" dirty="0" smtClean="0"/>
              <a:t>., 2000. </a:t>
            </a:r>
            <a:r>
              <a:rPr lang="en-US" dirty="0"/>
              <a:t>Web mining research: a survey. ACM </a:t>
            </a:r>
            <a:r>
              <a:rPr lang="en-US" dirty="0" smtClean="0"/>
              <a:t>SIGKDD Explorations </a:t>
            </a:r>
            <a:r>
              <a:rPr lang="en-US" dirty="0"/>
              <a:t>Newsletter, 2(1), </a:t>
            </a:r>
            <a:r>
              <a:rPr lang="en-US" dirty="0" smtClean="0"/>
              <a:t>pp. 1-15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it-IT" dirty="0"/>
              <a:t>Lee, C.-H., Lo, Y.-l., </a:t>
            </a:r>
            <a:r>
              <a:rPr lang="it-IT" dirty="0" smtClean="0"/>
              <a:t>Fu</a:t>
            </a:r>
            <a:r>
              <a:rPr lang="it-IT" dirty="0"/>
              <a:t>, Y.-H</a:t>
            </a:r>
            <a:r>
              <a:rPr lang="it-IT" dirty="0" smtClean="0"/>
              <a:t>., 2011. </a:t>
            </a:r>
            <a:r>
              <a:rPr lang="it-IT" dirty="0"/>
              <a:t>A novel prediction model based </a:t>
            </a:r>
            <a:r>
              <a:rPr lang="it-IT" dirty="0" smtClean="0"/>
              <a:t>on </a:t>
            </a:r>
            <a:r>
              <a:rPr lang="en-US" dirty="0" smtClean="0"/>
              <a:t>hierarchical </a:t>
            </a:r>
            <a:r>
              <a:rPr lang="en-US" dirty="0"/>
              <a:t>characteristic of web site. </a:t>
            </a:r>
            <a:r>
              <a:rPr lang="en-US" i="1" dirty="0"/>
              <a:t>Expert Systems with </a:t>
            </a:r>
            <a:r>
              <a:rPr lang="en-US" i="1" dirty="0" smtClean="0"/>
              <a:t>Applications, Elsevier</a:t>
            </a:r>
            <a:r>
              <a:rPr lang="en-US" i="1" dirty="0"/>
              <a:t>, 38</a:t>
            </a:r>
            <a:r>
              <a:rPr lang="en-US" dirty="0"/>
              <a:t>(4), </a:t>
            </a:r>
            <a:r>
              <a:rPr lang="en-US" dirty="0" smtClean="0"/>
              <a:t>pp. 3422-3430.</a:t>
            </a:r>
            <a:endParaRPr lang="en-US" dirty="0"/>
          </a:p>
          <a:p>
            <a:pPr marL="0" indent="0">
              <a:buNone/>
            </a:pPr>
            <a:r>
              <a:rPr lang="it-IT" dirty="0"/>
              <a:t>Li, F., Lei, J., Tian, Y., Punyapatthanakul, S., </a:t>
            </a:r>
            <a:r>
              <a:rPr lang="it-IT" dirty="0" smtClean="0"/>
              <a:t>Wang</a:t>
            </a:r>
            <a:r>
              <a:rPr lang="it-IT" dirty="0"/>
              <a:t>, Y. J</a:t>
            </a:r>
            <a:r>
              <a:rPr lang="it-IT" dirty="0" smtClean="0"/>
              <a:t>., 2011. Model </a:t>
            </a:r>
            <a:r>
              <a:rPr lang="en-US" dirty="0" smtClean="0"/>
              <a:t>selection </a:t>
            </a:r>
            <a:r>
              <a:rPr lang="en-US" dirty="0"/>
              <a:t>strategy for customer attrition risk prediction in retail banking. </a:t>
            </a:r>
            <a:r>
              <a:rPr lang="en-US" i="1" dirty="0" smtClean="0"/>
              <a:t>9th </a:t>
            </a:r>
            <a:r>
              <a:rPr lang="en-US" i="1" dirty="0"/>
              <a:t>Australasian Data Mining Conference (</a:t>
            </a:r>
            <a:r>
              <a:rPr lang="en-US" i="1" dirty="0" err="1"/>
              <a:t>AusDM</a:t>
            </a:r>
            <a:r>
              <a:rPr lang="en-US" i="1" dirty="0"/>
              <a:t> '11), Australian </a:t>
            </a:r>
            <a:r>
              <a:rPr lang="en-US" i="1" dirty="0" smtClean="0"/>
              <a:t>Computer Society</a:t>
            </a:r>
            <a:r>
              <a:rPr lang="en-US" i="1" dirty="0"/>
              <a:t>, Inc., 121</a:t>
            </a:r>
            <a:r>
              <a:rPr lang="en-US" dirty="0"/>
              <a:t>, </a:t>
            </a:r>
            <a:r>
              <a:rPr lang="en-US" dirty="0" smtClean="0"/>
              <a:t>pp. 119-124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Liu, H., </a:t>
            </a:r>
            <a:r>
              <a:rPr lang="en-US" dirty="0" err="1" smtClean="0"/>
              <a:t>Keselj</a:t>
            </a:r>
            <a:r>
              <a:rPr lang="en-US" dirty="0"/>
              <a:t>, V</a:t>
            </a:r>
            <a:r>
              <a:rPr lang="en-US" dirty="0" smtClean="0"/>
              <a:t>., 2007. </a:t>
            </a:r>
            <a:r>
              <a:rPr lang="en-US" dirty="0"/>
              <a:t>Combined mining of Web server logs and </a:t>
            </a:r>
            <a:r>
              <a:rPr lang="en-US" dirty="0" smtClean="0"/>
              <a:t>web contents </a:t>
            </a:r>
            <a:r>
              <a:rPr lang="en-US" dirty="0"/>
              <a:t>for classifying user navigation patterns and predicting users' </a:t>
            </a:r>
            <a:r>
              <a:rPr lang="en-US" dirty="0" smtClean="0"/>
              <a:t>future requests</a:t>
            </a:r>
            <a:r>
              <a:rPr lang="en-US" dirty="0"/>
              <a:t>. </a:t>
            </a:r>
            <a:r>
              <a:rPr lang="en-US" i="1" dirty="0"/>
              <a:t>Data and Knowledge Engineering, Elsevier, 61</a:t>
            </a:r>
            <a:r>
              <a:rPr lang="en-US" dirty="0"/>
              <a:t>, </a:t>
            </a:r>
            <a:r>
              <a:rPr lang="en-US" dirty="0" smtClean="0"/>
              <a:t>pp. 304-330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Moon, C., </a:t>
            </a:r>
            <a:r>
              <a:rPr lang="en-US" dirty="0" err="1"/>
              <a:t>Medd</a:t>
            </a:r>
            <a:r>
              <a:rPr lang="en-US" dirty="0"/>
              <a:t>, D., Jones, P., </a:t>
            </a:r>
            <a:r>
              <a:rPr lang="en-US" dirty="0" err="1"/>
              <a:t>Harenberg</a:t>
            </a:r>
            <a:r>
              <a:rPr lang="en-US" dirty="0"/>
              <a:t>, S., </a:t>
            </a:r>
            <a:r>
              <a:rPr lang="en-US" dirty="0" err="1"/>
              <a:t>Oxbury</a:t>
            </a:r>
            <a:r>
              <a:rPr lang="en-US" dirty="0"/>
              <a:t>, W., &amp; </a:t>
            </a:r>
            <a:r>
              <a:rPr lang="en-US" dirty="0" err="1"/>
              <a:t>Samatova</a:t>
            </a:r>
            <a:r>
              <a:rPr lang="en-US" dirty="0"/>
              <a:t>, N. F</a:t>
            </a:r>
            <a:r>
              <a:rPr lang="en-US" dirty="0" smtClean="0"/>
              <a:t>., 2016. </a:t>
            </a:r>
            <a:r>
              <a:rPr lang="en-US" dirty="0"/>
              <a:t>Online prediction of user actions through an ensemble vote from </a:t>
            </a:r>
            <a:r>
              <a:rPr lang="en-US" dirty="0" smtClean="0"/>
              <a:t>vector representation </a:t>
            </a:r>
            <a:r>
              <a:rPr lang="en-US" dirty="0"/>
              <a:t>and frequency analysis models. </a:t>
            </a:r>
            <a:r>
              <a:rPr lang="en-US" i="1" dirty="0"/>
              <a:t>SIAM International </a:t>
            </a:r>
            <a:r>
              <a:rPr lang="en-US" i="1" dirty="0" smtClean="0"/>
              <a:t>Conference on </a:t>
            </a:r>
            <a:r>
              <a:rPr lang="en-US" i="1" dirty="0"/>
              <a:t>Data </a:t>
            </a:r>
            <a:r>
              <a:rPr lang="en-US" i="1" dirty="0" smtClean="0"/>
              <a:t>Mining</a:t>
            </a:r>
            <a:r>
              <a:rPr lang="en-US" dirty="0" smtClean="0"/>
              <a:t>. </a:t>
            </a:r>
            <a:r>
              <a:rPr lang="en-US" dirty="0"/>
              <a:t>Society for Industrial and Applied </a:t>
            </a:r>
            <a:r>
              <a:rPr lang="en-US" dirty="0" smtClean="0"/>
              <a:t>Mathematics, </a:t>
            </a:r>
            <a:r>
              <a:rPr lang="en-US" dirty="0"/>
              <a:t>pp. 90-98</a:t>
            </a:r>
          </a:p>
          <a:p>
            <a:pPr marL="0" indent="0">
              <a:buNone/>
            </a:pPr>
            <a:r>
              <a:rPr lang="sk-SK" dirty="0" err="1"/>
              <a:t>PhridviRaj</a:t>
            </a:r>
            <a:r>
              <a:rPr lang="en-US" dirty="0"/>
              <a:t>, </a:t>
            </a:r>
            <a:r>
              <a:rPr lang="sk-SK" dirty="0"/>
              <a:t>M.S.B</a:t>
            </a:r>
            <a:r>
              <a:rPr lang="en-US" dirty="0"/>
              <a:t>., </a:t>
            </a:r>
            <a:r>
              <a:rPr lang="sk-SK" dirty="0" err="1"/>
              <a:t>GuruRao</a:t>
            </a:r>
            <a:r>
              <a:rPr lang="sk-SK" dirty="0"/>
              <a:t>, C. V.</a:t>
            </a:r>
            <a:r>
              <a:rPr lang="en-US" dirty="0"/>
              <a:t>, 2014. </a:t>
            </a:r>
            <a:r>
              <a:rPr lang="sk-SK" dirty="0" err="1"/>
              <a:t>Data</a:t>
            </a:r>
            <a:r>
              <a:rPr lang="sk-SK" dirty="0"/>
              <a:t> </a:t>
            </a:r>
            <a:r>
              <a:rPr lang="sk-SK" dirty="0" err="1"/>
              <a:t>mining</a:t>
            </a:r>
            <a:r>
              <a:rPr lang="sk-SK" dirty="0"/>
              <a:t>–</a:t>
            </a:r>
            <a:r>
              <a:rPr lang="sk-SK" dirty="0" err="1"/>
              <a:t>past</a:t>
            </a:r>
            <a:r>
              <a:rPr lang="sk-SK" dirty="0"/>
              <a:t>, </a:t>
            </a:r>
            <a:r>
              <a:rPr lang="sk-SK" dirty="0" err="1"/>
              <a:t>present</a:t>
            </a:r>
            <a:r>
              <a:rPr lang="sk-SK" dirty="0"/>
              <a:t> and </a:t>
            </a:r>
            <a:r>
              <a:rPr lang="sk-SK" dirty="0" err="1"/>
              <a:t>future</a:t>
            </a:r>
            <a:r>
              <a:rPr lang="sk-SK" dirty="0"/>
              <a:t>–a </a:t>
            </a:r>
            <a:r>
              <a:rPr lang="sk-SK" dirty="0" err="1"/>
              <a:t>typical</a:t>
            </a:r>
            <a:r>
              <a:rPr lang="sk-SK" dirty="0"/>
              <a:t> </a:t>
            </a:r>
            <a:r>
              <a:rPr lang="sk-SK" dirty="0" err="1"/>
              <a:t>survey</a:t>
            </a:r>
            <a:r>
              <a:rPr lang="sk-SK" dirty="0"/>
              <a:t> on </a:t>
            </a:r>
            <a:r>
              <a:rPr lang="sk-SK" dirty="0" err="1"/>
              <a:t>data</a:t>
            </a:r>
            <a:r>
              <a:rPr lang="sk-SK" dirty="0"/>
              <a:t> </a:t>
            </a:r>
            <a:r>
              <a:rPr lang="sk-SK" dirty="0" err="1"/>
              <a:t>streams</a:t>
            </a:r>
            <a:r>
              <a:rPr lang="sk-SK" dirty="0"/>
              <a:t>, </a:t>
            </a:r>
            <a:r>
              <a:rPr lang="en-US" i="1" dirty="0"/>
              <a:t>In </a:t>
            </a:r>
            <a:r>
              <a:rPr lang="sk-SK" i="1" dirty="0" err="1"/>
              <a:t>Procedia</a:t>
            </a:r>
            <a:r>
              <a:rPr lang="sk-SK" i="1" dirty="0"/>
              <a:t> </a:t>
            </a:r>
            <a:r>
              <a:rPr lang="sk-SK" i="1" dirty="0" err="1"/>
              <a:t>Technology</a:t>
            </a:r>
            <a:r>
              <a:rPr lang="sk-SK" i="1" dirty="0"/>
              <a:t>, </a:t>
            </a:r>
            <a:r>
              <a:rPr lang="sk-SK" dirty="0"/>
              <a:t>zv. 12, </a:t>
            </a:r>
            <a:r>
              <a:rPr lang="sk-SK" dirty="0" err="1"/>
              <a:t>pp</a:t>
            </a:r>
            <a:r>
              <a:rPr lang="sk-SK" dirty="0"/>
              <a:t>. 255-263. </a:t>
            </a:r>
          </a:p>
          <a:p>
            <a:pPr marL="0" indent="0">
              <a:buNone/>
            </a:pPr>
            <a:r>
              <a:rPr lang="en-US" dirty="0" smtClean="0"/>
              <a:t>Robbins</a:t>
            </a:r>
            <a:r>
              <a:rPr lang="en-US" dirty="0"/>
              <a:t>, H., </a:t>
            </a:r>
            <a:r>
              <a:rPr lang="en-US" dirty="0" err="1"/>
              <a:t>Siegmund</a:t>
            </a:r>
            <a:r>
              <a:rPr lang="en-US" dirty="0"/>
              <a:t>, D.O., 1971. A convergence theorem for non negative almost </a:t>
            </a:r>
            <a:r>
              <a:rPr lang="en-US" dirty="0" err="1"/>
              <a:t>supermartingales</a:t>
            </a:r>
            <a:r>
              <a:rPr lang="en-US" dirty="0"/>
              <a:t> and some applications, </a:t>
            </a:r>
            <a:r>
              <a:rPr lang="en-US" i="1" dirty="0"/>
              <a:t>In Optimizing Methods in Statistics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chemeClr val="bg1"/>
                </a:solidFill>
              </a:rPr>
              <a:t>25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315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3059" y="313766"/>
            <a:ext cx="7575177" cy="519952"/>
          </a:xfrm>
        </p:spPr>
        <p:txBody>
          <a:bodyPr>
            <a:normAutofit/>
          </a:bodyPr>
          <a:lstStyle/>
          <a:p>
            <a:r>
              <a:rPr lang="en-US" sz="3000" dirty="0" err="1" smtClean="0"/>
              <a:t>Literat</a:t>
            </a:r>
            <a:r>
              <a:rPr lang="sk-SK" sz="3000" dirty="0" err="1" smtClean="0"/>
              <a:t>úra</a:t>
            </a:r>
            <a:r>
              <a:rPr lang="en-US" sz="3000" dirty="0"/>
              <a:t> </a:t>
            </a:r>
            <a:r>
              <a:rPr lang="en-US" sz="3000" dirty="0" smtClean="0"/>
              <a:t>(3/4)</a:t>
            </a:r>
            <a:endParaRPr lang="en-US" sz="3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93060" y="1219200"/>
            <a:ext cx="7575176" cy="56301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dirty="0" err="1"/>
              <a:t>Senot</a:t>
            </a:r>
            <a:r>
              <a:rPr lang="sk-SK" dirty="0"/>
              <a:t>, C., </a:t>
            </a:r>
            <a:r>
              <a:rPr lang="sk-SK" dirty="0" err="1"/>
              <a:t>Kostadinov</a:t>
            </a:r>
            <a:r>
              <a:rPr lang="sk-SK" dirty="0"/>
              <a:t>, D.</a:t>
            </a:r>
            <a:r>
              <a:rPr lang="en-US" dirty="0"/>
              <a:t>, </a:t>
            </a:r>
            <a:r>
              <a:rPr lang="sk-SK" dirty="0" err="1"/>
              <a:t>Bouzid</a:t>
            </a:r>
            <a:r>
              <a:rPr lang="sk-SK" dirty="0"/>
              <a:t>, M.</a:t>
            </a:r>
            <a:r>
              <a:rPr lang="en-US" dirty="0"/>
              <a:t>, </a:t>
            </a:r>
            <a:r>
              <a:rPr lang="sk-SK" dirty="0" err="1"/>
              <a:t>Picault</a:t>
            </a:r>
            <a:r>
              <a:rPr lang="sk-SK" dirty="0"/>
              <a:t>, J.</a:t>
            </a:r>
            <a:r>
              <a:rPr lang="en-US" dirty="0"/>
              <a:t>, </a:t>
            </a:r>
            <a:r>
              <a:rPr lang="sk-SK" dirty="0" err="1"/>
              <a:t>Aghasaryan</a:t>
            </a:r>
            <a:r>
              <a:rPr lang="sk-SK" dirty="0"/>
              <a:t>, A.</a:t>
            </a:r>
            <a:r>
              <a:rPr lang="en-US" dirty="0"/>
              <a:t>, </a:t>
            </a:r>
            <a:r>
              <a:rPr lang="sk-SK" dirty="0" err="1"/>
              <a:t>Bernier</a:t>
            </a:r>
            <a:r>
              <a:rPr lang="en-US" dirty="0"/>
              <a:t>, </a:t>
            </a:r>
            <a:r>
              <a:rPr lang="sk-SK" dirty="0"/>
              <a:t>C.</a:t>
            </a:r>
            <a:r>
              <a:rPr lang="en-US" dirty="0"/>
              <a:t>, 2010. </a:t>
            </a:r>
            <a:r>
              <a:rPr lang="sk-SK" dirty="0" err="1"/>
              <a:t>Analysis</a:t>
            </a:r>
            <a:r>
              <a:rPr lang="sk-SK" dirty="0"/>
              <a:t> of</a:t>
            </a:r>
            <a:r>
              <a:rPr lang="en-US" dirty="0"/>
              <a:t> </a:t>
            </a:r>
            <a:r>
              <a:rPr lang="sk-SK" dirty="0" err="1"/>
              <a:t>strategies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building</a:t>
            </a:r>
            <a:r>
              <a:rPr lang="sk-SK" dirty="0"/>
              <a:t> </a:t>
            </a:r>
            <a:r>
              <a:rPr lang="sk-SK" dirty="0" err="1"/>
              <a:t>group</a:t>
            </a:r>
            <a:r>
              <a:rPr lang="sk-SK" dirty="0"/>
              <a:t> </a:t>
            </a:r>
            <a:r>
              <a:rPr lang="sk-SK" dirty="0" err="1"/>
              <a:t>profiles</a:t>
            </a:r>
            <a:r>
              <a:rPr lang="sk-SK" dirty="0"/>
              <a:t>. </a:t>
            </a:r>
            <a:r>
              <a:rPr lang="sk-SK" i="1" dirty="0"/>
              <a:t>In User Modeling, </a:t>
            </a:r>
            <a:r>
              <a:rPr lang="sk-SK" i="1" dirty="0" err="1"/>
              <a:t>Adaptation</a:t>
            </a:r>
            <a:r>
              <a:rPr lang="sk-SK" i="1" dirty="0"/>
              <a:t> and </a:t>
            </a:r>
            <a:r>
              <a:rPr lang="sk-SK" i="1" dirty="0" err="1"/>
              <a:t>Personalization</a:t>
            </a:r>
            <a:r>
              <a:rPr lang="sk-SK" i="1" dirty="0"/>
              <a:t>, LNCS</a:t>
            </a:r>
            <a:r>
              <a:rPr lang="sk-SK" dirty="0"/>
              <a:t>, 6075, </a:t>
            </a:r>
            <a:r>
              <a:rPr lang="en-US" dirty="0"/>
              <a:t>pp. </a:t>
            </a:r>
            <a:r>
              <a:rPr lang="sk-SK" dirty="0"/>
              <a:t>40–51. </a:t>
            </a:r>
            <a:r>
              <a:rPr lang="sk-SK" dirty="0" err="1"/>
              <a:t>Springer</a:t>
            </a:r>
            <a:r>
              <a:rPr lang="en-US" dirty="0"/>
              <a:t> </a:t>
            </a:r>
            <a:r>
              <a:rPr lang="sk-SK" dirty="0" err="1"/>
              <a:t>Berlin</a:t>
            </a:r>
            <a:r>
              <a:rPr lang="sk-SK" dirty="0"/>
              <a:t> </a:t>
            </a:r>
            <a:r>
              <a:rPr lang="sk-SK" dirty="0" err="1"/>
              <a:t>Heidelberg</a:t>
            </a:r>
            <a:r>
              <a:rPr lang="sk-SK" dirty="0"/>
              <a:t>.</a:t>
            </a:r>
          </a:p>
          <a:p>
            <a:pPr marL="0" indent="0">
              <a:buNone/>
            </a:pPr>
            <a:r>
              <a:rPr lang="en-US" dirty="0" err="1"/>
              <a:t>Spiliopoulou</a:t>
            </a:r>
            <a:r>
              <a:rPr lang="en-US" dirty="0"/>
              <a:t>, M., </a:t>
            </a:r>
            <a:r>
              <a:rPr lang="en-US" dirty="0" err="1"/>
              <a:t>Mobasher</a:t>
            </a:r>
            <a:r>
              <a:rPr lang="en-US" dirty="0"/>
              <a:t>, B., Berendt, B. &amp; Nakagawa, M., 2003. A framework for the evaluation of session reconstruction heuristics in web-usage analysis. </a:t>
            </a:r>
            <a:r>
              <a:rPr lang="en-US" i="1" dirty="0"/>
              <a:t>Informs Journal on Computing, </a:t>
            </a:r>
            <a:r>
              <a:rPr lang="en-US" dirty="0"/>
              <a:t>15(2), pp. 171-190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Srivastava, J., Cooley, R., Deshpande, M., </a:t>
            </a:r>
            <a:r>
              <a:rPr lang="en-US" dirty="0" smtClean="0"/>
              <a:t>Tan</a:t>
            </a:r>
            <a:r>
              <a:rPr lang="en-US" dirty="0"/>
              <a:t>, P.-N</a:t>
            </a:r>
            <a:r>
              <a:rPr lang="en-US" dirty="0" smtClean="0"/>
              <a:t>., 2000. </a:t>
            </a:r>
            <a:r>
              <a:rPr lang="en-US" dirty="0"/>
              <a:t>Web </a:t>
            </a:r>
            <a:r>
              <a:rPr lang="en-US" dirty="0" smtClean="0"/>
              <a:t>Usage Mining</a:t>
            </a:r>
            <a:r>
              <a:rPr lang="en-US" dirty="0"/>
              <a:t>: Discovery and Applications of Usage Patterns from Web Data. </a:t>
            </a:r>
            <a:r>
              <a:rPr lang="en-US" i="1" dirty="0" smtClean="0"/>
              <a:t>ACM SIGKDD </a:t>
            </a:r>
            <a:r>
              <a:rPr lang="en-US" i="1" dirty="0"/>
              <a:t>Explorations Newsletter, 1</a:t>
            </a:r>
            <a:r>
              <a:rPr lang="en-US" dirty="0"/>
              <a:t>(2), </a:t>
            </a:r>
            <a:r>
              <a:rPr lang="en-US" dirty="0" smtClean="0"/>
              <a:t>pp. 12-23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Sun, Y., Wong, A.K., </a:t>
            </a:r>
            <a:r>
              <a:rPr lang="en-US" dirty="0" err="1"/>
              <a:t>Kamel</a:t>
            </a:r>
            <a:r>
              <a:rPr lang="en-US" dirty="0"/>
              <a:t>, M.S., 2009. Classification of imbalanced data: A review, </a:t>
            </a:r>
            <a:r>
              <a:rPr lang="en-US" i="1" dirty="0"/>
              <a:t>In Int. J. of </a:t>
            </a:r>
            <a:r>
              <a:rPr lang="en-US" i="1" dirty="0" err="1"/>
              <a:t>Patt</a:t>
            </a:r>
            <a:r>
              <a:rPr lang="en-US" i="1" dirty="0"/>
              <a:t>. Rec. and Art. </a:t>
            </a:r>
            <a:r>
              <a:rPr lang="en-US" i="1" dirty="0" err="1"/>
              <a:t>Intell</a:t>
            </a:r>
            <a:r>
              <a:rPr lang="en-US" dirty="0"/>
              <a:t>. 23(4), pp. 687-719.</a:t>
            </a:r>
            <a:endParaRPr lang="sk-SK" dirty="0"/>
          </a:p>
          <a:p>
            <a:pPr marL="0" indent="0">
              <a:buNone/>
            </a:pPr>
            <a:r>
              <a:rPr lang="en-US" dirty="0"/>
              <a:t>Tan, M., Shao, P., 2015. Prediction of Student Dropout in E-Learning Program Through the Use of Machine Learning Method, </a:t>
            </a:r>
            <a:r>
              <a:rPr lang="en-US" i="1" dirty="0"/>
              <a:t>In Int. J. of </a:t>
            </a:r>
            <a:r>
              <a:rPr lang="en-US" i="1" dirty="0" err="1"/>
              <a:t>Emerg</a:t>
            </a:r>
            <a:r>
              <a:rPr lang="en-US" i="1" dirty="0"/>
              <a:t>. Tech. in Learn. (</a:t>
            </a:r>
            <a:r>
              <a:rPr lang="en-US" i="1" dirty="0" err="1"/>
              <a:t>iJET</a:t>
            </a:r>
            <a:r>
              <a:rPr lang="en-US" i="1" dirty="0"/>
              <a:t>)</a:t>
            </a:r>
            <a:r>
              <a:rPr lang="en-US" dirty="0"/>
              <a:t>, 10(1), pp. 11-17.</a:t>
            </a:r>
            <a:endParaRPr lang="sk-SK" dirty="0"/>
          </a:p>
          <a:p>
            <a:pPr marL="0" indent="0">
              <a:buNone/>
            </a:pPr>
            <a:r>
              <a:rPr lang="en-US" dirty="0"/>
              <a:t>Wang, W., Zhao, D., Luo, H. &amp; Wang, X., 2013. Mining User Interests in Web Logs of an Online News Service Based on Memory Model. </a:t>
            </a:r>
            <a:r>
              <a:rPr lang="en-US" i="1" dirty="0"/>
              <a:t>2013 IEEE Eighth International Conference on Networking, Architecture and Storage</a:t>
            </a:r>
            <a:r>
              <a:rPr lang="en-US" dirty="0"/>
              <a:t>, pp. 151-155.</a:t>
            </a:r>
            <a:endParaRPr lang="sk-SK" dirty="0"/>
          </a:p>
          <a:p>
            <a:pPr marL="0" indent="0">
              <a:buNone/>
            </a:pPr>
            <a:r>
              <a:rPr lang="sk-SK" dirty="0" err="1"/>
              <a:t>Wojewnik</a:t>
            </a:r>
            <a:r>
              <a:rPr lang="sk-SK" dirty="0"/>
              <a:t>, P., </a:t>
            </a:r>
            <a:r>
              <a:rPr lang="sk-SK" dirty="0" err="1"/>
              <a:t>Kaminski</a:t>
            </a:r>
            <a:r>
              <a:rPr lang="sk-SK" dirty="0"/>
              <a:t>, B., </a:t>
            </a:r>
            <a:r>
              <a:rPr lang="sk-SK" dirty="0" err="1"/>
              <a:t>Zawisza</a:t>
            </a:r>
            <a:r>
              <a:rPr lang="sk-SK" dirty="0"/>
              <a:t>, M., </a:t>
            </a:r>
            <a:r>
              <a:rPr lang="sk-SK" dirty="0" err="1"/>
              <a:t>Antosiewicz</a:t>
            </a:r>
            <a:r>
              <a:rPr lang="sk-SK" dirty="0"/>
              <a:t>, M., 2011</a:t>
            </a:r>
            <a:r>
              <a:rPr lang="en-US" dirty="0"/>
              <a:t>.</a:t>
            </a:r>
            <a:r>
              <a:rPr lang="sk-SK" dirty="0"/>
              <a:t> </a:t>
            </a:r>
            <a:r>
              <a:rPr lang="sk-SK" dirty="0" err="1"/>
              <a:t>Social-Network</a:t>
            </a:r>
            <a:r>
              <a:rPr lang="sk-SK" dirty="0"/>
              <a:t> </a:t>
            </a:r>
            <a:r>
              <a:rPr lang="sk-SK" dirty="0" err="1"/>
              <a:t>Influence</a:t>
            </a:r>
            <a:r>
              <a:rPr lang="sk-SK" dirty="0"/>
              <a:t> on </a:t>
            </a:r>
            <a:r>
              <a:rPr lang="sk-SK" dirty="0" err="1"/>
              <a:t>Telecommunication</a:t>
            </a:r>
            <a:r>
              <a:rPr lang="sk-SK" dirty="0"/>
              <a:t> </a:t>
            </a:r>
            <a:r>
              <a:rPr lang="sk-SK" dirty="0" err="1"/>
              <a:t>Customer</a:t>
            </a:r>
            <a:r>
              <a:rPr lang="sk-SK" dirty="0"/>
              <a:t> </a:t>
            </a:r>
            <a:r>
              <a:rPr lang="sk-SK" dirty="0" err="1"/>
              <a:t>Attrition</a:t>
            </a:r>
            <a:r>
              <a:rPr lang="sk-SK" dirty="0"/>
              <a:t>, in: </a:t>
            </a:r>
            <a:r>
              <a:rPr lang="sk-SK" i="1" dirty="0"/>
              <a:t>Agent and </a:t>
            </a:r>
            <a:r>
              <a:rPr lang="sk-SK" i="1" dirty="0" err="1"/>
              <a:t>Mul.Agent</a:t>
            </a:r>
            <a:r>
              <a:rPr lang="sk-SK" i="1" dirty="0"/>
              <a:t> </a:t>
            </a:r>
            <a:r>
              <a:rPr lang="sk-SK" i="1" dirty="0" err="1"/>
              <a:t>Sys</a:t>
            </a:r>
            <a:r>
              <a:rPr lang="sk-SK" i="1" dirty="0"/>
              <a:t>. </a:t>
            </a:r>
            <a:r>
              <a:rPr lang="sk-SK" i="1" dirty="0" err="1"/>
              <a:t>Tech</a:t>
            </a:r>
            <a:r>
              <a:rPr lang="sk-SK" i="1" dirty="0"/>
              <a:t>, and </a:t>
            </a:r>
            <a:r>
              <a:rPr lang="sk-SK" i="1" dirty="0" err="1"/>
              <a:t>App</a:t>
            </a:r>
            <a:r>
              <a:rPr lang="sk-SK" i="1" dirty="0"/>
              <a:t>.</a:t>
            </a:r>
            <a:r>
              <a:rPr lang="sk-SK" dirty="0"/>
              <a:t>, 6682, </a:t>
            </a:r>
            <a:r>
              <a:rPr lang="sk-SK" dirty="0" err="1"/>
              <a:t>pp</a:t>
            </a:r>
            <a:r>
              <a:rPr lang="sk-SK" dirty="0"/>
              <a:t>. 64-73, </a:t>
            </a:r>
            <a:r>
              <a:rPr lang="sk-SK" dirty="0" err="1"/>
              <a:t>Springer</a:t>
            </a:r>
            <a:r>
              <a:rPr lang="sk-SK" dirty="0" smtClean="0"/>
              <a:t>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chemeClr val="bg1"/>
                </a:solidFill>
              </a:rPr>
              <a:t>26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2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3059" y="313766"/>
            <a:ext cx="7575177" cy="519952"/>
          </a:xfrm>
        </p:spPr>
        <p:txBody>
          <a:bodyPr>
            <a:normAutofit/>
          </a:bodyPr>
          <a:lstStyle/>
          <a:p>
            <a:r>
              <a:rPr lang="en-US" sz="3000" dirty="0" err="1" smtClean="0"/>
              <a:t>Literat</a:t>
            </a:r>
            <a:r>
              <a:rPr lang="sk-SK" sz="3000" dirty="0" err="1" smtClean="0"/>
              <a:t>úra</a:t>
            </a:r>
            <a:r>
              <a:rPr lang="en-US" sz="3000" dirty="0"/>
              <a:t> </a:t>
            </a:r>
            <a:r>
              <a:rPr lang="en-US" sz="3000" dirty="0" smtClean="0"/>
              <a:t>(</a:t>
            </a:r>
            <a:r>
              <a:rPr lang="en-US" sz="3000" dirty="0"/>
              <a:t>4</a:t>
            </a:r>
            <a:r>
              <a:rPr lang="en-US" sz="3000" dirty="0" smtClean="0"/>
              <a:t>/4)</a:t>
            </a:r>
            <a:endParaRPr lang="en-US" sz="3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93060" y="1219200"/>
            <a:ext cx="7575176" cy="56301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Xiang, L., Yuan, Q., Zhao, S., Chen, L., Zhang, X., Yang, Q., Sun, J., 2010. Temporal recommendation on graphs via long- and short-term preference fusion, </a:t>
            </a:r>
            <a:r>
              <a:rPr lang="en-US" i="1" dirty="0" smtClean="0"/>
              <a:t>In Proc. of the 16th ACM SIGKDD int. conf. on Knowledge discovery and data mining – KDD’10</a:t>
            </a:r>
            <a:r>
              <a:rPr lang="en-US" dirty="0" smtClean="0"/>
              <a:t>, pp. 723-731. </a:t>
            </a:r>
            <a:endParaRPr lang="sk-SK" dirty="0" smtClean="0"/>
          </a:p>
          <a:p>
            <a:pPr marL="0" indent="0">
              <a:buNone/>
            </a:pPr>
            <a:r>
              <a:rPr lang="en-US" dirty="0"/>
              <a:t>Yang, J., Yang, C., </a:t>
            </a:r>
            <a:r>
              <a:rPr lang="en-US" dirty="0" smtClean="0"/>
              <a:t>Wei</a:t>
            </a:r>
            <a:r>
              <a:rPr lang="en-US" dirty="0"/>
              <a:t>, Y</a:t>
            </a:r>
            <a:r>
              <a:rPr lang="en-US" dirty="0" smtClean="0"/>
              <a:t>., 2016. </a:t>
            </a:r>
            <a:r>
              <a:rPr lang="en-US" dirty="0"/>
              <a:t>Frequent Pattern Mining Algorithm </a:t>
            </a:r>
            <a:r>
              <a:rPr lang="en-US" dirty="0" smtClean="0"/>
              <a:t>for Uncertain </a:t>
            </a:r>
            <a:r>
              <a:rPr lang="en-US" dirty="0"/>
              <a:t>Data Streams Based on Sliding Window. </a:t>
            </a:r>
            <a:r>
              <a:rPr lang="en-US" i="1" dirty="0"/>
              <a:t>8th </a:t>
            </a:r>
            <a:r>
              <a:rPr lang="en-US" i="1" dirty="0" smtClean="0"/>
              <a:t>International Conference </a:t>
            </a:r>
            <a:r>
              <a:rPr lang="en-US" i="1" dirty="0"/>
              <a:t>on Intelligent Human-Machine Systems and Cybernetics (</a:t>
            </a:r>
            <a:r>
              <a:rPr lang="en-US" i="1" dirty="0" smtClean="0"/>
              <a:t>IHMSC </a:t>
            </a:r>
            <a:r>
              <a:rPr lang="nl-NL" i="1" dirty="0" smtClean="0"/>
              <a:t>'08</a:t>
            </a:r>
            <a:r>
              <a:rPr lang="nl-NL" i="1" dirty="0"/>
              <a:t>). 2</a:t>
            </a:r>
            <a:r>
              <a:rPr lang="nl-NL" dirty="0" smtClean="0"/>
              <a:t>, IEEE, </a:t>
            </a:r>
            <a:r>
              <a:rPr lang="nl-NL" dirty="0"/>
              <a:t>pp. </a:t>
            </a:r>
            <a:r>
              <a:rPr lang="nl-NL" dirty="0" smtClean="0"/>
              <a:t>265-268.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Yu, C.H., </a:t>
            </a:r>
            <a:r>
              <a:rPr lang="en-US" dirty="0" err="1" smtClean="0"/>
              <a:t>DiGangi</a:t>
            </a:r>
            <a:r>
              <a:rPr lang="en-US" dirty="0" smtClean="0"/>
              <a:t>, S., </a:t>
            </a:r>
            <a:r>
              <a:rPr lang="en-US" dirty="0" err="1" smtClean="0"/>
              <a:t>Jannasch</a:t>
            </a:r>
            <a:r>
              <a:rPr lang="en-US" dirty="0" smtClean="0"/>
              <a:t>-Pennell, A., </a:t>
            </a:r>
            <a:r>
              <a:rPr lang="en-US" dirty="0" err="1" smtClean="0"/>
              <a:t>Kaprolet</a:t>
            </a:r>
            <a:r>
              <a:rPr lang="en-US" dirty="0" smtClean="0"/>
              <a:t>, C., 2010. A data mining approach for identifying predictors of student retention from sophomore to junior year, </a:t>
            </a:r>
            <a:r>
              <a:rPr lang="en-US" i="1" dirty="0" smtClean="0"/>
              <a:t>In Journal of Data Science</a:t>
            </a:r>
            <a:r>
              <a:rPr lang="en-US" dirty="0" smtClean="0"/>
              <a:t>, 8, pp. 307-325.</a:t>
            </a:r>
            <a:endParaRPr lang="sk-SK" dirty="0" smtClean="0"/>
          </a:p>
          <a:p>
            <a:pPr marL="0" indent="0">
              <a:buNone/>
            </a:pPr>
            <a:r>
              <a:rPr lang="en-US" dirty="0"/>
              <a:t>Zhou, B., Zhang, B., Liu, Y., </a:t>
            </a:r>
            <a:r>
              <a:rPr lang="en-US" dirty="0" smtClean="0"/>
              <a:t>Xing</a:t>
            </a:r>
            <a:r>
              <a:rPr lang="en-US" dirty="0"/>
              <a:t>, K</a:t>
            </a:r>
            <a:r>
              <a:rPr lang="en-US" dirty="0" smtClean="0"/>
              <a:t>., 2011. </a:t>
            </a:r>
            <a:r>
              <a:rPr lang="en-US" dirty="0"/>
              <a:t>User Model </a:t>
            </a:r>
            <a:r>
              <a:rPr lang="en-US" dirty="0" smtClean="0"/>
              <a:t>Evolution Algorithm</a:t>
            </a:r>
            <a:r>
              <a:rPr lang="en-US" dirty="0"/>
              <a:t>: Forgetting and Reenergizing User Preference. </a:t>
            </a:r>
            <a:r>
              <a:rPr lang="en-US" i="1" dirty="0" smtClean="0"/>
              <a:t>International Conference </a:t>
            </a:r>
            <a:r>
              <a:rPr lang="en-US" i="1" dirty="0"/>
              <a:t>on Internet of Things and 4th International Conference on </a:t>
            </a:r>
            <a:r>
              <a:rPr lang="en-US" i="1" dirty="0" smtClean="0"/>
              <a:t>Cyber, Physical </a:t>
            </a:r>
            <a:r>
              <a:rPr lang="en-US" i="1" dirty="0"/>
              <a:t>and Social Computing, IEEE</a:t>
            </a:r>
            <a:r>
              <a:rPr lang="en-US" dirty="0"/>
              <a:t>, </a:t>
            </a:r>
            <a:r>
              <a:rPr lang="en-US" dirty="0" smtClean="0"/>
              <a:t>pp. 444-447</a:t>
            </a:r>
            <a:r>
              <a:rPr lang="en-US" dirty="0"/>
              <a:t>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chemeClr val="bg1"/>
                </a:solidFill>
              </a:rPr>
              <a:t>27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744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3060" y="331694"/>
            <a:ext cx="7575176" cy="546847"/>
          </a:xfrm>
        </p:spPr>
        <p:txBody>
          <a:bodyPr>
            <a:normAutofit/>
          </a:bodyPr>
          <a:lstStyle/>
          <a:p>
            <a:r>
              <a:rPr lang="sk-SK" sz="3000" dirty="0"/>
              <a:t>Najvýznamnejšie atribúty</a:t>
            </a:r>
            <a:r>
              <a:rPr lang="en-US" sz="3000" dirty="0"/>
              <a:t> </a:t>
            </a:r>
            <a:r>
              <a:rPr lang="en-US" sz="3000" dirty="0" err="1"/>
              <a:t>modelu</a:t>
            </a:r>
            <a:endParaRPr lang="sk-SK" sz="3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93059" y="995083"/>
            <a:ext cx="7575177" cy="5135556"/>
          </a:xfrm>
        </p:spPr>
        <p:txBody>
          <a:bodyPr>
            <a:noAutofit/>
          </a:bodyPr>
          <a:lstStyle/>
          <a:p>
            <a:r>
              <a:rPr lang="sk-SK" sz="2000" b="1" dirty="0" smtClean="0"/>
              <a:t>E-learning</a:t>
            </a:r>
          </a:p>
          <a:p>
            <a:pPr lvl="1"/>
            <a:r>
              <a:rPr lang="sk-SK" b="1" dirty="0" smtClean="0"/>
              <a:t>Pravdepodobnosť odchodu </a:t>
            </a:r>
            <a:r>
              <a:rPr lang="sk-SK" dirty="0" smtClean="0"/>
              <a:t>po návšteve 1 naposledy navštívenej </a:t>
            </a:r>
            <a:r>
              <a:rPr lang="sk-SK" b="1" dirty="0" smtClean="0"/>
              <a:t>stránky</a:t>
            </a:r>
            <a:endParaRPr lang="en-US" b="1" dirty="0"/>
          </a:p>
          <a:p>
            <a:pPr lvl="1"/>
            <a:r>
              <a:rPr lang="sk-SK" dirty="0" smtClean="0"/>
              <a:t>Binárny </a:t>
            </a:r>
            <a:r>
              <a:rPr lang="sk-SK" dirty="0" err="1" smtClean="0"/>
              <a:t>flag</a:t>
            </a:r>
            <a:r>
              <a:rPr lang="sk-SK" dirty="0" smtClean="0"/>
              <a:t> – je </a:t>
            </a:r>
            <a:r>
              <a:rPr lang="sk-SK" b="1" dirty="0" smtClean="0"/>
              <a:t>počet akcií </a:t>
            </a:r>
            <a:r>
              <a:rPr lang="sk-SK" dirty="0" smtClean="0"/>
              <a:t>vykonaných v aktuálnom sedení vyšší ako priemerný počet akcií v predchádzajúcich sedeniach </a:t>
            </a:r>
            <a:r>
              <a:rPr lang="sk-SK" b="1" dirty="0" smtClean="0"/>
              <a:t>všetkých používateľov </a:t>
            </a:r>
            <a:r>
              <a:rPr lang="sk-SK" dirty="0" smtClean="0"/>
              <a:t>za posledný </a:t>
            </a:r>
            <a:r>
              <a:rPr lang="sk-SK" b="1" dirty="0" smtClean="0"/>
              <a:t>mesiac</a:t>
            </a:r>
            <a:endParaRPr lang="en-US" b="1" dirty="0"/>
          </a:p>
          <a:p>
            <a:pPr lvl="1"/>
            <a:r>
              <a:rPr lang="sk-SK" b="1" dirty="0" smtClean="0"/>
              <a:t>Čas</a:t>
            </a:r>
            <a:r>
              <a:rPr lang="sk-SK" dirty="0" smtClean="0"/>
              <a:t> strávený v aktuálnom sedení vydelený priemernou dĺžkou sedenia </a:t>
            </a:r>
            <a:r>
              <a:rPr lang="sk-SK" b="1" dirty="0" smtClean="0"/>
              <a:t>modelovaného používateľ</a:t>
            </a:r>
            <a:r>
              <a:rPr lang="sk-SK" dirty="0" smtClean="0"/>
              <a:t> za </a:t>
            </a:r>
            <a:r>
              <a:rPr lang="sk-SK" b="1" dirty="0" smtClean="0"/>
              <a:t>posledný mesiac</a:t>
            </a:r>
            <a:endParaRPr lang="en-US" b="1" dirty="0"/>
          </a:p>
          <a:p>
            <a:pPr lvl="1"/>
            <a:r>
              <a:rPr lang="sk-SK" b="1" dirty="0" smtClean="0"/>
              <a:t>Pravdepodobnosť odchodu</a:t>
            </a:r>
            <a:r>
              <a:rPr lang="sk-SK" dirty="0" smtClean="0"/>
              <a:t> zo sedenia po navštívení sekvencie 4 naposledy navštívených </a:t>
            </a:r>
            <a:r>
              <a:rPr lang="sk-SK" b="1" dirty="0" smtClean="0"/>
              <a:t>stránok</a:t>
            </a:r>
            <a:endParaRPr lang="en-US" b="1" dirty="0"/>
          </a:p>
          <a:p>
            <a:pPr lvl="1"/>
            <a:r>
              <a:rPr lang="sk-SK" b="1" dirty="0" smtClean="0"/>
              <a:t>Čas </a:t>
            </a:r>
            <a:r>
              <a:rPr lang="sk-SK" dirty="0" smtClean="0"/>
              <a:t>strávený v aktuálnom sedení mínus  priemerná dĺžka sedenia </a:t>
            </a:r>
            <a:r>
              <a:rPr lang="sk-SK" b="1" dirty="0" smtClean="0"/>
              <a:t>modelovaného používateľa </a:t>
            </a:r>
            <a:r>
              <a:rPr lang="sk-SK" dirty="0" smtClean="0"/>
              <a:t>za </a:t>
            </a:r>
            <a:r>
              <a:rPr lang="sk-SK" b="1" dirty="0" smtClean="0"/>
              <a:t>poslednú hodinu</a:t>
            </a:r>
          </a:p>
          <a:p>
            <a:r>
              <a:rPr lang="sk-SK" sz="2000" b="1" dirty="0" smtClean="0"/>
              <a:t>Noviny</a:t>
            </a:r>
          </a:p>
          <a:p>
            <a:pPr lvl="1"/>
            <a:r>
              <a:rPr lang="sk-SK" b="1" dirty="0"/>
              <a:t>Pravdepodobnosť odchodu </a:t>
            </a:r>
            <a:r>
              <a:rPr lang="sk-SK" dirty="0"/>
              <a:t>zo sedenia po navštívení sekvencie </a:t>
            </a:r>
            <a:r>
              <a:rPr lang="sk-SK" dirty="0" smtClean="0"/>
              <a:t>3 </a:t>
            </a:r>
            <a:r>
              <a:rPr lang="sk-SK" dirty="0"/>
              <a:t>naposledy navštívených </a:t>
            </a:r>
            <a:r>
              <a:rPr lang="sk-SK" b="1" dirty="0" smtClean="0"/>
              <a:t>kategórií</a:t>
            </a:r>
            <a:r>
              <a:rPr lang="sk-SK" dirty="0" smtClean="0"/>
              <a:t> stránok</a:t>
            </a:r>
            <a:endParaRPr lang="en-US" dirty="0"/>
          </a:p>
          <a:p>
            <a:pPr lvl="1"/>
            <a:r>
              <a:rPr lang="sk-SK" b="1" dirty="0"/>
              <a:t>Čas</a:t>
            </a:r>
            <a:r>
              <a:rPr lang="sk-SK" dirty="0"/>
              <a:t> strávený v aktuálnom sedení </a:t>
            </a:r>
            <a:r>
              <a:rPr lang="sk-SK" dirty="0" smtClean="0"/>
              <a:t>mínus priemerná dĺžka </a:t>
            </a:r>
            <a:r>
              <a:rPr lang="sk-SK" dirty="0"/>
              <a:t>sedenia </a:t>
            </a:r>
            <a:r>
              <a:rPr lang="sk-SK" b="1" dirty="0"/>
              <a:t>modelovaného </a:t>
            </a:r>
            <a:r>
              <a:rPr lang="sk-SK" b="1" dirty="0" smtClean="0"/>
              <a:t>používateľa</a:t>
            </a:r>
            <a:r>
              <a:rPr lang="sk-SK" dirty="0" smtClean="0"/>
              <a:t> </a:t>
            </a:r>
            <a:r>
              <a:rPr lang="sk-SK" dirty="0"/>
              <a:t>za </a:t>
            </a:r>
            <a:r>
              <a:rPr lang="sk-SK" b="1" dirty="0" smtClean="0"/>
              <a:t>posledný mesiac</a:t>
            </a:r>
            <a:endParaRPr lang="en-US" b="1" dirty="0" smtClean="0"/>
          </a:p>
          <a:p>
            <a:pPr lvl="1"/>
            <a:r>
              <a:rPr lang="sk-SK" dirty="0" smtClean="0"/>
              <a:t>Celková </a:t>
            </a:r>
            <a:r>
              <a:rPr lang="sk-SK" b="1" dirty="0" smtClean="0"/>
              <a:t>pravdepodobnosť odchodu </a:t>
            </a:r>
            <a:r>
              <a:rPr lang="sk-SK" dirty="0" smtClean="0"/>
              <a:t>po návšteve aktuálnej </a:t>
            </a:r>
            <a:r>
              <a:rPr lang="sk-SK" b="1" dirty="0" smtClean="0"/>
              <a:t>kategórie vynásobená počtom akcií</a:t>
            </a:r>
            <a:r>
              <a:rPr lang="sk-SK" dirty="0" smtClean="0"/>
              <a:t> vykonaných v aktuálnom sedení </a:t>
            </a:r>
            <a:r>
              <a:rPr lang="sk-SK" b="1" dirty="0" smtClean="0"/>
              <a:t>modelovaným používateľom</a:t>
            </a:r>
            <a:r>
              <a:rPr lang="sk-SK" dirty="0" smtClean="0"/>
              <a:t> za aktuálnu </a:t>
            </a:r>
            <a:r>
              <a:rPr lang="sk-SK" b="1" dirty="0" smtClean="0"/>
              <a:t>časť dňa </a:t>
            </a:r>
            <a:r>
              <a:rPr lang="sk-SK" dirty="0" smtClean="0"/>
              <a:t>uvažovanú za </a:t>
            </a:r>
            <a:r>
              <a:rPr lang="sk-SK" b="1" dirty="0" smtClean="0"/>
              <a:t>posledný mesiac</a:t>
            </a:r>
            <a:endParaRPr lang="en-US" b="1" dirty="0"/>
          </a:p>
          <a:p>
            <a:pPr lvl="1"/>
            <a:r>
              <a:rPr lang="sk-SK" dirty="0" smtClean="0"/>
              <a:t>Binárny </a:t>
            </a:r>
            <a:r>
              <a:rPr lang="sk-SK" dirty="0" err="1" smtClean="0"/>
              <a:t>flag</a:t>
            </a:r>
            <a:r>
              <a:rPr lang="sk-SK" dirty="0" smtClean="0"/>
              <a:t> opisujúci, či je </a:t>
            </a:r>
            <a:r>
              <a:rPr lang="sk-SK" b="1" dirty="0" smtClean="0"/>
              <a:t>počet akcií </a:t>
            </a:r>
            <a:r>
              <a:rPr lang="sk-SK" dirty="0" smtClean="0"/>
              <a:t>vykonaných v aktuálnom sedení dlhší ako priemerný počet akcií vykonaných </a:t>
            </a:r>
            <a:r>
              <a:rPr lang="sk-SK" b="1" dirty="0" smtClean="0"/>
              <a:t>modelovaným používateľom </a:t>
            </a:r>
            <a:r>
              <a:rPr lang="sk-SK" dirty="0" smtClean="0"/>
              <a:t>za </a:t>
            </a:r>
            <a:r>
              <a:rPr lang="sk-SK" b="1" dirty="0" smtClean="0"/>
              <a:t>posledný deň</a:t>
            </a:r>
            <a:endParaRPr lang="en-US" b="1" dirty="0"/>
          </a:p>
          <a:p>
            <a:pPr lvl="1"/>
            <a:r>
              <a:rPr lang="sk-SK" dirty="0" smtClean="0"/>
              <a:t>Binárny </a:t>
            </a:r>
            <a:r>
              <a:rPr lang="sk-SK" dirty="0" err="1" smtClean="0"/>
              <a:t>flag</a:t>
            </a:r>
            <a:r>
              <a:rPr lang="sk-SK" dirty="0" smtClean="0"/>
              <a:t> opisujúci či je </a:t>
            </a:r>
            <a:r>
              <a:rPr lang="sk-SK" b="1" dirty="0" smtClean="0"/>
              <a:t>čas</a:t>
            </a:r>
            <a:r>
              <a:rPr lang="sk-SK" dirty="0" smtClean="0"/>
              <a:t> strávený v aktuálnom sedení dlhší ako priemerná dĺžka predchádzajúcich sedení </a:t>
            </a:r>
            <a:r>
              <a:rPr lang="sk-SK" b="1" dirty="0" smtClean="0"/>
              <a:t>všetkých používateľov </a:t>
            </a:r>
            <a:r>
              <a:rPr lang="sk-SK" dirty="0" smtClean="0"/>
              <a:t>za </a:t>
            </a:r>
            <a:r>
              <a:rPr lang="sk-SK" b="1" dirty="0" smtClean="0"/>
              <a:t>posledný mesiac</a:t>
            </a:r>
            <a:endParaRPr lang="en-US" b="1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chemeClr val="bg1"/>
                </a:solidFill>
              </a:rPr>
              <a:t>28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16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199" y="365760"/>
            <a:ext cx="7562851" cy="880334"/>
          </a:xfrm>
        </p:spPr>
        <p:txBody>
          <a:bodyPr>
            <a:noAutofit/>
          </a:bodyPr>
          <a:lstStyle/>
          <a:p>
            <a:r>
              <a:rPr lang="sk-SK" sz="3000" dirty="0"/>
              <a:t>Proces zaznamenania správania – </a:t>
            </a:r>
            <a:br>
              <a:rPr lang="sk-SK" sz="3000" dirty="0"/>
            </a:br>
            <a:r>
              <a:rPr lang="sk-SK" sz="3000" dirty="0"/>
              <a:t>Modelovanie používateľ</a:t>
            </a:r>
            <a:r>
              <a:rPr lang="en-US" sz="3000" dirty="0"/>
              <a:t>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199" y="1246094"/>
            <a:ext cx="7562851" cy="5603221"/>
          </a:xfrm>
        </p:spPr>
        <p:txBody>
          <a:bodyPr>
            <a:normAutofit/>
          </a:bodyPr>
          <a:lstStyle/>
          <a:p>
            <a:endParaRPr lang="sk-SK" sz="2400" dirty="0" smtClean="0"/>
          </a:p>
          <a:p>
            <a:pPr marL="0" indent="0">
              <a:buNone/>
            </a:pPr>
            <a:r>
              <a:rPr lang="sk-SK" sz="2400" dirty="0"/>
              <a:t>Zachytávanie charakteristických </a:t>
            </a:r>
            <a:r>
              <a:rPr lang="sk-SK" sz="2400" dirty="0" smtClean="0"/>
              <a:t>vlastností</a:t>
            </a:r>
            <a:r>
              <a:rPr lang="sk-SK" sz="2400" dirty="0"/>
              <a:t>, </a:t>
            </a:r>
            <a:r>
              <a:rPr lang="sk-SK" sz="2400" dirty="0" smtClean="0"/>
              <a:t/>
            </a:r>
            <a:br>
              <a:rPr lang="sk-SK" sz="2400" dirty="0" smtClean="0"/>
            </a:br>
            <a:r>
              <a:rPr lang="sk-SK" sz="2400" dirty="0" smtClean="0"/>
              <a:t>opakujúcich </a:t>
            </a:r>
            <a:r>
              <a:rPr lang="sk-SK" sz="2400" dirty="0"/>
              <a:t>sa aktivít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600" dirty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sk-SK" sz="1600" dirty="0" err="1">
                <a:solidFill>
                  <a:schemeClr val="bg1">
                    <a:lumMod val="65000"/>
                  </a:schemeClr>
                </a:solidFill>
              </a:rPr>
              <a:t>Senot</a:t>
            </a:r>
            <a:r>
              <a:rPr lang="sk-SK" sz="1600" dirty="0">
                <a:solidFill>
                  <a:schemeClr val="bg1">
                    <a:lumMod val="65000"/>
                  </a:schemeClr>
                </a:solidFill>
              </a:rPr>
              <a:t> a kol., 2010)</a:t>
            </a:r>
            <a:endParaRPr lang="sk-SK" sz="2400" dirty="0">
              <a:solidFill>
                <a:schemeClr val="bg1">
                  <a:lumMod val="65000"/>
                </a:schemeClr>
              </a:solidFill>
            </a:endParaRPr>
          </a:p>
          <a:p>
            <a:endParaRPr lang="sk-SK" sz="2400" dirty="0" smtClean="0"/>
          </a:p>
          <a:p>
            <a:pPr marL="0" indent="0">
              <a:buNone/>
            </a:pPr>
            <a:r>
              <a:rPr lang="sk-SK" sz="2400" dirty="0"/>
              <a:t>V závislosti od úlohy </a:t>
            </a:r>
            <a:r>
              <a:rPr lang="sk-SK" sz="2400" dirty="0" smtClean="0"/>
              <a:t>sa </a:t>
            </a:r>
            <a:r>
              <a:rPr lang="en-US" sz="2400" dirty="0" err="1" smtClean="0"/>
              <a:t>modelu</a:t>
            </a:r>
            <a:r>
              <a:rPr lang="sk-SK" sz="2400" dirty="0" err="1"/>
              <a:t>jú</a:t>
            </a:r>
            <a:endParaRPr lang="sk-SK" sz="2400" dirty="0"/>
          </a:p>
          <a:p>
            <a:pPr lvl="1"/>
            <a:r>
              <a:rPr lang="sk-SK" sz="2200" dirty="0"/>
              <a:t>Deskriptívne informácie</a:t>
            </a:r>
          </a:p>
          <a:p>
            <a:pPr lvl="2"/>
            <a:r>
              <a:rPr lang="sk-SK" sz="1800" dirty="0"/>
              <a:t>Demografia</a:t>
            </a:r>
            <a:r>
              <a:rPr lang="sk-SK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(Liu </a:t>
            </a:r>
            <a:r>
              <a:rPr lang="sk-SK" sz="1600" dirty="0">
                <a:solidFill>
                  <a:schemeClr val="bg1">
                    <a:lumMod val="65000"/>
                  </a:schemeClr>
                </a:solidFill>
              </a:rPr>
              <a:t>a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Keselj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, 2007) </a:t>
            </a:r>
          </a:p>
          <a:p>
            <a:pPr lvl="2"/>
            <a:r>
              <a:rPr lang="sk-SK" sz="1800" dirty="0"/>
              <a:t>Preferencie</a:t>
            </a:r>
            <a:r>
              <a:rPr lang="sk-SK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(Xiang</a:t>
            </a:r>
            <a:r>
              <a:rPr lang="sk-SK" sz="1600" dirty="0">
                <a:solidFill>
                  <a:schemeClr val="bg1">
                    <a:lumMod val="65000"/>
                  </a:schemeClr>
                </a:solidFill>
              </a:rPr>
              <a:t> a kol.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, 2010)</a:t>
            </a:r>
            <a:endParaRPr lang="sk-SK" sz="1600" dirty="0">
              <a:solidFill>
                <a:schemeClr val="bg1">
                  <a:lumMod val="65000"/>
                </a:schemeClr>
              </a:solidFill>
            </a:endParaRPr>
          </a:p>
          <a:p>
            <a:pPr lvl="2"/>
            <a:r>
              <a:rPr lang="sk-SK" sz="1800" dirty="0"/>
              <a:t>Vzory správania</a:t>
            </a:r>
            <a:r>
              <a:rPr lang="sk-SK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(Yang</a:t>
            </a:r>
            <a:r>
              <a:rPr lang="sk-SK" sz="1600" dirty="0">
                <a:solidFill>
                  <a:schemeClr val="bg1">
                    <a:lumMod val="65000"/>
                  </a:schemeClr>
                </a:solidFill>
              </a:rPr>
              <a:t> a kol., 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2016)</a:t>
            </a:r>
            <a:endParaRPr lang="sk-SK" sz="1600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sk-SK" sz="2200" dirty="0"/>
              <a:t>Komparatívne informácie</a:t>
            </a:r>
          </a:p>
          <a:p>
            <a:pPr lvl="2"/>
            <a:r>
              <a:rPr lang="sk-SK" sz="1800" dirty="0"/>
              <a:t>Zmeny aktivity</a:t>
            </a:r>
            <a:r>
              <a:rPr lang="sk-SK" sz="1600" dirty="0">
                <a:solidFill>
                  <a:schemeClr val="bg1">
                    <a:lumMod val="65000"/>
                  </a:schemeClr>
                </a:solidFill>
              </a:rPr>
              <a:t> (</a:t>
            </a:r>
            <a:r>
              <a:rPr lang="sk-SK" sz="1600" dirty="0" err="1">
                <a:solidFill>
                  <a:schemeClr val="bg1">
                    <a:lumMod val="65000"/>
                  </a:schemeClr>
                </a:solidFill>
              </a:rPr>
              <a:t>Tan</a:t>
            </a:r>
            <a:r>
              <a:rPr lang="sk-SK" sz="1600" dirty="0">
                <a:solidFill>
                  <a:schemeClr val="bg1">
                    <a:lumMod val="65000"/>
                  </a:schemeClr>
                </a:solidFill>
              </a:rPr>
              <a:t> a </a:t>
            </a:r>
            <a:r>
              <a:rPr lang="sk-SK" sz="1600" dirty="0" err="1">
                <a:solidFill>
                  <a:schemeClr val="bg1">
                    <a:lumMod val="65000"/>
                  </a:schemeClr>
                </a:solidFill>
              </a:rPr>
              <a:t>Shao</a:t>
            </a:r>
            <a:r>
              <a:rPr lang="sk-SK" sz="1600" dirty="0">
                <a:solidFill>
                  <a:schemeClr val="bg1">
                    <a:lumMod val="65000"/>
                  </a:schemeClr>
                </a:solidFill>
              </a:rPr>
              <a:t>, 2015)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chemeClr val="bg1"/>
                </a:solidFill>
              </a:rPr>
              <a:t>3</a:t>
            </a:fld>
            <a:r>
              <a:rPr lang="en-US" dirty="0" smtClean="0">
                <a:solidFill>
                  <a:schemeClr val="bg1"/>
                </a:solidFill>
              </a:rPr>
              <a:t>/22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361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65760"/>
            <a:ext cx="7521388" cy="521746"/>
          </a:xfrm>
        </p:spPr>
        <p:txBody>
          <a:bodyPr>
            <a:normAutofit/>
          </a:bodyPr>
          <a:lstStyle/>
          <a:p>
            <a:r>
              <a:rPr lang="sk-SK" sz="3000" dirty="0"/>
              <a:t>Dlhodobé </a:t>
            </a:r>
            <a:r>
              <a:rPr lang="sk-SK" sz="3000" dirty="0" err="1"/>
              <a:t>vs</a:t>
            </a:r>
            <a:r>
              <a:rPr lang="sk-SK" sz="3000" dirty="0"/>
              <a:t>. krátkodobé </a:t>
            </a:r>
            <a:r>
              <a:rPr lang="sk-SK" sz="3000" dirty="0" smtClean="0"/>
              <a:t>správanie</a:t>
            </a:r>
            <a:endParaRPr lang="en-US" sz="2800" b="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210235"/>
            <a:ext cx="7521388" cy="5639080"/>
          </a:xfrm>
        </p:spPr>
        <p:txBody>
          <a:bodyPr>
            <a:noAutofit/>
          </a:bodyPr>
          <a:lstStyle/>
          <a:p>
            <a:endParaRPr lang="en-US" sz="2400" dirty="0" smtClean="0"/>
          </a:p>
          <a:p>
            <a:pPr marL="0" indent="0">
              <a:buNone/>
            </a:pPr>
            <a:r>
              <a:rPr lang="sk-SK" sz="2400" dirty="0" smtClean="0"/>
              <a:t>Trend modelovania </a:t>
            </a:r>
            <a:r>
              <a:rPr lang="sk-SK" sz="2400" dirty="0"/>
              <a:t>na viacerých časových vrstvách</a:t>
            </a:r>
          </a:p>
          <a:p>
            <a:pPr lvl="1"/>
            <a:r>
              <a:rPr lang="sk-SK" sz="1800" dirty="0"/>
              <a:t>K</a:t>
            </a:r>
            <a:r>
              <a:rPr lang="sk-SK" sz="1800" dirty="0" smtClean="0"/>
              <a:t>ombinácia </a:t>
            </a:r>
            <a:r>
              <a:rPr lang="sk-SK" sz="1800" dirty="0"/>
              <a:t>silných vlastností</a:t>
            </a:r>
            <a:r>
              <a:rPr lang="sk-SK" sz="18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(Xiang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dirty="0">
                <a:solidFill>
                  <a:schemeClr val="bg1">
                    <a:lumMod val="65000"/>
                  </a:schemeClr>
                </a:solidFill>
              </a:rPr>
              <a:t>a kol.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2010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sk-SK" sz="1400" dirty="0">
              <a:solidFill>
                <a:schemeClr val="bg1">
                  <a:lumMod val="65000"/>
                </a:schemeClr>
              </a:solidFill>
            </a:endParaRPr>
          </a:p>
          <a:p>
            <a:endParaRPr lang="sk-SK" dirty="0" smtClean="0"/>
          </a:p>
          <a:p>
            <a:pPr marL="0" indent="0">
              <a:buNone/>
            </a:pPr>
            <a:r>
              <a:rPr lang="sk-SK" sz="2400" dirty="0" smtClean="0"/>
              <a:t>Dlhodobé - stabilné </a:t>
            </a:r>
            <a:r>
              <a:rPr lang="sk-SK" sz="2400" dirty="0"/>
              <a:t>charakteristiky</a:t>
            </a:r>
          </a:p>
          <a:p>
            <a:pPr lvl="1"/>
            <a:r>
              <a:rPr lang="sk-SK" sz="1800" dirty="0"/>
              <a:t>Používateľove </a:t>
            </a:r>
            <a:r>
              <a:rPr lang="sk-SK" sz="1800" dirty="0" smtClean="0"/>
              <a:t>preferencie</a:t>
            </a:r>
            <a:r>
              <a:rPr lang="sk-SK" sz="1800" dirty="0"/>
              <a:t>, </a:t>
            </a:r>
            <a:r>
              <a:rPr lang="en-US" sz="1800" dirty="0" err="1"/>
              <a:t>typick</a:t>
            </a:r>
            <a:r>
              <a:rPr lang="sk-SK" sz="1800" dirty="0"/>
              <a:t>é správanie</a:t>
            </a:r>
            <a:endParaRPr lang="en-US" sz="1800" i="1" dirty="0"/>
          </a:p>
          <a:p>
            <a:pPr lvl="1"/>
            <a:r>
              <a:rPr lang="sk-SK" sz="1800" dirty="0"/>
              <a:t>Kvalitný zdroj informácií ale zmeny sa prejavujú pomaly</a:t>
            </a:r>
          </a:p>
          <a:p>
            <a:pPr lvl="1"/>
            <a:r>
              <a:rPr lang="sk-SK" sz="1800" dirty="0"/>
              <a:t>Nevhodné pre </a:t>
            </a:r>
            <a:r>
              <a:rPr lang="sk-SK" sz="1800" dirty="0" smtClean="0"/>
              <a:t>- nových </a:t>
            </a:r>
            <a:r>
              <a:rPr lang="sk-SK" sz="1800" dirty="0"/>
              <a:t>či občasných používateľov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 (</a:t>
            </a:r>
            <a:r>
              <a:rPr lang="sk-SK" dirty="0" err="1" smtClean="0">
                <a:solidFill>
                  <a:schemeClr val="bg1">
                    <a:lumMod val="65000"/>
                  </a:schemeClr>
                </a:solidFill>
              </a:rPr>
              <a:t>Wang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 a kol., 2013)</a:t>
            </a:r>
            <a:endParaRPr lang="sk-SK" sz="1800" dirty="0">
              <a:solidFill>
                <a:schemeClr val="bg1">
                  <a:lumMod val="65000"/>
                </a:schemeClr>
              </a:solidFill>
            </a:endParaRPr>
          </a:p>
          <a:p>
            <a:pPr marL="205740" lvl="1" indent="0">
              <a:buNone/>
            </a:pPr>
            <a:r>
              <a:rPr lang="sk-SK" sz="1800" dirty="0"/>
              <a:t>	</a:t>
            </a:r>
            <a:r>
              <a:rPr lang="sk-SK" sz="1800" dirty="0" smtClean="0"/>
              <a:t>	       - sídla </a:t>
            </a:r>
            <a:r>
              <a:rPr lang="sk-SK" sz="1800" dirty="0"/>
              <a:t>s dynamicky sa meniacim obsahom 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sk-SK" dirty="0" err="1" smtClean="0">
                <a:solidFill>
                  <a:schemeClr val="bg1">
                    <a:lumMod val="65000"/>
                  </a:schemeClr>
                </a:solidFill>
              </a:rPr>
              <a:t>Zhou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 a kol., 2011)</a:t>
            </a:r>
            <a:endParaRPr lang="sk-SK" sz="1400" dirty="0">
              <a:solidFill>
                <a:schemeClr val="bg1">
                  <a:lumMod val="65000"/>
                </a:schemeClr>
              </a:solidFill>
            </a:endParaRPr>
          </a:p>
          <a:p>
            <a:endParaRPr lang="sk-SK" dirty="0" smtClean="0"/>
          </a:p>
          <a:p>
            <a:pPr marL="0" indent="0">
              <a:buNone/>
            </a:pPr>
            <a:r>
              <a:rPr lang="sk-SK" sz="2400" dirty="0" smtClean="0"/>
              <a:t>Krátkodobé - aktuálna situácia</a:t>
            </a:r>
            <a:endParaRPr lang="sk-SK" sz="2400" dirty="0"/>
          </a:p>
          <a:p>
            <a:pPr lvl="1"/>
            <a:r>
              <a:rPr lang="sk-SK" sz="1800" dirty="0" smtClean="0"/>
              <a:t>Umožňuje prácu - s vysoko aktuálnymi </a:t>
            </a:r>
            <a:r>
              <a:rPr lang="sk-SK" sz="1800" dirty="0"/>
              <a:t>informáciami</a:t>
            </a:r>
            <a:endParaRPr lang="en-US" sz="1800" dirty="0"/>
          </a:p>
          <a:p>
            <a:pPr marL="205740" lvl="1" indent="0">
              <a:buNone/>
            </a:pPr>
            <a:r>
              <a:rPr lang="sk-SK" sz="1800" dirty="0" smtClean="0"/>
              <a:t>		           - novými </a:t>
            </a:r>
            <a:r>
              <a:rPr lang="sk-SK" sz="1800" dirty="0"/>
              <a:t>a občasnými používateľmi</a:t>
            </a:r>
          </a:p>
          <a:p>
            <a:pPr lvl="1"/>
            <a:r>
              <a:rPr lang="sk-SK" sz="1800" dirty="0"/>
              <a:t>Ľahko sa zašumí, </a:t>
            </a:r>
            <a:r>
              <a:rPr lang="sk-SK" sz="1800" dirty="0" smtClean="0"/>
              <a:t>ťažko zovšeobecniteľné</a:t>
            </a:r>
            <a:endParaRPr lang="sk-SK" sz="1800" dirty="0"/>
          </a:p>
          <a:p>
            <a:pPr lvl="1"/>
            <a:r>
              <a:rPr lang="sk-SK" sz="1800" dirty="0"/>
              <a:t>Pridáva informáciu ale nutné kombinovať s dlhodobým</a:t>
            </a:r>
            <a:r>
              <a:rPr lang="sk-SK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(Bennett </a:t>
            </a:r>
            <a:r>
              <a:rPr lang="sk-SK" dirty="0">
                <a:solidFill>
                  <a:schemeClr val="bg1">
                    <a:lumMod val="65000"/>
                  </a:schemeClr>
                </a:solidFill>
              </a:rPr>
              <a:t>a </a:t>
            </a:r>
            <a:r>
              <a:rPr lang="sk-SK" dirty="0" err="1">
                <a:solidFill>
                  <a:schemeClr val="bg1">
                    <a:lumMod val="65000"/>
                  </a:schemeClr>
                </a:solidFill>
              </a:rPr>
              <a:t>kol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., 2012)</a:t>
            </a:r>
            <a:endParaRPr lang="sk-SK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endParaRPr lang="sk-SK" sz="1800" dirty="0"/>
          </a:p>
          <a:p>
            <a:pPr lvl="1"/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chemeClr val="bg1"/>
                </a:solidFill>
              </a:rPr>
              <a:t>4</a:t>
            </a:fld>
            <a:r>
              <a:rPr lang="en-US" dirty="0" smtClean="0">
                <a:solidFill>
                  <a:schemeClr val="bg1"/>
                </a:solidFill>
              </a:rPr>
              <a:t>/22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672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6165" y="365759"/>
            <a:ext cx="7539317" cy="925159"/>
          </a:xfrm>
        </p:spPr>
        <p:txBody>
          <a:bodyPr>
            <a:normAutofit/>
          </a:bodyPr>
          <a:lstStyle/>
          <a:p>
            <a:r>
              <a:rPr lang="sk-SK" sz="3000" dirty="0"/>
              <a:t>Využitie viacvrstvových modelov </a:t>
            </a:r>
            <a:r>
              <a:rPr lang="sk-SK" sz="3000" dirty="0" smtClean="0"/>
              <a:t>používateľa kombinujúcich časové vrstvy</a:t>
            </a:r>
            <a:endParaRPr lang="en-US" sz="3000" b="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6165" y="1210235"/>
            <a:ext cx="7539317" cy="563908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sk-SK" sz="2400" dirty="0" smtClean="0"/>
          </a:p>
          <a:p>
            <a:pPr marL="0" indent="0">
              <a:buNone/>
            </a:pPr>
            <a:r>
              <a:rPr lang="sk-SK" sz="2400" dirty="0" smtClean="0"/>
              <a:t>Len pre úlohy </a:t>
            </a:r>
            <a:r>
              <a:rPr lang="sk-SK" sz="2400" dirty="0"/>
              <a:t>vyžívajúce deskriptívne atribúty</a:t>
            </a:r>
          </a:p>
          <a:p>
            <a:pPr lvl="1"/>
            <a:r>
              <a:rPr lang="en-US" sz="1800" dirty="0" err="1"/>
              <a:t>Personaliz</a:t>
            </a:r>
            <a:r>
              <a:rPr lang="sk-SK" sz="1800" dirty="0" err="1"/>
              <a:t>ácia</a:t>
            </a:r>
            <a:r>
              <a:rPr lang="sk-SK" sz="1800" dirty="0"/>
              <a:t> sídla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(Srivastava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 a kol.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2000)</a:t>
            </a:r>
            <a:endParaRPr lang="sk-SK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sk-SK" sz="1800" dirty="0"/>
              <a:t>Predikcia zámeru používateľa</a:t>
            </a:r>
            <a:r>
              <a:rPr lang="sk-SK" sz="18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Hosseini 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Abolhassani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2007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sk-SK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sk-SK" sz="1800" dirty="0"/>
              <a:t>Predikcia navigácie používateľa</a:t>
            </a:r>
            <a:r>
              <a:rPr lang="sk-SK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(Hassan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 a kol.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2009)</a:t>
            </a:r>
            <a:endParaRPr lang="sk-SK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sk-SK" sz="1800" dirty="0"/>
              <a:t>Predikcia nasledujúcej akcie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(Lee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 a kol.,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2011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), (Moon, 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a kol.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2016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sk-SK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sk-SK" sz="2400" dirty="0" smtClean="0"/>
          </a:p>
          <a:p>
            <a:pPr marL="0" indent="0">
              <a:buNone/>
            </a:pPr>
            <a:r>
              <a:rPr lang="sk-SK" sz="2400" dirty="0"/>
              <a:t>Zmena správania</a:t>
            </a:r>
            <a:r>
              <a:rPr lang="en-US" sz="2400" dirty="0"/>
              <a:t> je </a:t>
            </a:r>
            <a:r>
              <a:rPr lang="en-US" sz="2400" dirty="0" err="1"/>
              <a:t>sledovan</a:t>
            </a:r>
            <a:r>
              <a:rPr lang="sk-SK" sz="2400" dirty="0"/>
              <a:t>á</a:t>
            </a:r>
            <a:r>
              <a:rPr lang="en-US" sz="2400" dirty="0"/>
              <a:t> </a:t>
            </a:r>
            <a:r>
              <a:rPr lang="sk-SK" sz="2400" dirty="0" smtClean="0"/>
              <a:t>iba z </a:t>
            </a:r>
            <a:r>
              <a:rPr lang="sk-SK" sz="2400" dirty="0"/>
              <a:t>dlhodobého pohľadu</a:t>
            </a:r>
          </a:p>
          <a:p>
            <a:pPr lvl="1"/>
            <a:r>
              <a:rPr lang="sk-SK" sz="1800" dirty="0"/>
              <a:t>Predikcia straty zákazníka - všeobecne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(Li</a:t>
            </a:r>
            <a:r>
              <a:rPr lang="sk-SK" dirty="0">
                <a:solidFill>
                  <a:schemeClr val="bg1">
                    <a:lumMod val="65000"/>
                  </a:schemeClr>
                </a:solidFill>
              </a:rPr>
              <a:t> a kol.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2011)</a:t>
            </a:r>
            <a:endParaRPr lang="sk-SK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205740" lvl="1" indent="0">
              <a:buNone/>
            </a:pPr>
            <a:r>
              <a:rPr lang="sk-SK" sz="1800" dirty="0"/>
              <a:t>                                                - doménovo špecificky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Wojewnik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 a kol.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2011)</a:t>
            </a:r>
            <a:endParaRPr lang="sk-SK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sk-SK" sz="1800" dirty="0"/>
              <a:t>Zlyhanie študenta              - v kurze</a:t>
            </a:r>
            <a:r>
              <a:rPr lang="sk-SK" dirty="0">
                <a:solidFill>
                  <a:schemeClr val="bg1">
                    <a:lumMod val="65000"/>
                  </a:schemeClr>
                </a:solidFill>
              </a:rPr>
              <a:t> (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Bayer</a:t>
            </a:r>
            <a:r>
              <a:rPr lang="sk-SK" dirty="0">
                <a:solidFill>
                  <a:schemeClr val="bg1">
                    <a:lumMod val="65000"/>
                  </a:schemeClr>
                </a:solidFill>
              </a:rPr>
              <a:t> a kol.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2012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sk-SK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205740" lvl="1" indent="0">
              <a:buNone/>
            </a:pPr>
            <a:r>
              <a:rPr lang="sk-SK" sz="1800" dirty="0"/>
              <a:t>                                                - v štúdiu</a:t>
            </a:r>
            <a:r>
              <a:rPr lang="sk-SK" sz="18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Tan </a:t>
            </a:r>
            <a:r>
              <a:rPr lang="sk-SK" dirty="0">
                <a:solidFill>
                  <a:schemeClr val="bg1">
                    <a:lumMod val="65000"/>
                  </a:schemeClr>
                </a:solidFill>
              </a:rPr>
              <a:t>a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Shao,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2015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sk-SK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sz="1800" dirty="0" err="1"/>
              <a:t>Vy</a:t>
            </a:r>
            <a:r>
              <a:rPr lang="sk-SK" sz="1800" dirty="0"/>
              <a:t>užívanie služieb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 		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  (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Halawa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 a kol.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2014)</a:t>
            </a:r>
            <a:endParaRPr lang="sk-SK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chemeClr val="bg1"/>
                </a:solidFill>
              </a:rPr>
              <a:t>5</a:t>
            </a:fld>
            <a:r>
              <a:rPr lang="en-US" dirty="0" smtClean="0">
                <a:solidFill>
                  <a:schemeClr val="bg1"/>
                </a:solidFill>
              </a:rPr>
              <a:t>/22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92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6165" y="1246095"/>
            <a:ext cx="7494494" cy="5611908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pPr marL="0" indent="0">
              <a:buNone/>
            </a:pPr>
            <a:r>
              <a:rPr lang="sk-SK" sz="2400" dirty="0" smtClean="0"/>
              <a:t>Používateľské </a:t>
            </a:r>
            <a:r>
              <a:rPr lang="sk-SK" sz="2400" dirty="0"/>
              <a:t>sedenie</a:t>
            </a:r>
            <a:r>
              <a:rPr lang="sk-SK" sz="1600" dirty="0">
                <a:solidFill>
                  <a:schemeClr val="bg1">
                    <a:lumMod val="65000"/>
                  </a:schemeClr>
                </a:solidFill>
              </a:rPr>
              <a:t> (</a:t>
            </a:r>
            <a:r>
              <a:rPr lang="sk-SK" sz="1600" dirty="0" err="1">
                <a:solidFill>
                  <a:schemeClr val="bg1">
                    <a:lumMod val="65000"/>
                  </a:schemeClr>
                </a:solidFill>
              </a:rPr>
              <a:t>Spiliopoulou</a:t>
            </a:r>
            <a:r>
              <a:rPr lang="sk-SK" sz="1600" dirty="0">
                <a:solidFill>
                  <a:schemeClr val="bg1">
                    <a:lumMod val="65000"/>
                  </a:schemeClr>
                </a:solidFill>
              </a:rPr>
              <a:t> a kol., 2003)</a:t>
            </a:r>
          </a:p>
          <a:p>
            <a:pPr lvl="1"/>
            <a:r>
              <a:rPr lang="sk-SK" sz="1800" dirty="0"/>
              <a:t>Akcie vykonané v krátkom časovom slede</a:t>
            </a:r>
          </a:p>
          <a:p>
            <a:pPr lvl="1"/>
            <a:r>
              <a:rPr lang="sk-SK" sz="1800" dirty="0"/>
              <a:t>Rovnaké podmienky, kontext, </a:t>
            </a:r>
            <a:r>
              <a:rPr lang="sk-SK" sz="1800" dirty="0" smtClean="0"/>
              <a:t>zámer</a:t>
            </a:r>
            <a:endParaRPr lang="en-US" sz="1800" dirty="0" smtClean="0"/>
          </a:p>
          <a:p>
            <a:pPr lvl="1"/>
            <a:r>
              <a:rPr lang="sk-SK" sz="1800" dirty="0" smtClean="0"/>
              <a:t>Príklad</a:t>
            </a:r>
          </a:p>
          <a:p>
            <a:pPr lvl="2"/>
            <a:r>
              <a:rPr lang="sk-SK" dirty="0" smtClean="0"/>
              <a:t>Čítanie článkov v novinovom portáli</a:t>
            </a:r>
          </a:p>
          <a:p>
            <a:pPr lvl="2"/>
            <a:r>
              <a:rPr lang="sk-SK" dirty="0" smtClean="0"/>
              <a:t>Študovanie témy v e-learningovom systéme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sk-SK" sz="2400" dirty="0"/>
              <a:t>Zmeny v krátkodobom správaní</a:t>
            </a:r>
          </a:p>
          <a:p>
            <a:pPr lvl="1"/>
            <a:r>
              <a:rPr lang="sk-SK" sz="1800" dirty="0" smtClean="0"/>
              <a:t>Náročná identifikácia</a:t>
            </a:r>
            <a:endParaRPr lang="en-US" sz="1800" dirty="0"/>
          </a:p>
          <a:p>
            <a:pPr lvl="1"/>
            <a:r>
              <a:rPr lang="sk-SK" sz="1800" dirty="0"/>
              <a:t>Môže vytvoriť pridanú hodnotu</a:t>
            </a:r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chemeClr val="bg1"/>
                </a:solidFill>
              </a:rPr>
              <a:t>6</a:t>
            </a:fld>
            <a:r>
              <a:rPr lang="en-US" dirty="0" smtClean="0">
                <a:solidFill>
                  <a:schemeClr val="bg1"/>
                </a:solidFill>
              </a:rPr>
              <a:t>/22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66164" y="365760"/>
            <a:ext cx="7494495" cy="88033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 spc="-38" baseline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sk-SK" sz="3000" dirty="0"/>
              <a:t>Modelovanie krátkodobého správania </a:t>
            </a:r>
            <a:br>
              <a:rPr lang="sk-SK" sz="3000" dirty="0"/>
            </a:br>
            <a:r>
              <a:rPr lang="sk-SK" sz="3000" dirty="0"/>
              <a:t>používateľa na úrovni sedení</a:t>
            </a:r>
            <a:r>
              <a:rPr lang="sk-SK" sz="2800" dirty="0"/>
              <a:t> </a:t>
            </a:r>
            <a:endParaRPr lang="en-US" sz="3000" b="0" dirty="0"/>
          </a:p>
        </p:txBody>
      </p:sp>
    </p:spTree>
    <p:extLst>
      <p:ext uri="{BB962C8B-B14F-4D97-AF65-F5344CB8AC3E}">
        <p14:creationId xmlns:p14="http://schemas.microsoft.com/office/powerpoint/2010/main" val="289277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5130" y="365760"/>
            <a:ext cx="7539318" cy="521746"/>
          </a:xfrm>
        </p:spPr>
        <p:txBody>
          <a:bodyPr>
            <a:normAutofit/>
          </a:bodyPr>
          <a:lstStyle/>
          <a:p>
            <a:r>
              <a:rPr lang="sk-SK" sz="3000" dirty="0"/>
              <a:t>Otvorený výskumný problém</a:t>
            </a:r>
            <a:endParaRPr lang="en-US" sz="3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5129" y="1219200"/>
            <a:ext cx="7539319" cy="5630115"/>
          </a:xfrm>
        </p:spPr>
        <p:txBody>
          <a:bodyPr>
            <a:normAutofit/>
          </a:bodyPr>
          <a:lstStyle/>
          <a:p>
            <a:endParaRPr lang="sk-SK" dirty="0" smtClean="0"/>
          </a:p>
          <a:p>
            <a:pPr marL="0" indent="0">
              <a:buNone/>
            </a:pPr>
            <a:r>
              <a:rPr lang="sk-SK" sz="2400" dirty="0" smtClean="0"/>
              <a:t>Existujúce </a:t>
            </a:r>
            <a:r>
              <a:rPr lang="sk-SK" sz="2400" dirty="0"/>
              <a:t>prístupy modelovania používateľa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sk-SK" sz="2400" dirty="0" smtClean="0"/>
              <a:t>nedostatočne pokrývajú zachytávanie zmien </a:t>
            </a:r>
            <a:br>
              <a:rPr lang="sk-SK" sz="2400" dirty="0" smtClean="0"/>
            </a:br>
            <a:r>
              <a:rPr lang="sk-SK" sz="2400" dirty="0" smtClean="0"/>
              <a:t>v správaní používateľa z krátkodobého hľadiska</a:t>
            </a:r>
            <a:endParaRPr lang="sk-SK" sz="240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chemeClr val="bg1"/>
                </a:solidFill>
              </a:rPr>
              <a:t>7</a:t>
            </a:fld>
            <a:r>
              <a:rPr lang="en-US" dirty="0" smtClean="0">
                <a:solidFill>
                  <a:schemeClr val="bg1"/>
                </a:solidFill>
              </a:rPr>
              <a:t>/22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55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5130" y="365760"/>
            <a:ext cx="7485530" cy="512781"/>
          </a:xfrm>
        </p:spPr>
        <p:txBody>
          <a:bodyPr>
            <a:normAutofit/>
          </a:bodyPr>
          <a:lstStyle/>
          <a:p>
            <a:r>
              <a:rPr lang="sk-SK" sz="3000" dirty="0" smtClean="0"/>
              <a:t>Cieľ </a:t>
            </a:r>
            <a:r>
              <a:rPr lang="sk-SK" sz="3000" dirty="0"/>
              <a:t>práce</a:t>
            </a:r>
            <a:endParaRPr lang="en-US" sz="3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5129" y="1219200"/>
            <a:ext cx="7485531" cy="5630115"/>
          </a:xfrm>
        </p:spPr>
        <p:txBody>
          <a:bodyPr>
            <a:normAutofit/>
          </a:bodyPr>
          <a:lstStyle/>
          <a:p>
            <a:endParaRPr lang="sk-SK" dirty="0" smtClean="0"/>
          </a:p>
          <a:p>
            <a:pPr marL="0" indent="0">
              <a:buNone/>
            </a:pPr>
            <a:r>
              <a:rPr lang="sk-SK" sz="2400" dirty="0"/>
              <a:t>Návrh </a:t>
            </a:r>
            <a:r>
              <a:rPr lang="sk-SK" sz="2400" dirty="0" smtClean="0"/>
              <a:t>modelu používateľa </a:t>
            </a:r>
            <a:br>
              <a:rPr lang="sk-SK" sz="2400" dirty="0" smtClean="0"/>
            </a:br>
            <a:r>
              <a:rPr lang="sk-SK" sz="2400" dirty="0" smtClean="0"/>
              <a:t>zachytávajúceho krátkodobé zmeny v správaní </a:t>
            </a:r>
            <a:br>
              <a:rPr lang="sk-SK" sz="2400" dirty="0" smtClean="0"/>
            </a:br>
            <a:r>
              <a:rPr lang="sk-SK" sz="2400" dirty="0" smtClean="0"/>
              <a:t>na </a:t>
            </a:r>
            <a:r>
              <a:rPr lang="sk-SK" sz="2400" dirty="0"/>
              <a:t>úrovni akcií </a:t>
            </a:r>
            <a:r>
              <a:rPr lang="sk-SK" sz="2400" dirty="0" smtClean="0"/>
              <a:t>sedenia prostredníctvom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sk-SK" sz="2400" dirty="0" smtClean="0"/>
              <a:t>porovnania aktuálneho </a:t>
            </a:r>
            <a:r>
              <a:rPr lang="sk-SK" sz="2400" dirty="0"/>
              <a:t>správania </a:t>
            </a:r>
            <a:r>
              <a:rPr lang="sk-SK" sz="2400" dirty="0" smtClean="0"/>
              <a:t/>
            </a:r>
            <a:br>
              <a:rPr lang="sk-SK" sz="2400" dirty="0" smtClean="0"/>
            </a:br>
            <a:r>
              <a:rPr lang="sk-SK" sz="2400" dirty="0" smtClean="0"/>
              <a:t>s </a:t>
            </a:r>
            <a:r>
              <a:rPr lang="sk-SK" sz="2400" dirty="0"/>
              <a:t>predchádzajúcim správaním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sk-SK" sz="2400" dirty="0" smtClean="0"/>
              <a:t>uvažovaným </a:t>
            </a:r>
            <a:r>
              <a:rPr lang="sk-SK" sz="2400" dirty="0"/>
              <a:t>z rozličným </a:t>
            </a:r>
            <a:r>
              <a:rPr lang="sk-SK" sz="2400" dirty="0" smtClean="0"/>
              <a:t>perspektív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chemeClr val="bg1"/>
                </a:solidFill>
              </a:rPr>
              <a:t>8</a:t>
            </a:fld>
            <a:r>
              <a:rPr lang="en-US" dirty="0" smtClean="0">
                <a:solidFill>
                  <a:schemeClr val="bg1"/>
                </a:solidFill>
              </a:rPr>
              <a:t>/22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41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365759"/>
            <a:ext cx="7673788" cy="961017"/>
          </a:xfrm>
        </p:spPr>
        <p:txBody>
          <a:bodyPr>
            <a:normAutofit/>
          </a:bodyPr>
          <a:lstStyle/>
          <a:p>
            <a:r>
              <a:rPr lang="sk-SK" sz="3000" dirty="0"/>
              <a:t>Základným kameňom modelu používateľa sú zdrojové informácie</a:t>
            </a:r>
            <a:endParaRPr lang="en-US" sz="2800" b="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5129" y="1237130"/>
            <a:ext cx="7503459" cy="5612186"/>
          </a:xfrm>
        </p:spPr>
        <p:txBody>
          <a:bodyPr>
            <a:normAutofit/>
          </a:bodyPr>
          <a:lstStyle/>
          <a:p>
            <a:endParaRPr lang="sk-SK" sz="2400" dirty="0" smtClean="0"/>
          </a:p>
          <a:p>
            <a:pPr marL="0" indent="0">
              <a:buNone/>
            </a:pPr>
            <a:r>
              <a:rPr lang="sk-SK" sz="2400" dirty="0"/>
              <a:t>Pri dolovaní v dátach z webového sídla sa typicky získavajú 3 typy informácií o</a:t>
            </a:r>
            <a:r>
              <a:rPr lang="sk-SK" sz="2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k-SK" sz="1600" dirty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sk-SK" sz="1600" dirty="0" err="1">
                <a:solidFill>
                  <a:schemeClr val="bg1">
                    <a:lumMod val="65000"/>
                  </a:schemeClr>
                </a:solidFill>
              </a:rPr>
              <a:t>Kosala</a:t>
            </a:r>
            <a:r>
              <a:rPr lang="sk-SK" sz="1600" dirty="0">
                <a:solidFill>
                  <a:schemeClr val="bg1">
                    <a:lumMod val="65000"/>
                  </a:schemeClr>
                </a:solidFill>
              </a:rPr>
              <a:t> a </a:t>
            </a:r>
            <a:r>
              <a:rPr lang="sk-SK" sz="1600" dirty="0" err="1">
                <a:solidFill>
                  <a:schemeClr val="bg1">
                    <a:lumMod val="65000"/>
                  </a:schemeClr>
                </a:solidFill>
              </a:rPr>
              <a:t>Blockeel</a:t>
            </a:r>
            <a:r>
              <a:rPr lang="sk-SK" sz="1600" dirty="0">
                <a:solidFill>
                  <a:schemeClr val="bg1">
                    <a:lumMod val="65000"/>
                  </a:schemeClr>
                </a:solidFill>
              </a:rPr>
              <a:t>, 2000</a:t>
            </a:r>
            <a:r>
              <a:rPr lang="sk-SK" sz="1600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sk-SK" sz="2400" dirty="0"/>
          </a:p>
          <a:p>
            <a:pPr lvl="1"/>
            <a:r>
              <a:rPr lang="sk-SK" sz="1800" dirty="0"/>
              <a:t>Používaní</a:t>
            </a:r>
          </a:p>
          <a:p>
            <a:pPr lvl="1"/>
            <a:r>
              <a:rPr lang="sk-SK" sz="1800" dirty="0"/>
              <a:t>Štruktúre sídla</a:t>
            </a:r>
          </a:p>
          <a:p>
            <a:pPr lvl="1"/>
            <a:r>
              <a:rPr lang="sk-SK" sz="1800" dirty="0"/>
              <a:t>Obsahu stránok</a:t>
            </a:r>
          </a:p>
          <a:p>
            <a:endParaRPr lang="sk-SK" sz="2400" dirty="0" smtClean="0"/>
          </a:p>
          <a:p>
            <a:pPr marL="0" indent="0">
              <a:buNone/>
            </a:pPr>
            <a:r>
              <a:rPr lang="sk-SK" sz="2400" dirty="0"/>
              <a:t>My navrhujeme doménovo a jazykovo nezávislý model používateľa</a:t>
            </a:r>
          </a:p>
          <a:p>
            <a:pPr lvl="1"/>
            <a:r>
              <a:rPr lang="sk-SK" sz="1800" dirty="0"/>
              <a:t>Použitie dát bežne dostupných z transakčných logov servera</a:t>
            </a:r>
          </a:p>
          <a:p>
            <a:pPr lvl="2"/>
            <a:r>
              <a:rPr lang="sk-SK" dirty="0"/>
              <a:t>ID </a:t>
            </a:r>
            <a:r>
              <a:rPr lang="sk-SK" dirty="0" smtClean="0"/>
              <a:t>používateľa</a:t>
            </a:r>
          </a:p>
          <a:p>
            <a:pPr lvl="2"/>
            <a:r>
              <a:rPr lang="sk-SK" dirty="0" smtClean="0"/>
              <a:t>Časová pečiatka návštevy,</a:t>
            </a:r>
          </a:p>
          <a:p>
            <a:pPr lvl="2"/>
            <a:r>
              <a:rPr lang="sk-SK" dirty="0" smtClean="0"/>
              <a:t>ID navštívenej stránky, kategória</a:t>
            </a:r>
          </a:p>
          <a:p>
            <a:pPr lvl="1"/>
            <a:r>
              <a:rPr lang="sk-SK" sz="1800" dirty="0" smtClean="0"/>
              <a:t>Obsah stránok</a:t>
            </a:r>
            <a:endParaRPr lang="sk-SK" sz="1800" dirty="0"/>
          </a:p>
          <a:p>
            <a:pPr lvl="2"/>
            <a:r>
              <a:rPr lang="sk-SK" dirty="0" smtClean="0"/>
              <a:t>Len nepriame opisné charakteristiky</a:t>
            </a:r>
          </a:p>
          <a:p>
            <a:pPr lvl="2"/>
            <a:r>
              <a:rPr lang="sk-SK" dirty="0" smtClean="0"/>
              <a:t>Štruktúra sídla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chemeClr val="bg1"/>
                </a:solidFill>
              </a:rPr>
              <a:t>9</a:t>
            </a:fld>
            <a:r>
              <a:rPr lang="en-US" dirty="0" smtClean="0">
                <a:solidFill>
                  <a:schemeClr val="bg1"/>
                </a:solidFill>
              </a:rPr>
              <a:t>/22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444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we_sablona" id="{C4312153-0997-4232-8C64-17610A1F3E85}" vid="{47519749-CDD3-431B-B275-5701AA3D2F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pewe_sablona</Template>
  <TotalTime>4520</TotalTime>
  <Words>2743</Words>
  <Application>Microsoft Office PowerPoint</Application>
  <PresentationFormat>On-screen Show (4:3)</PresentationFormat>
  <Paragraphs>419</Paragraphs>
  <Slides>28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Cambria Math</vt:lpstr>
      <vt:lpstr>Century Schoolbook</vt:lpstr>
      <vt:lpstr>Wingdings 2</vt:lpstr>
      <vt:lpstr>View</vt:lpstr>
      <vt:lpstr>CorelDRAW</vt:lpstr>
      <vt:lpstr>Modelovanie zmien v krátkodobom správaní používateľa webového sídla</vt:lpstr>
      <vt:lpstr>Správanie používateľa na Webe je viac ako náhodný prechod medzi stránkami</vt:lpstr>
      <vt:lpstr>Proces zaznamenania správania –  Modelovanie používateľa</vt:lpstr>
      <vt:lpstr>Dlhodobé vs. krátkodobé správanie</vt:lpstr>
      <vt:lpstr>Využitie viacvrstvových modelov používateľa kombinujúcich časové vrstvy</vt:lpstr>
      <vt:lpstr>PowerPoint Presentation</vt:lpstr>
      <vt:lpstr>Otvorený výskumný problém</vt:lpstr>
      <vt:lpstr>Cieľ práce</vt:lpstr>
      <vt:lpstr>Základným kameňom modelu používateľa sú zdrojové informácie</vt:lpstr>
      <vt:lpstr>Navrhnutý model používateľa I. - Atribúty</vt:lpstr>
      <vt:lpstr>Navrhnutý model používateľa II. - Štruktúra</vt:lpstr>
      <vt:lpstr>Overenie navrhnutého modelu používateľa</vt:lpstr>
      <vt:lpstr>Predikcia odchodu používateľa zo sedenia –  Známe problémy</vt:lpstr>
      <vt:lpstr>Predikcia odchodu používateľa zo sedenia – Navrhnuté riešenie</vt:lpstr>
      <vt:lpstr>Metodológia overenia modelu používateľa</vt:lpstr>
      <vt:lpstr>Datasety použité na overenie</vt:lpstr>
      <vt:lpstr>Výsledky overenia  –  e-learning</vt:lpstr>
      <vt:lpstr>Výsledky overenia  –  noviny</vt:lpstr>
      <vt:lpstr>Poznatky zistené v rámci overenia</vt:lpstr>
      <vt:lpstr>Sumarizácia hlavných prínosov práce</vt:lpstr>
      <vt:lpstr>PowerPoint Presentation</vt:lpstr>
      <vt:lpstr>Možnosti ďalšieho výskumu</vt:lpstr>
      <vt:lpstr>Sumarizácia hlavných prínosov práce</vt:lpstr>
      <vt:lpstr>Literatúra (1/4)</vt:lpstr>
      <vt:lpstr>Literatúra (2/4)</vt:lpstr>
      <vt:lpstr>Literatúra (3/4)</vt:lpstr>
      <vt:lpstr>Literatúra (4/4)</vt:lpstr>
      <vt:lpstr>Najvýznamnejšie atribúty modelu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Contribution of  User Behavior Analysis  to the  Web Adaptation</dc:title>
  <dc:creator>Ondrej Kassak</dc:creator>
  <cp:lastModifiedBy>Ondrej Kassak</cp:lastModifiedBy>
  <cp:revision>403</cp:revision>
  <dcterms:created xsi:type="dcterms:W3CDTF">2015-06-13T18:33:00Z</dcterms:created>
  <dcterms:modified xsi:type="dcterms:W3CDTF">2018-01-08T08:35:08Z</dcterms:modified>
</cp:coreProperties>
</file>