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sldIdLst>
    <p:sldId id="256" r:id="rId2"/>
    <p:sldId id="333" r:id="rId3"/>
    <p:sldId id="345" r:id="rId4"/>
    <p:sldId id="330" r:id="rId5"/>
    <p:sldId id="316" r:id="rId6"/>
    <p:sldId id="335" r:id="rId7"/>
    <p:sldId id="347" r:id="rId8"/>
    <p:sldId id="357" r:id="rId9"/>
    <p:sldId id="368" r:id="rId10"/>
    <p:sldId id="346" r:id="rId11"/>
    <p:sldId id="358" r:id="rId12"/>
    <p:sldId id="319" r:id="rId13"/>
    <p:sldId id="353" r:id="rId14"/>
    <p:sldId id="351" r:id="rId15"/>
    <p:sldId id="349" r:id="rId16"/>
    <p:sldId id="367" r:id="rId17"/>
    <p:sldId id="359" r:id="rId18"/>
    <p:sldId id="360" r:id="rId19"/>
    <p:sldId id="350" r:id="rId20"/>
    <p:sldId id="355" r:id="rId21"/>
    <p:sldId id="348" r:id="rId22"/>
    <p:sldId id="365" r:id="rId23"/>
    <p:sldId id="361" r:id="rId24"/>
    <p:sldId id="362" r:id="rId25"/>
    <p:sldId id="344" r:id="rId26"/>
    <p:sldId id="322" r:id="rId27"/>
    <p:sldId id="366" r:id="rId28"/>
    <p:sldId id="356" r:id="rId29"/>
    <p:sldId id="363" r:id="rId30"/>
    <p:sldId id="364" r:id="rId31"/>
    <p:sldId id="315" r:id="rId32"/>
    <p:sldId id="318" r:id="rId33"/>
    <p:sldId id="321" r:id="rId34"/>
    <p:sldId id="329" r:id="rId35"/>
    <p:sldId id="317" r:id="rId36"/>
    <p:sldId id="310" r:id="rId37"/>
    <p:sldId id="328" r:id="rId38"/>
    <p:sldId id="311" r:id="rId39"/>
    <p:sldId id="312" r:id="rId40"/>
    <p:sldId id="313" r:id="rId41"/>
    <p:sldId id="314" r:id="rId42"/>
    <p:sldId id="287" r:id="rId4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p:cViewPr varScale="1">
        <p:scale>
          <a:sx n="130" d="100"/>
          <a:sy n="130" d="100"/>
        </p:scale>
        <p:origin x="396"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dátum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0A863A-790C-4B57-9DDF-B516907FB736}" type="datetimeFigureOut">
              <a:rPr lang="en-US" smtClean="0"/>
              <a:t>2/12/2019</a:t>
            </a:fld>
            <a:endParaRPr lang="en-US"/>
          </a:p>
        </p:txBody>
      </p:sp>
      <p:sp>
        <p:nvSpPr>
          <p:cNvPr id="4" name="Zástupný symbol obrazu snímky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oznámo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6" name="Zástupný symbol päty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čísla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BB1F87-7648-4EF0-A2B5-B5CB10F5EA81}" type="slidenum">
              <a:rPr lang="en-US" smtClean="0"/>
              <a:t>‹#›</a:t>
            </a:fld>
            <a:endParaRPr lang="en-US"/>
          </a:p>
        </p:txBody>
      </p:sp>
    </p:spTree>
    <p:extLst>
      <p:ext uri="{BB962C8B-B14F-4D97-AF65-F5344CB8AC3E}">
        <p14:creationId xmlns:p14="http://schemas.microsoft.com/office/powerpoint/2010/main" val="2006886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116633"/>
            <a:ext cx="8424936" cy="936103"/>
          </a:xfrm>
        </p:spPr>
        <p:txBody>
          <a:bodyPr anchor="ctr">
            <a:normAutofit/>
          </a:bodyPr>
          <a:lstStyle>
            <a:lvl1pPr algn="l">
              <a:defRPr sz="3200"/>
            </a:lvl1pPr>
          </a:lstStyle>
          <a:p>
            <a:r>
              <a:rPr lang="sk-SK"/>
              <a:t>Kliknite sem a upravte štýl predlohy nadpisov.</a:t>
            </a:r>
            <a:endParaRPr lang="sk-SK" dirty="0"/>
          </a:p>
        </p:txBody>
      </p:sp>
      <p:sp>
        <p:nvSpPr>
          <p:cNvPr id="3" name="Podnadpis 2"/>
          <p:cNvSpPr>
            <a:spLocks noGrp="1"/>
          </p:cNvSpPr>
          <p:nvPr>
            <p:ph type="subTitle" idx="1"/>
          </p:nvPr>
        </p:nvSpPr>
        <p:spPr>
          <a:xfrm>
            <a:off x="395536" y="4437112"/>
            <a:ext cx="7376864" cy="1201688"/>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Kliknite sem a upravte štýl predlohy podnadpisov.</a:t>
            </a:r>
            <a:endParaRPr lang="sk-SK" dirty="0"/>
          </a:p>
        </p:txBody>
      </p:sp>
      <p:sp>
        <p:nvSpPr>
          <p:cNvPr id="7" name="Rectangle 6"/>
          <p:cNvSpPr/>
          <p:nvPr userDrawn="1"/>
        </p:nvSpPr>
        <p:spPr>
          <a:xfrm>
            <a:off x="6156176" y="6165304"/>
            <a:ext cx="2987824" cy="692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5805264"/>
            <a:ext cx="2664296" cy="955414"/>
          </a:xfrm>
          <a:prstGeom prst="rect">
            <a:avLst/>
          </a:prstGeom>
        </p:spPr>
      </p:pic>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val="0"/>
              </a:ext>
            </a:extLst>
          </a:blip>
          <a:srcRect l="3306" t="9405" r="4121" b="15099"/>
          <a:stretch/>
        </p:blipFill>
        <p:spPr>
          <a:xfrm>
            <a:off x="4644008" y="5877272"/>
            <a:ext cx="4032448" cy="72008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3" name="Zástupný symbol zvislého textu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päty 4"/>
          <p:cNvSpPr>
            <a:spLocks noGrp="1"/>
          </p:cNvSpPr>
          <p:nvPr>
            <p:ph type="ftr" sz="quarter" idx="11"/>
          </p:nvPr>
        </p:nvSpPr>
        <p:spPr>
          <a:xfrm>
            <a:off x="3124200" y="6356350"/>
            <a:ext cx="2895600" cy="365125"/>
          </a:xfrm>
          <a:prstGeom prst="rect">
            <a:avLst/>
          </a:prstGeom>
        </p:spPr>
        <p:txBody>
          <a:bodyPr/>
          <a:lstStyle/>
          <a:p>
            <a:endParaRPr lang="sk-SK"/>
          </a:p>
        </p:txBody>
      </p:sp>
      <p:sp>
        <p:nvSpPr>
          <p:cNvPr id="6" name="Zástupný symbol čísla snímky 5"/>
          <p:cNvSpPr>
            <a:spLocks noGrp="1"/>
          </p:cNvSpPr>
          <p:nvPr>
            <p:ph type="sldNum" sz="quarter" idx="12"/>
          </p:nvPr>
        </p:nvSpPr>
        <p:spPr/>
        <p:txBody>
          <a:bodyPr/>
          <a:lstStyle/>
          <a:p>
            <a:fld id="{D920B1B5-D958-4A91-AE1D-A2AAAB5B3981}"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a:t>Kliknite sem a upravte štýl predlohy nadpisov.</a:t>
            </a:r>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päty 4"/>
          <p:cNvSpPr>
            <a:spLocks noGrp="1"/>
          </p:cNvSpPr>
          <p:nvPr>
            <p:ph type="ftr" sz="quarter" idx="11"/>
          </p:nvPr>
        </p:nvSpPr>
        <p:spPr>
          <a:xfrm>
            <a:off x="3124200" y="6356350"/>
            <a:ext cx="2895600" cy="365125"/>
          </a:xfrm>
          <a:prstGeom prst="rect">
            <a:avLst/>
          </a:prstGeom>
        </p:spPr>
        <p:txBody>
          <a:bodyPr/>
          <a:lstStyle/>
          <a:p>
            <a:endParaRPr lang="sk-SK"/>
          </a:p>
        </p:txBody>
      </p:sp>
      <p:sp>
        <p:nvSpPr>
          <p:cNvPr id="6" name="Zástupný symbol čísla snímky 5"/>
          <p:cNvSpPr>
            <a:spLocks noGrp="1"/>
          </p:cNvSpPr>
          <p:nvPr>
            <p:ph type="sldNum" sz="quarter" idx="12"/>
          </p:nvPr>
        </p:nvSpPr>
        <p:spPr/>
        <p:txBody>
          <a:bodyPr/>
          <a:lstStyle/>
          <a:p>
            <a:fld id="{D920B1B5-D958-4A91-AE1D-A2AAAB5B3981}"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endParaRPr lang="sk-SK" dirty="0"/>
          </a:p>
        </p:txBody>
      </p:sp>
      <p:sp>
        <p:nvSpPr>
          <p:cNvPr id="3" name="Zástupný symbol obsahu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sk-SK" dirty="0"/>
          </a:p>
        </p:txBody>
      </p:sp>
      <p:sp>
        <p:nvSpPr>
          <p:cNvPr id="5" name="Zástupný symbol päty 4"/>
          <p:cNvSpPr>
            <a:spLocks noGrp="1"/>
          </p:cNvSpPr>
          <p:nvPr>
            <p:ph type="ftr" sz="quarter" idx="11"/>
          </p:nvPr>
        </p:nvSpPr>
        <p:spPr>
          <a:xfrm>
            <a:off x="3124200" y="6356350"/>
            <a:ext cx="2895600" cy="365125"/>
          </a:xfrm>
          <a:prstGeom prst="rect">
            <a:avLst/>
          </a:prstGeom>
        </p:spPr>
        <p:txBody>
          <a:bodyPr/>
          <a:lstStyle/>
          <a:p>
            <a:endParaRPr lang="sk-SK"/>
          </a:p>
        </p:txBody>
      </p:sp>
      <p:sp>
        <p:nvSpPr>
          <p:cNvPr id="6" name="Zástupný symbol čísla snímky 5"/>
          <p:cNvSpPr>
            <a:spLocks noGrp="1"/>
          </p:cNvSpPr>
          <p:nvPr>
            <p:ph type="sldNum" sz="quarter" idx="12"/>
          </p:nvPr>
        </p:nvSpPr>
        <p:spPr/>
        <p:txBody>
          <a:bodyPr/>
          <a:lstStyle/>
          <a:p>
            <a:fld id="{D920B1B5-D958-4A91-AE1D-A2AAAB5B3981}"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a:t>Kliknite sem a upravte štýl predlohy nadpisov.</a:t>
            </a:r>
            <a:endParaRPr lang="sk-SK" dirty="0"/>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5" name="Zástupný symbol päty 4"/>
          <p:cNvSpPr>
            <a:spLocks noGrp="1"/>
          </p:cNvSpPr>
          <p:nvPr>
            <p:ph type="ftr" sz="quarter" idx="11"/>
          </p:nvPr>
        </p:nvSpPr>
        <p:spPr>
          <a:xfrm>
            <a:off x="3124200" y="6356350"/>
            <a:ext cx="2895600" cy="365125"/>
          </a:xfrm>
          <a:prstGeom prst="rect">
            <a:avLst/>
          </a:prstGeom>
        </p:spPr>
        <p:txBody>
          <a:bodyPr/>
          <a:lstStyle/>
          <a:p>
            <a:endParaRPr lang="sk-SK"/>
          </a:p>
        </p:txBody>
      </p:sp>
      <p:sp>
        <p:nvSpPr>
          <p:cNvPr id="6" name="Zástupný symbol čísla snímky 5"/>
          <p:cNvSpPr>
            <a:spLocks noGrp="1"/>
          </p:cNvSpPr>
          <p:nvPr>
            <p:ph type="sldNum" sz="quarter" idx="12"/>
          </p:nvPr>
        </p:nvSpPr>
        <p:spPr/>
        <p:txBody>
          <a:bodyPr/>
          <a:lstStyle/>
          <a:p>
            <a:fld id="{D920B1B5-D958-4A91-AE1D-A2AAAB5B3981}"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endParaRPr lang="sk-SK" dirty="0"/>
          </a:p>
        </p:txBody>
      </p:sp>
      <p:sp>
        <p:nvSpPr>
          <p:cNvPr id="3" name="Zástupný symbol obsahu 2"/>
          <p:cNvSpPr>
            <a:spLocks noGrp="1"/>
          </p:cNvSpPr>
          <p:nvPr>
            <p:ph sz="half" idx="1"/>
          </p:nvPr>
        </p:nvSpPr>
        <p:spPr>
          <a:xfrm>
            <a:off x="457200" y="1600200"/>
            <a:ext cx="4038600" cy="4525963"/>
          </a:xfrm>
        </p:spPr>
        <p:txBody>
          <a:bodyPr/>
          <a:lstStyle>
            <a:lvl1pPr>
              <a:defRPr sz="2400"/>
            </a:lvl1pPr>
            <a:lvl2pPr>
              <a:defRPr sz="1800"/>
            </a:lvl2pPr>
            <a:lvl3pPr>
              <a:defRPr sz="1400"/>
            </a:lvl3pPr>
            <a:lvl4pPr>
              <a:defRPr sz="1400"/>
            </a:lvl4pPr>
            <a:lvl5pPr>
              <a:defRPr sz="1400"/>
            </a:lvl5pPr>
            <a:lvl6pPr>
              <a:defRPr sz="1800"/>
            </a:lvl6pPr>
            <a:lvl7pPr>
              <a:defRPr sz="1800"/>
            </a:lvl7pPr>
            <a:lvl8pPr>
              <a:defRPr sz="1800"/>
            </a:lvl8pPr>
            <a:lvl9pPr>
              <a:defRPr sz="1800"/>
            </a:lvl9p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4" name="Zástupný symbol obsahu 3"/>
          <p:cNvSpPr>
            <a:spLocks noGrp="1"/>
          </p:cNvSpPr>
          <p:nvPr>
            <p:ph sz="half" idx="2"/>
          </p:nvPr>
        </p:nvSpPr>
        <p:spPr>
          <a:xfrm>
            <a:off x="4648200" y="1600200"/>
            <a:ext cx="4038600" cy="4525963"/>
          </a:xfrm>
        </p:spPr>
        <p:txBody>
          <a:bodyPr/>
          <a:lstStyle>
            <a:lvl1pPr>
              <a:defRPr sz="2400"/>
            </a:lvl1pPr>
            <a:lvl2pPr>
              <a:defRPr sz="1800"/>
            </a:lvl2pPr>
            <a:lvl3pPr>
              <a:defRPr sz="1400"/>
            </a:lvl3pPr>
            <a:lvl4pPr>
              <a:defRPr sz="1400"/>
            </a:lvl4pPr>
            <a:lvl5pPr>
              <a:defRPr sz="1400"/>
            </a:lvl5pPr>
            <a:lvl6pPr>
              <a:defRPr sz="1800"/>
            </a:lvl6pPr>
            <a:lvl7pPr>
              <a:defRPr sz="1800"/>
            </a:lvl7pPr>
            <a:lvl8pPr>
              <a:defRPr sz="1800"/>
            </a:lvl8pPr>
            <a:lvl9pPr>
              <a:defRPr sz="1800"/>
            </a:lvl9p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6" name="Zástupný symbol päty 5"/>
          <p:cNvSpPr>
            <a:spLocks noGrp="1"/>
          </p:cNvSpPr>
          <p:nvPr>
            <p:ph type="ftr" sz="quarter" idx="11"/>
          </p:nvPr>
        </p:nvSpPr>
        <p:spPr>
          <a:xfrm>
            <a:off x="3124200" y="6356350"/>
            <a:ext cx="2895600" cy="365125"/>
          </a:xfrm>
          <a:prstGeom prst="rect">
            <a:avLst/>
          </a:prstGeom>
        </p:spPr>
        <p:txBody>
          <a:bodyPr/>
          <a:lstStyle/>
          <a:p>
            <a:endParaRPr lang="sk-SK"/>
          </a:p>
        </p:txBody>
      </p:sp>
      <p:sp>
        <p:nvSpPr>
          <p:cNvPr id="7" name="Zástupný symbol čísla snímky 6"/>
          <p:cNvSpPr>
            <a:spLocks noGrp="1"/>
          </p:cNvSpPr>
          <p:nvPr>
            <p:ph type="sldNum" sz="quarter" idx="12"/>
          </p:nvPr>
        </p:nvSpPr>
        <p:spPr/>
        <p:txBody>
          <a:bodyPr/>
          <a:lstStyle/>
          <a:p>
            <a:fld id="{D920B1B5-D958-4A91-AE1D-A2AAAB5B3981}"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a:t>Kliknite sem a upravte štýl predlohy nadpisov.</a:t>
            </a:r>
            <a:endParaRPr lang="sk-SK" dirty="0"/>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dirty="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1800"/>
            </a:lvl2pPr>
            <a:lvl3pPr>
              <a:defRPr sz="1400"/>
            </a:lvl3pPr>
            <a:lvl4pPr>
              <a:defRPr sz="1400"/>
            </a:lvl4pPr>
            <a:lvl5pPr>
              <a:defRPr sz="1400"/>
            </a:lvl5pPr>
            <a:lvl6pPr>
              <a:defRPr sz="1600"/>
            </a:lvl6pPr>
            <a:lvl7pPr>
              <a:defRPr sz="1600"/>
            </a:lvl7pPr>
            <a:lvl8pPr>
              <a:defRPr sz="1600"/>
            </a:lvl8pPr>
            <a:lvl9pPr>
              <a:defRPr sz="1600"/>
            </a:lvl9p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1800"/>
            </a:lvl2pPr>
            <a:lvl3pPr>
              <a:defRPr sz="1400"/>
            </a:lvl3pPr>
            <a:lvl4pPr>
              <a:defRPr sz="1400"/>
            </a:lvl4pPr>
            <a:lvl5pPr>
              <a:defRPr sz="1400"/>
            </a:lvl5pPr>
            <a:lvl6pPr>
              <a:defRPr sz="1600"/>
            </a:lvl6pPr>
            <a:lvl7pPr>
              <a:defRPr sz="1600"/>
            </a:lvl7pPr>
            <a:lvl8pPr>
              <a:defRPr sz="1600"/>
            </a:lvl8pPr>
            <a:lvl9pPr>
              <a:defRPr sz="1600"/>
            </a:lvl9p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8" name="Zástupný symbol päty 7"/>
          <p:cNvSpPr>
            <a:spLocks noGrp="1"/>
          </p:cNvSpPr>
          <p:nvPr>
            <p:ph type="ftr" sz="quarter" idx="11"/>
          </p:nvPr>
        </p:nvSpPr>
        <p:spPr>
          <a:xfrm>
            <a:off x="3124200" y="6356350"/>
            <a:ext cx="2895600" cy="365125"/>
          </a:xfrm>
          <a:prstGeom prst="rect">
            <a:avLst/>
          </a:prstGeom>
        </p:spPr>
        <p:txBody>
          <a:bodyPr/>
          <a:lstStyle/>
          <a:p>
            <a:endParaRPr lang="sk-SK"/>
          </a:p>
        </p:txBody>
      </p:sp>
      <p:sp>
        <p:nvSpPr>
          <p:cNvPr id="9" name="Zástupný symbol čísla snímky 8"/>
          <p:cNvSpPr>
            <a:spLocks noGrp="1"/>
          </p:cNvSpPr>
          <p:nvPr>
            <p:ph type="sldNum" sz="quarter" idx="12"/>
          </p:nvPr>
        </p:nvSpPr>
        <p:spPr/>
        <p:txBody>
          <a:bodyPr/>
          <a:lstStyle/>
          <a:p>
            <a:fld id="{D920B1B5-D958-4A91-AE1D-A2AAAB5B3981}"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Kliknite sem a upravte štýl predlohy nadpisov.</a:t>
            </a:r>
          </a:p>
        </p:txBody>
      </p:sp>
      <p:sp>
        <p:nvSpPr>
          <p:cNvPr id="4" name="Zástupný symbol päty 3"/>
          <p:cNvSpPr>
            <a:spLocks noGrp="1"/>
          </p:cNvSpPr>
          <p:nvPr>
            <p:ph type="ftr" sz="quarter" idx="11"/>
          </p:nvPr>
        </p:nvSpPr>
        <p:spPr>
          <a:xfrm>
            <a:off x="3124200" y="6356350"/>
            <a:ext cx="2895600" cy="365125"/>
          </a:xfrm>
          <a:prstGeom prst="rect">
            <a:avLst/>
          </a:prstGeom>
        </p:spPr>
        <p:txBody>
          <a:bodyPr/>
          <a:lstStyle/>
          <a:p>
            <a:endParaRPr lang="sk-SK"/>
          </a:p>
        </p:txBody>
      </p:sp>
      <p:sp>
        <p:nvSpPr>
          <p:cNvPr id="5" name="Zástupný symbol čísla snímky 4"/>
          <p:cNvSpPr>
            <a:spLocks noGrp="1"/>
          </p:cNvSpPr>
          <p:nvPr>
            <p:ph type="sldNum" sz="quarter" idx="12"/>
          </p:nvPr>
        </p:nvSpPr>
        <p:spPr/>
        <p:txBody>
          <a:bodyPr/>
          <a:lstStyle/>
          <a:p>
            <a:fld id="{D920B1B5-D958-4A91-AE1D-A2AAAB5B3981}"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3" name="Zástupný symbol päty 2"/>
          <p:cNvSpPr>
            <a:spLocks noGrp="1"/>
          </p:cNvSpPr>
          <p:nvPr>
            <p:ph type="ftr" sz="quarter" idx="11"/>
          </p:nvPr>
        </p:nvSpPr>
        <p:spPr>
          <a:xfrm>
            <a:off x="3124200" y="6356350"/>
            <a:ext cx="2895600" cy="365125"/>
          </a:xfrm>
          <a:prstGeom prst="rect">
            <a:avLst/>
          </a:prstGeom>
        </p:spPr>
        <p:txBody>
          <a:bodyPr/>
          <a:lstStyle/>
          <a:p>
            <a:endParaRPr lang="sk-SK"/>
          </a:p>
        </p:txBody>
      </p:sp>
      <p:sp>
        <p:nvSpPr>
          <p:cNvPr id="4" name="Zástupný symbol čísla snímky 3"/>
          <p:cNvSpPr>
            <a:spLocks noGrp="1"/>
          </p:cNvSpPr>
          <p:nvPr>
            <p:ph type="sldNum" sz="quarter" idx="12"/>
          </p:nvPr>
        </p:nvSpPr>
        <p:spPr/>
        <p:txBody>
          <a:bodyPr/>
          <a:lstStyle/>
          <a:p>
            <a:fld id="{D920B1B5-D958-4A91-AE1D-A2AAAB5B3981}"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a:t>Kliknite sem a upravte štýl predlohy nadpisov.</a:t>
            </a:r>
            <a:endParaRPr lang="sk-SK" dirty="0"/>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6" name="Zástupný symbol päty 5"/>
          <p:cNvSpPr>
            <a:spLocks noGrp="1"/>
          </p:cNvSpPr>
          <p:nvPr>
            <p:ph type="ftr" sz="quarter" idx="11"/>
          </p:nvPr>
        </p:nvSpPr>
        <p:spPr>
          <a:xfrm>
            <a:off x="3124200" y="6356350"/>
            <a:ext cx="2895600" cy="365125"/>
          </a:xfrm>
          <a:prstGeom prst="rect">
            <a:avLst/>
          </a:prstGeom>
        </p:spPr>
        <p:txBody>
          <a:bodyPr/>
          <a:lstStyle/>
          <a:p>
            <a:endParaRPr lang="sk-SK"/>
          </a:p>
        </p:txBody>
      </p:sp>
      <p:sp>
        <p:nvSpPr>
          <p:cNvPr id="7" name="Zástupný symbol čísla snímky 6"/>
          <p:cNvSpPr>
            <a:spLocks noGrp="1"/>
          </p:cNvSpPr>
          <p:nvPr>
            <p:ph type="sldNum" sz="quarter" idx="12"/>
          </p:nvPr>
        </p:nvSpPr>
        <p:spPr/>
        <p:txBody>
          <a:bodyPr/>
          <a:lstStyle/>
          <a:p>
            <a:fld id="{D920B1B5-D958-4A91-AE1D-A2AAAB5B3981}"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a:t>Kliknite sem a upravte štýl predlohy nadpisov.</a:t>
            </a:r>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Ak chcete pridať obrázok, kliknite na ikonu</a:t>
            </a:r>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6" name="Zástupný symbol päty 5"/>
          <p:cNvSpPr>
            <a:spLocks noGrp="1"/>
          </p:cNvSpPr>
          <p:nvPr>
            <p:ph type="ftr" sz="quarter" idx="11"/>
          </p:nvPr>
        </p:nvSpPr>
        <p:spPr>
          <a:xfrm>
            <a:off x="3124200" y="6356350"/>
            <a:ext cx="2895600" cy="365125"/>
          </a:xfrm>
          <a:prstGeom prst="rect">
            <a:avLst/>
          </a:prstGeom>
        </p:spPr>
        <p:txBody>
          <a:bodyPr/>
          <a:lstStyle/>
          <a:p>
            <a:endParaRPr lang="sk-SK"/>
          </a:p>
        </p:txBody>
      </p:sp>
      <p:sp>
        <p:nvSpPr>
          <p:cNvPr id="7" name="Zástupný symbol čísla snímky 6"/>
          <p:cNvSpPr>
            <a:spLocks noGrp="1"/>
          </p:cNvSpPr>
          <p:nvPr>
            <p:ph type="sldNum" sz="quarter" idx="12"/>
          </p:nvPr>
        </p:nvSpPr>
        <p:spPr/>
        <p:txBody>
          <a:bodyPr/>
          <a:lstStyle/>
          <a:p>
            <a:fld id="{D920B1B5-D958-4A91-AE1D-A2AAAB5B3981}"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dirty="0"/>
              <a:t>Kliknite sem a upravte štýl predlohy nadpisov.</a:t>
            </a:r>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dirty="0"/>
              <a:t>Kliknite sem a upravte štýly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6" name="Zástupný symbol čísla snímky 5"/>
          <p:cNvSpPr>
            <a:spLocks noGrp="1"/>
          </p:cNvSpPr>
          <p:nvPr>
            <p:ph type="sldNum" sz="quarter" idx="4"/>
          </p:nvPr>
        </p:nvSpPr>
        <p:spPr>
          <a:xfrm>
            <a:off x="457200" y="636184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20B1B5-D958-4A91-AE1D-A2AAAB5B3981}" type="slidenum">
              <a:rPr lang="sk-SK" smtClean="0"/>
              <a:pPr/>
              <a:t>‹#›</a:t>
            </a:fld>
            <a:endParaRPr lang="sk-SK" dirty="0"/>
          </a:p>
        </p:txBody>
      </p:sp>
      <p:pic>
        <p:nvPicPr>
          <p:cNvPr id="7" name="Picture 6"/>
          <p:cNvPicPr>
            <a:picLocks noChangeAspect="1"/>
          </p:cNvPicPr>
          <p:nvPr/>
        </p:nvPicPr>
        <p:blipFill rotWithShape="1">
          <a:blip r:embed="rId13" cstate="print">
            <a:extLst>
              <a:ext uri="{28A0092B-C50C-407E-A947-70E740481C1C}">
                <a14:useLocalDpi xmlns:a14="http://schemas.microsoft.com/office/drawing/2010/main" val="0"/>
              </a:ext>
            </a:extLst>
          </a:blip>
          <a:srcRect l="3277" t="16242" r="66949" b="24101"/>
          <a:stretch/>
        </p:blipFill>
        <p:spPr>
          <a:xfrm>
            <a:off x="7740352" y="6371109"/>
            <a:ext cx="1008112" cy="442267"/>
          </a:xfrm>
          <a:prstGeom prst="rect">
            <a:avLst/>
          </a:prstGeom>
        </p:spPr>
      </p:pic>
      <p:pic>
        <p:nvPicPr>
          <p:cNvPr id="8" name="Picture 7"/>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444208" y="6374402"/>
            <a:ext cx="1224136" cy="43897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spcBef>
          <a:spcPct val="20000"/>
        </a:spcBef>
        <a:buFont typeface="Arial" pitchFamily="34" charset="0"/>
        <a:buNone/>
        <a:defRPr sz="24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Font typeface="Arial" pitchFamily="34" charset="0"/>
        <a:buNone/>
        <a:defRPr sz="18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Font typeface="Arial" pitchFamily="34" charset="0"/>
        <a:buNone/>
        <a:defRPr sz="14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spcBef>
          <a:spcPct val="20000"/>
        </a:spcBef>
        <a:buFont typeface="Arial" pitchFamily="34" charset="0"/>
        <a:buNone/>
        <a:defRPr sz="14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spcBef>
          <a:spcPct val="20000"/>
        </a:spcBef>
        <a:buFont typeface="Arial" pitchFamily="34" charset="0"/>
        <a:buNone/>
        <a:defRPr sz="1400" b="1"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36eiARTbu_M&amp;feature=youtu.be" TargetMode="External"/><Relationship Id="rId2" Type="http://schemas.openxmlformats.org/officeDocument/2006/relationships/hyperlink" Target="https://www.pewe.sk/wp-content/uploads/2018/10/2018-10-Ako-pisat-pracu.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116633"/>
            <a:ext cx="8424936" cy="1080119"/>
          </a:xfrm>
        </p:spPr>
        <p:txBody>
          <a:bodyPr>
            <a:normAutofit/>
          </a:bodyPr>
          <a:lstStyle/>
          <a:p>
            <a:pPr algn="ctr"/>
            <a:r>
              <a:rPr lang="sk-SK" dirty="0">
                <a:solidFill>
                  <a:srgbClr val="0070C0"/>
                </a:solidFill>
              </a:rPr>
              <a:t>Ako pracovať na záverečnej práci</a:t>
            </a:r>
            <a:br>
              <a:rPr lang="sk-SK" dirty="0">
                <a:solidFill>
                  <a:srgbClr val="0070C0"/>
                </a:solidFill>
              </a:rPr>
            </a:br>
            <a:r>
              <a:rPr lang="sk-SK" sz="2000" dirty="0">
                <a:solidFill>
                  <a:srgbClr val="0070C0"/>
                </a:solidFill>
              </a:rPr>
              <a:t>(vybrané témy</a:t>
            </a:r>
            <a:r>
              <a:rPr lang="en-US" sz="2000" dirty="0">
                <a:solidFill>
                  <a:srgbClr val="0070C0"/>
                </a:solidFill>
              </a:rPr>
              <a:t> –</a:t>
            </a:r>
            <a:r>
              <a:rPr lang="sk-SK" sz="2000" dirty="0">
                <a:solidFill>
                  <a:srgbClr val="0070C0"/>
                </a:solidFill>
              </a:rPr>
              <a:t> pokračovanie)</a:t>
            </a:r>
            <a:endParaRPr lang="sk-SK" dirty="0">
              <a:solidFill>
                <a:srgbClr val="0070C0"/>
              </a:solidFill>
            </a:endParaRPr>
          </a:p>
        </p:txBody>
      </p:sp>
      <p:sp>
        <p:nvSpPr>
          <p:cNvPr id="3" name="Podnadpis 2"/>
          <p:cNvSpPr>
            <a:spLocks noGrp="1"/>
          </p:cNvSpPr>
          <p:nvPr>
            <p:ph type="subTitle" idx="1"/>
          </p:nvPr>
        </p:nvSpPr>
        <p:spPr>
          <a:xfrm>
            <a:off x="395536" y="5157192"/>
            <a:ext cx="7376864" cy="913656"/>
          </a:xfrm>
        </p:spPr>
        <p:txBody>
          <a:bodyPr/>
          <a:lstStyle/>
          <a:p>
            <a:r>
              <a:rPr lang="sk-SK" dirty="0"/>
              <a:t>Ivan Srba</a:t>
            </a:r>
            <a:r>
              <a:rPr lang="en-US" dirty="0"/>
              <a:t>, </a:t>
            </a:r>
            <a:r>
              <a:rPr lang="sk-SK" dirty="0"/>
              <a:t>Jakub Šimko</a:t>
            </a:r>
          </a:p>
        </p:txBody>
      </p:sp>
      <p:pic>
        <p:nvPicPr>
          <p:cNvPr id="1026" name="Picture 2" descr="VÃ½sledok vyhÄ¾adÃ¡vania obrÃ¡zkov pre dopyt final thesis">
            <a:extLst>
              <a:ext uri="{FF2B5EF4-FFF2-40B4-BE49-F238E27FC236}">
                <a16:creationId xmlns:a16="http://schemas.microsoft.com/office/drawing/2014/main" id="{2CB1434B-203D-4DE3-8278-00C198E450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540" y="1382772"/>
            <a:ext cx="8280920" cy="35883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obsahu návrhu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ext uri="{D42A27DB-BD31-4B8C-83A1-F6EECF244321}">
                <p14:modId xmlns:p14="http://schemas.microsoft.com/office/powerpoint/2010/main" val="2206524728"/>
              </p:ext>
            </p:extLst>
          </p:nvPr>
        </p:nvGraphicFramePr>
        <p:xfrm>
          <a:off x="107503" y="1484784"/>
          <a:ext cx="8883272" cy="5135448"/>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1224136">
                <a:tc>
                  <a:txBody>
                    <a:bodyPr/>
                    <a:lstStyle/>
                    <a:p>
                      <a:r>
                        <a:rPr lang="sk-SK" b="1" dirty="0">
                          <a:solidFill>
                            <a:schemeClr val="accent1"/>
                          </a:solidFill>
                        </a:rPr>
                        <a:t>Ciele práce</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Úloha ML</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Úloha zistenia výskytu alebo charakteristík nejakého javu</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25090649"/>
                  </a:ext>
                </a:extLst>
              </a:tr>
              <a:tr h="1224136">
                <a:tc>
                  <a:txBody>
                    <a:bodyPr/>
                    <a:lstStyle/>
                    <a:p>
                      <a:r>
                        <a:rPr lang="sk-SK" b="1" dirty="0">
                          <a:solidFill>
                            <a:schemeClr val="accent1"/>
                          </a:solidFill>
                        </a:rPr>
                        <a:t>Konceptuálny návrh</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Vlastnosti navrhovanej metódy</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ML </a:t>
                      </a:r>
                      <a:r>
                        <a:rPr lang="sk-SK" dirty="0" err="1"/>
                        <a:t>workflow</a:t>
                      </a:r>
                      <a:r>
                        <a:rPr lang="sk-SK" dirty="0"/>
                        <a:t> alebo dátový </a:t>
                      </a:r>
                      <a:r>
                        <a:rPr lang="sk-SK" dirty="0" err="1"/>
                        <a:t>flow</a:t>
                      </a: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a:t>
                      </a:r>
                      <a:r>
                        <a:rPr lang="sk-SK" dirty="0" err="1"/>
                        <a:t>hľad</a:t>
                      </a:r>
                      <a:r>
                        <a:rPr lang="sk-SK" dirty="0"/>
                        <a:t> štúdie, napr. jej celkový postup, úlohy pre participantov, rozsah zbieraných dát</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70149340"/>
                  </a:ext>
                </a:extLst>
              </a:tr>
              <a:tr h="1789122">
                <a:tc>
                  <a:txBody>
                    <a:bodyPr/>
                    <a:lstStyle/>
                    <a:p>
                      <a:r>
                        <a:rPr lang="sk-SK" b="1" dirty="0">
                          <a:solidFill>
                            <a:schemeClr val="accent1"/>
                          </a:solidFill>
                        </a:rPr>
                        <a:t>Podrobný návrh</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Požiadavky na dáta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Opis čŕt, algoritmov,  ...</a:t>
                      </a:r>
                    </a:p>
                    <a:p>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Výber participantov, presný scenár, zadanie, kroky pri analýze zozbieraných dát, ...</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493990014"/>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10</a:t>
            </a:fld>
            <a:endParaRPr lang="sk-SK"/>
          </a:p>
        </p:txBody>
      </p:sp>
    </p:spTree>
    <p:extLst>
      <p:ext uri="{BB962C8B-B14F-4D97-AF65-F5344CB8AC3E}">
        <p14:creationId xmlns:p14="http://schemas.microsoft.com/office/powerpoint/2010/main" val="933273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obsahu návrhu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nvPr>
        </p:nvGraphicFramePr>
        <p:xfrm>
          <a:off x="107503" y="1484784"/>
          <a:ext cx="8883272" cy="5135448"/>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1224136">
                <a:tc>
                  <a:txBody>
                    <a:bodyPr/>
                    <a:lstStyle/>
                    <a:p>
                      <a:r>
                        <a:rPr lang="sk-SK" b="1" dirty="0">
                          <a:solidFill>
                            <a:schemeClr val="accent1"/>
                          </a:solidFill>
                        </a:rPr>
                        <a:t>Ciele práce</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Úloha ML</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Úloha zistenia výskytu alebo charakteristík nejakého javu</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Biznis ciele</a:t>
                      </a:r>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25090649"/>
                  </a:ext>
                </a:extLst>
              </a:tr>
              <a:tr h="1224136">
                <a:tc>
                  <a:txBody>
                    <a:bodyPr/>
                    <a:lstStyle/>
                    <a:p>
                      <a:r>
                        <a:rPr lang="sk-SK" b="1" dirty="0">
                          <a:solidFill>
                            <a:schemeClr val="accent1"/>
                          </a:solidFill>
                        </a:rPr>
                        <a:t>Konceptuálny návrh</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Vlastnosti navrhovanej metódy</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ML </a:t>
                      </a:r>
                      <a:r>
                        <a:rPr lang="sk-SK" dirty="0" err="1"/>
                        <a:t>workflow</a:t>
                      </a:r>
                      <a:r>
                        <a:rPr lang="sk-SK" dirty="0"/>
                        <a:t> alebo dátový </a:t>
                      </a:r>
                      <a:r>
                        <a:rPr lang="sk-SK" dirty="0" err="1"/>
                        <a:t>flow</a:t>
                      </a: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a:t>
                      </a:r>
                      <a:r>
                        <a:rPr lang="sk-SK" dirty="0" err="1"/>
                        <a:t>hľad</a:t>
                      </a:r>
                      <a:r>
                        <a:rPr lang="sk-SK" dirty="0"/>
                        <a:t> štúdie, napr. jej celkový postup, úlohy pre participantov, rozsah zbieraných dát</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SW požiadavky a špecifikácia, napr. prípady použitia</a:t>
                      </a:r>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70149340"/>
                  </a:ext>
                </a:extLst>
              </a:tr>
              <a:tr h="1789122">
                <a:tc>
                  <a:txBody>
                    <a:bodyPr/>
                    <a:lstStyle/>
                    <a:p>
                      <a:r>
                        <a:rPr lang="sk-SK" b="1" dirty="0">
                          <a:solidFill>
                            <a:schemeClr val="accent1"/>
                          </a:solidFill>
                        </a:rPr>
                        <a:t>Podrobný návrh</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Požiadavky na dáta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Opis čŕt, algoritmov,  ...</a:t>
                      </a:r>
                    </a:p>
                    <a:p>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Výber participantov, presný scenár, zadanie, kroky pri analýze zozbieraných dát, ...</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SW návrh, napr. architektúra, model údajov, objektový model, ...</a:t>
                      </a:r>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493990014"/>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11</a:t>
            </a:fld>
            <a:endParaRPr lang="sk-SK"/>
          </a:p>
        </p:txBody>
      </p:sp>
    </p:spTree>
    <p:extLst>
      <p:ext uri="{BB962C8B-B14F-4D97-AF65-F5344CB8AC3E}">
        <p14:creationId xmlns:p14="http://schemas.microsoft.com/office/powerpoint/2010/main" val="1028695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227FD-A4B4-4BC8-BDA1-AACF900DF302}"/>
              </a:ext>
            </a:extLst>
          </p:cNvPr>
          <p:cNvSpPr>
            <a:spLocks noGrp="1"/>
          </p:cNvSpPr>
          <p:nvPr>
            <p:ph type="title"/>
          </p:nvPr>
        </p:nvSpPr>
        <p:spPr>
          <a:xfrm>
            <a:off x="427132" y="1196752"/>
            <a:ext cx="8229600" cy="4176464"/>
          </a:xfrm>
        </p:spPr>
        <p:txBody>
          <a:bodyPr>
            <a:normAutofit/>
          </a:bodyPr>
          <a:lstStyle/>
          <a:p>
            <a:pPr algn="ctr"/>
            <a:r>
              <a:rPr lang="sk-SK" sz="4800" dirty="0"/>
              <a:t>Realizácia</a:t>
            </a:r>
          </a:p>
        </p:txBody>
      </p:sp>
    </p:spTree>
    <p:extLst>
      <p:ext uri="{BB962C8B-B14F-4D97-AF65-F5344CB8AC3E}">
        <p14:creationId xmlns:p14="http://schemas.microsoft.com/office/powerpoint/2010/main" val="2982995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Ako opísať realizáciu?</a:t>
            </a:r>
          </a:p>
        </p:txBody>
      </p:sp>
      <p:sp>
        <p:nvSpPr>
          <p:cNvPr id="12291" name="Zástupný symbol obsahu 2"/>
          <p:cNvSpPr>
            <a:spLocks noGrp="1"/>
          </p:cNvSpPr>
          <p:nvPr>
            <p:ph idx="1"/>
          </p:nvPr>
        </p:nvSpPr>
        <p:spPr>
          <a:xfrm>
            <a:off x="457200" y="2060848"/>
            <a:ext cx="8229600" cy="4065315"/>
          </a:xfrm>
        </p:spPr>
        <p:txBody>
          <a:bodyPr/>
          <a:lstStyle/>
          <a:p>
            <a:r>
              <a:rPr lang="sk-SK" altLang="sk-SK" dirty="0"/>
              <a:t>Konkretizujte návrh už pre konkrétne </a:t>
            </a:r>
            <a:r>
              <a:rPr lang="sk-SK" altLang="sk-SK" dirty="0">
                <a:solidFill>
                  <a:srgbClr val="0070C0"/>
                </a:solidFill>
              </a:rPr>
              <a:t>technológie, aplikácie</a:t>
            </a:r>
            <a:r>
              <a:rPr lang="sk-SK" altLang="sk-SK" dirty="0"/>
              <a:t>,</a:t>
            </a:r>
            <a:r>
              <a:rPr lang="sk-SK" altLang="sk-SK" dirty="0">
                <a:solidFill>
                  <a:srgbClr val="0070C0"/>
                </a:solidFill>
              </a:rPr>
              <a:t> zdroje a typy dát, ... </a:t>
            </a:r>
          </a:p>
          <a:p>
            <a:endParaRPr lang="sk-SK" altLang="sk-SK" dirty="0">
              <a:solidFill>
                <a:schemeClr val="accent1"/>
              </a:solidFill>
            </a:endParaRPr>
          </a:p>
          <a:p>
            <a:r>
              <a:rPr lang="sk-SK" altLang="sk-SK" dirty="0"/>
              <a:t>Detailný opis, ako sú </a:t>
            </a:r>
            <a:r>
              <a:rPr lang="sk-SK" altLang="sk-SK" dirty="0">
                <a:solidFill>
                  <a:srgbClr val="0070C0"/>
                </a:solidFill>
              </a:rPr>
              <a:t>realizované</a:t>
            </a:r>
            <a:r>
              <a:rPr lang="sk-SK" altLang="sk-SK" dirty="0"/>
              <a:t> jednotlivé kroky/časti návrhu</a:t>
            </a:r>
          </a:p>
          <a:p>
            <a:endParaRPr lang="sk-SK" altLang="sk-SK" dirty="0">
              <a:solidFill>
                <a:schemeClr val="accent1"/>
              </a:solidFill>
            </a:endParaRPr>
          </a:p>
          <a:p>
            <a:r>
              <a:rPr lang="sk-SK" altLang="sk-SK" dirty="0"/>
              <a:t>Nezachádzajte však už do úplných detailov, na tie slúžia prílohy</a:t>
            </a:r>
          </a:p>
          <a:p>
            <a:endParaRPr lang="sk-SK" altLang="sk-SK" dirty="0"/>
          </a:p>
          <a:p>
            <a:endParaRPr lang="sk-SK" altLang="sk-SK" dirty="0"/>
          </a:p>
          <a:p>
            <a:endParaRPr lang="sk-SK" altLang="sk-SK" dirty="0"/>
          </a:p>
        </p:txBody>
      </p:sp>
      <p:sp>
        <p:nvSpPr>
          <p:cNvPr id="4" name="Slide Number Placeholder 3">
            <a:extLst>
              <a:ext uri="{FF2B5EF4-FFF2-40B4-BE49-F238E27FC236}">
                <a16:creationId xmlns:a16="http://schemas.microsoft.com/office/drawing/2014/main" id="{4675667F-4B24-493B-AEEE-5E3FA62FAAF0}"/>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13</a:t>
            </a:fld>
            <a:endParaRPr lang="sk-SK"/>
          </a:p>
        </p:txBody>
      </p:sp>
    </p:spTree>
    <p:extLst>
      <p:ext uri="{BB962C8B-B14F-4D97-AF65-F5344CB8AC3E}">
        <p14:creationId xmlns:p14="http://schemas.microsoft.com/office/powerpoint/2010/main" val="60247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Ako opísať realizáciu?</a:t>
            </a:r>
          </a:p>
        </p:txBody>
      </p:sp>
      <p:sp>
        <p:nvSpPr>
          <p:cNvPr id="4" name="Slide Number Placeholder 3">
            <a:extLst>
              <a:ext uri="{FF2B5EF4-FFF2-40B4-BE49-F238E27FC236}">
                <a16:creationId xmlns:a16="http://schemas.microsoft.com/office/drawing/2014/main" id="{B08BE3F4-F68A-4F0A-95EF-B65A2BD3F704}"/>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14</a:t>
            </a:fld>
            <a:endParaRPr lang="sk-SK"/>
          </a:p>
        </p:txBody>
      </p:sp>
      <p:sp>
        <p:nvSpPr>
          <p:cNvPr id="6" name="Zástupný symbol obsahu 2">
            <a:extLst>
              <a:ext uri="{FF2B5EF4-FFF2-40B4-BE49-F238E27FC236}">
                <a16:creationId xmlns:a16="http://schemas.microsoft.com/office/drawing/2014/main" id="{FEEE2A16-986C-43A7-939F-985A6DF69DDD}"/>
              </a:ext>
            </a:extLst>
          </p:cNvPr>
          <p:cNvSpPr txBox="1">
            <a:spLocks/>
          </p:cNvSpPr>
          <p:nvPr/>
        </p:nvSpPr>
        <p:spPr>
          <a:xfrm>
            <a:off x="457200" y="2996952"/>
            <a:ext cx="8229600" cy="1728192"/>
          </a:xfrm>
          <a:prstGeom prst="rect">
            <a:avLst/>
          </a:prstGeom>
          <a:solidFill>
            <a:schemeClr val="accent1"/>
          </a:solidFill>
        </p:spPr>
        <p:txBody>
          <a:bodyPr vert="horz" lIns="91440" tIns="45720" rIns="91440" bIns="45720" rtlCol="0">
            <a:noAutofit/>
          </a:bodyPr>
          <a:lstStyle>
            <a:lvl1pPr marL="0" indent="0" algn="l" defTabSz="914400" rtl="0" eaLnBrk="1" latinLnBrk="0" hangingPunct="1">
              <a:spcBef>
                <a:spcPct val="20000"/>
              </a:spcBef>
              <a:buFont typeface="Arial" pitchFamily="34" charset="0"/>
              <a:buNone/>
              <a:defRPr sz="24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Font typeface="Arial" pitchFamily="34" charset="0"/>
              <a:buNone/>
              <a:defRPr sz="18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Font typeface="Arial" pitchFamily="34" charset="0"/>
              <a:buNone/>
              <a:defRPr sz="14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spcBef>
                <a:spcPct val="20000"/>
              </a:spcBef>
              <a:buFont typeface="Arial" pitchFamily="34" charset="0"/>
              <a:buNone/>
              <a:defRPr sz="14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spcBef>
                <a:spcPct val="20000"/>
              </a:spcBef>
              <a:buFont typeface="Arial" pitchFamily="34" charset="0"/>
              <a:buNone/>
              <a:defRPr sz="1400" b="1"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sk-SK" altLang="sk-SK" dirty="0">
              <a:solidFill>
                <a:schemeClr val="bg1"/>
              </a:solidFill>
            </a:endParaRPr>
          </a:p>
          <a:p>
            <a:pPr algn="ctr"/>
            <a:r>
              <a:rPr lang="sk-SK" altLang="sk-SK" dirty="0">
                <a:solidFill>
                  <a:schemeClr val="bg1"/>
                </a:solidFill>
              </a:rPr>
              <a:t>Pokúste sa oddeliť realizáciu od overenia</a:t>
            </a:r>
          </a:p>
          <a:p>
            <a:pPr algn="ctr"/>
            <a:r>
              <a:rPr lang="sk-SK" altLang="sk-SK" sz="2000" dirty="0">
                <a:solidFill>
                  <a:schemeClr val="bg1"/>
                </a:solidFill>
              </a:rPr>
              <a:t>(na konkrétnych dátach, </a:t>
            </a:r>
            <a:r>
              <a:rPr lang="en-US" altLang="sk-SK" sz="2000" dirty="0">
                <a:solidFill>
                  <a:schemeClr val="bg1"/>
                </a:solidFill>
              </a:rPr>
              <a:t>s</a:t>
            </a:r>
            <a:r>
              <a:rPr lang="sk-SK" altLang="sk-SK" sz="2000" dirty="0">
                <a:solidFill>
                  <a:schemeClr val="bg1"/>
                </a:solidFill>
              </a:rPr>
              <a:t> konkrétnymi participantmi, ...)</a:t>
            </a:r>
          </a:p>
        </p:txBody>
      </p:sp>
    </p:spTree>
    <p:extLst>
      <p:ext uri="{BB962C8B-B14F-4D97-AF65-F5344CB8AC3E}">
        <p14:creationId xmlns:p14="http://schemas.microsoft.com/office/powerpoint/2010/main" val="3193789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obsahu realizácie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ext uri="{D42A27DB-BD31-4B8C-83A1-F6EECF244321}">
                <p14:modId xmlns:p14="http://schemas.microsoft.com/office/powerpoint/2010/main" val="2015937769"/>
              </p:ext>
            </p:extLst>
          </p:nvPr>
        </p:nvGraphicFramePr>
        <p:xfrm>
          <a:off x="107503" y="1484784"/>
          <a:ext cx="8883272" cy="2396510"/>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853018">
                <a:tc>
                  <a:txBody>
                    <a:bodyPr/>
                    <a:lstStyle/>
                    <a:p>
                      <a:r>
                        <a:rPr lang="sk-SK" b="1" dirty="0">
                          <a:solidFill>
                            <a:schemeClr val="accent1"/>
                          </a:solidFill>
                        </a:rPr>
                        <a:t>Realizácia</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25090649"/>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15</a:t>
            </a:fld>
            <a:endParaRPr lang="sk-SK"/>
          </a:p>
        </p:txBody>
      </p:sp>
    </p:spTree>
    <p:extLst>
      <p:ext uri="{BB962C8B-B14F-4D97-AF65-F5344CB8AC3E}">
        <p14:creationId xmlns:p14="http://schemas.microsoft.com/office/powerpoint/2010/main" val="2146206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obsahu realizácie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nvPr>
        </p:nvGraphicFramePr>
        <p:xfrm>
          <a:off x="107503" y="1484784"/>
          <a:ext cx="8883272" cy="2396510"/>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853018">
                <a:tc>
                  <a:txBody>
                    <a:bodyPr/>
                    <a:lstStyle/>
                    <a:p>
                      <a:r>
                        <a:rPr lang="sk-SK" b="1" dirty="0">
                          <a:solidFill>
                            <a:schemeClr val="accent1"/>
                          </a:solidFill>
                        </a:rPr>
                        <a:t>Realizácia</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Použité knižnice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Presné výpočty čŕt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25090649"/>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16</a:t>
            </a:fld>
            <a:endParaRPr lang="sk-SK"/>
          </a:p>
        </p:txBody>
      </p:sp>
    </p:spTree>
    <p:extLst>
      <p:ext uri="{BB962C8B-B14F-4D97-AF65-F5344CB8AC3E}">
        <p14:creationId xmlns:p14="http://schemas.microsoft.com/office/powerpoint/2010/main" val="141779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obsahu realizácie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ext uri="{D42A27DB-BD31-4B8C-83A1-F6EECF244321}">
                <p14:modId xmlns:p14="http://schemas.microsoft.com/office/powerpoint/2010/main" val="1840003377"/>
              </p:ext>
            </p:extLst>
          </p:nvPr>
        </p:nvGraphicFramePr>
        <p:xfrm>
          <a:off x="107503" y="1484784"/>
          <a:ext cx="8883272" cy="2396510"/>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853018">
                <a:tc>
                  <a:txBody>
                    <a:bodyPr/>
                    <a:lstStyle/>
                    <a:p>
                      <a:r>
                        <a:rPr lang="sk-SK" b="1" dirty="0">
                          <a:solidFill>
                            <a:schemeClr val="accent1"/>
                          </a:solidFill>
                        </a:rPr>
                        <a:t>Realizácia</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Použité knižnice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Presné výpočty čŕt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Použité zariadenia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Konkrétny text zadania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25090649"/>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17</a:t>
            </a:fld>
            <a:endParaRPr lang="sk-SK"/>
          </a:p>
        </p:txBody>
      </p:sp>
    </p:spTree>
    <p:extLst>
      <p:ext uri="{BB962C8B-B14F-4D97-AF65-F5344CB8AC3E}">
        <p14:creationId xmlns:p14="http://schemas.microsoft.com/office/powerpoint/2010/main" val="4089539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obsahu realizácie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nvPr>
        </p:nvGraphicFramePr>
        <p:xfrm>
          <a:off x="107503" y="1484784"/>
          <a:ext cx="8883272" cy="2396510"/>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853018">
                <a:tc>
                  <a:txBody>
                    <a:bodyPr/>
                    <a:lstStyle/>
                    <a:p>
                      <a:r>
                        <a:rPr lang="sk-SK" b="1" dirty="0">
                          <a:solidFill>
                            <a:schemeClr val="accent1"/>
                          </a:solidFill>
                        </a:rPr>
                        <a:t>Realizácia</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Použité knižnice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Presné výpočty čŕt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Použité zariadenia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Konkrétny text zadania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Fyzický model údajov</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Snímky obrazovky</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a:t>
                      </a:r>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25090649"/>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18</a:t>
            </a:fld>
            <a:endParaRPr lang="sk-SK"/>
          </a:p>
        </p:txBody>
      </p:sp>
    </p:spTree>
    <p:extLst>
      <p:ext uri="{BB962C8B-B14F-4D97-AF65-F5344CB8AC3E}">
        <p14:creationId xmlns:p14="http://schemas.microsoft.com/office/powerpoint/2010/main" val="1552129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227FD-A4B4-4BC8-BDA1-AACF900DF302}"/>
              </a:ext>
            </a:extLst>
          </p:cNvPr>
          <p:cNvSpPr>
            <a:spLocks noGrp="1"/>
          </p:cNvSpPr>
          <p:nvPr>
            <p:ph type="title"/>
          </p:nvPr>
        </p:nvSpPr>
        <p:spPr>
          <a:xfrm>
            <a:off x="427132" y="1196752"/>
            <a:ext cx="8229600" cy="4176464"/>
          </a:xfrm>
        </p:spPr>
        <p:txBody>
          <a:bodyPr>
            <a:normAutofit/>
          </a:bodyPr>
          <a:lstStyle/>
          <a:p>
            <a:pPr algn="ctr"/>
            <a:r>
              <a:rPr lang="sk-SK" sz="4800" dirty="0"/>
              <a:t>Overenie</a:t>
            </a:r>
          </a:p>
        </p:txBody>
      </p:sp>
    </p:spTree>
    <p:extLst>
      <p:ext uri="{BB962C8B-B14F-4D97-AF65-F5344CB8AC3E}">
        <p14:creationId xmlns:p14="http://schemas.microsoft.com/office/powerpoint/2010/main" val="940551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Sumarizácia predchádzajúcich rád</a:t>
            </a:r>
          </a:p>
        </p:txBody>
      </p:sp>
      <p:sp>
        <p:nvSpPr>
          <p:cNvPr id="12291" name="Zástupný symbol obsahu 2"/>
          <p:cNvSpPr>
            <a:spLocks noGrp="1"/>
          </p:cNvSpPr>
          <p:nvPr>
            <p:ph idx="1"/>
          </p:nvPr>
        </p:nvSpPr>
        <p:spPr>
          <a:xfrm>
            <a:off x="457200" y="2060848"/>
            <a:ext cx="8229600" cy="4065315"/>
          </a:xfrm>
        </p:spPr>
        <p:txBody>
          <a:bodyPr>
            <a:noAutofit/>
          </a:bodyPr>
          <a:lstStyle/>
          <a:p>
            <a:r>
              <a:rPr lang="sk-SK" altLang="sk-SK" dirty="0"/>
              <a:t>Hľadajte </a:t>
            </a:r>
            <a:r>
              <a:rPr lang="sk-SK" altLang="sk-SK" dirty="0">
                <a:solidFill>
                  <a:schemeClr val="accent1"/>
                </a:solidFill>
              </a:rPr>
              <a:t>zdroje</a:t>
            </a:r>
            <a:r>
              <a:rPr lang="sk-SK" altLang="sk-SK" dirty="0"/>
              <a:t> (výskumné články), organizujte ich </a:t>
            </a:r>
            <a:r>
              <a:rPr lang="sk-SK" altLang="sk-SK" dirty="0">
                <a:solidFill>
                  <a:schemeClr val="accent1"/>
                </a:solidFill>
              </a:rPr>
              <a:t>vhodnými nástrojmi, </a:t>
            </a:r>
            <a:r>
              <a:rPr lang="sk-SK" altLang="sk-SK" dirty="0"/>
              <a:t>píšte si </a:t>
            </a:r>
            <a:r>
              <a:rPr lang="sk-SK" altLang="sk-SK" dirty="0">
                <a:solidFill>
                  <a:schemeClr val="accent1"/>
                </a:solidFill>
              </a:rPr>
              <a:t>poznámky</a:t>
            </a:r>
          </a:p>
          <a:p>
            <a:endParaRPr lang="sk-SK" altLang="sk-SK" dirty="0"/>
          </a:p>
          <a:p>
            <a:r>
              <a:rPr lang="sk-SK" altLang="sk-SK" dirty="0"/>
              <a:t>Vyberte si niekoľko </a:t>
            </a:r>
            <a:r>
              <a:rPr lang="sk-SK" altLang="sk-SK" dirty="0">
                <a:solidFill>
                  <a:schemeClr val="accent1"/>
                </a:solidFill>
              </a:rPr>
              <a:t>najrelevantnejších článkov</a:t>
            </a:r>
            <a:r>
              <a:rPr lang="sk-SK" altLang="sk-SK" dirty="0"/>
              <a:t>, opíšte ich </a:t>
            </a:r>
            <a:r>
              <a:rPr lang="sk-SK" altLang="sk-SK" dirty="0">
                <a:solidFill>
                  <a:schemeClr val="accent1"/>
                </a:solidFill>
              </a:rPr>
              <a:t>podrobne</a:t>
            </a:r>
            <a:r>
              <a:rPr lang="sk-SK" altLang="sk-SK" dirty="0"/>
              <a:t> a </a:t>
            </a:r>
            <a:r>
              <a:rPr lang="sk-SK" altLang="sk-SK" dirty="0">
                <a:solidFill>
                  <a:schemeClr val="accent1"/>
                </a:solidFill>
              </a:rPr>
              <a:t>porovnajte ich</a:t>
            </a:r>
          </a:p>
          <a:p>
            <a:endParaRPr lang="sk-SK" altLang="sk-SK" dirty="0"/>
          </a:p>
          <a:p>
            <a:r>
              <a:rPr lang="sk-SK" altLang="sk-SK" dirty="0"/>
              <a:t>Používajte </a:t>
            </a:r>
            <a:r>
              <a:rPr lang="sk-SK" altLang="sk-SK" dirty="0">
                <a:solidFill>
                  <a:schemeClr val="accent1"/>
                </a:solidFill>
              </a:rPr>
              <a:t>výrokovú osnovu</a:t>
            </a:r>
            <a:r>
              <a:rPr lang="sk-SK" altLang="sk-SK" dirty="0"/>
              <a:t>, dajte si záležať na </a:t>
            </a:r>
            <a:r>
              <a:rPr lang="sk-SK" altLang="sk-SK" dirty="0">
                <a:solidFill>
                  <a:schemeClr val="accent1"/>
                </a:solidFill>
              </a:rPr>
              <a:t>diskusii</a:t>
            </a:r>
            <a:r>
              <a:rPr lang="sk-SK" altLang="sk-SK" dirty="0"/>
              <a:t> na konci analýzy</a:t>
            </a:r>
          </a:p>
          <a:p>
            <a:endParaRPr lang="sk-SK" altLang="sk-SK" dirty="0"/>
          </a:p>
          <a:p>
            <a:r>
              <a:rPr lang="sk-SK" altLang="sk-SK" dirty="0"/>
              <a:t>Stanovte si správnu </a:t>
            </a:r>
            <a:r>
              <a:rPr lang="sk-SK" altLang="sk-SK" dirty="0">
                <a:solidFill>
                  <a:schemeClr val="accent1"/>
                </a:solidFill>
              </a:rPr>
              <a:t>výskumnú otázky </a:t>
            </a:r>
            <a:r>
              <a:rPr lang="sk-SK" altLang="sk-SK" dirty="0"/>
              <a:t>a </a:t>
            </a:r>
            <a:r>
              <a:rPr lang="sk-SK" altLang="sk-SK" dirty="0">
                <a:solidFill>
                  <a:schemeClr val="accent1"/>
                </a:solidFill>
              </a:rPr>
              <a:t>hypotézy</a:t>
            </a:r>
          </a:p>
        </p:txBody>
      </p:sp>
      <p:sp>
        <p:nvSpPr>
          <p:cNvPr id="4" name="Slide Number Placeholder 3">
            <a:extLst>
              <a:ext uri="{FF2B5EF4-FFF2-40B4-BE49-F238E27FC236}">
                <a16:creationId xmlns:a16="http://schemas.microsoft.com/office/drawing/2014/main" id="{74624516-5129-4741-96A2-B7CFEB6C0103}"/>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2</a:t>
            </a:fld>
            <a:endParaRPr lang="sk-SK"/>
          </a:p>
        </p:txBody>
      </p:sp>
    </p:spTree>
    <p:extLst>
      <p:ext uri="{BB962C8B-B14F-4D97-AF65-F5344CB8AC3E}">
        <p14:creationId xmlns:p14="http://schemas.microsoft.com/office/powerpoint/2010/main" val="383588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Ako opísať overenie svojej práce?</a:t>
            </a:r>
          </a:p>
        </p:txBody>
      </p:sp>
      <p:sp>
        <p:nvSpPr>
          <p:cNvPr id="12291" name="Zástupný symbol obsahu 2"/>
          <p:cNvSpPr>
            <a:spLocks noGrp="1"/>
          </p:cNvSpPr>
          <p:nvPr>
            <p:ph idx="1"/>
          </p:nvPr>
        </p:nvSpPr>
        <p:spPr>
          <a:xfrm>
            <a:off x="457200" y="2060848"/>
            <a:ext cx="8229600" cy="4065315"/>
          </a:xfrm>
        </p:spPr>
        <p:txBody>
          <a:bodyPr>
            <a:normAutofit/>
          </a:bodyPr>
          <a:lstStyle/>
          <a:p>
            <a:r>
              <a:rPr lang="sk-SK" altLang="sk-SK" dirty="0"/>
              <a:t>Explicitne zadefinujte </a:t>
            </a:r>
            <a:r>
              <a:rPr lang="sk-SK" altLang="sk-SK" dirty="0">
                <a:solidFill>
                  <a:srgbClr val="0070C0"/>
                </a:solidFill>
              </a:rPr>
              <a:t>metodológiu</a:t>
            </a:r>
            <a:r>
              <a:rPr lang="sk-SK" altLang="sk-SK" dirty="0"/>
              <a:t> overenia</a:t>
            </a:r>
          </a:p>
          <a:p>
            <a:pPr marL="342900" indent="-342900">
              <a:buFont typeface="Arial" panose="020B0604020202020204" pitchFamily="34" charset="0"/>
              <a:buChar char="•"/>
            </a:pPr>
            <a:r>
              <a:rPr lang="sk-SK" altLang="sk-SK" dirty="0"/>
              <a:t>Ako </a:t>
            </a:r>
            <a:r>
              <a:rPr lang="sk-SK" altLang="sk-SK" dirty="0">
                <a:solidFill>
                  <a:srgbClr val="0070C0"/>
                </a:solidFill>
              </a:rPr>
              <a:t>presne</a:t>
            </a:r>
            <a:r>
              <a:rPr lang="sk-SK" altLang="sk-SK" dirty="0"/>
              <a:t> ste postupovali (</a:t>
            </a:r>
            <a:r>
              <a:rPr lang="sk-SK" altLang="sk-SK" dirty="0" err="1"/>
              <a:t>zopakovateľnosť</a:t>
            </a:r>
            <a:r>
              <a:rPr lang="sk-SK" altLang="sk-SK" dirty="0"/>
              <a:t>)</a:t>
            </a:r>
          </a:p>
          <a:p>
            <a:pPr marL="342900" indent="-342900">
              <a:buFont typeface="Arial" panose="020B0604020202020204" pitchFamily="34" charset="0"/>
              <a:buChar char="•"/>
            </a:pPr>
            <a:r>
              <a:rPr lang="sk-SK" altLang="sk-SK" dirty="0"/>
              <a:t>Aké </a:t>
            </a:r>
            <a:r>
              <a:rPr lang="sk-SK" altLang="sk-SK" dirty="0">
                <a:solidFill>
                  <a:srgbClr val="0070C0"/>
                </a:solidFill>
              </a:rPr>
              <a:t>existujúce riešenia </a:t>
            </a:r>
            <a:r>
              <a:rPr lang="sk-SK" altLang="sk-SK" dirty="0"/>
              <a:t>ste si zvolili pre porovnanie</a:t>
            </a:r>
          </a:p>
          <a:p>
            <a:pPr marL="342900" indent="-342900">
              <a:buFont typeface="Arial" panose="020B0604020202020204" pitchFamily="34" charset="0"/>
              <a:buChar char="•"/>
            </a:pPr>
            <a:endParaRPr lang="sk-SK" altLang="sk-SK" dirty="0"/>
          </a:p>
          <a:p>
            <a:r>
              <a:rPr lang="sk-SK" altLang="sk-SK" dirty="0"/>
              <a:t>Overujte stanovené </a:t>
            </a:r>
            <a:r>
              <a:rPr lang="sk-SK" altLang="sk-SK" dirty="0">
                <a:solidFill>
                  <a:srgbClr val="0070C0"/>
                </a:solidFill>
              </a:rPr>
              <a:t>hypotézy</a:t>
            </a:r>
            <a:r>
              <a:rPr lang="sk-SK" altLang="sk-SK" dirty="0"/>
              <a:t>, porovnajte výsledky s existujúcimi riešeniami</a:t>
            </a:r>
          </a:p>
          <a:p>
            <a:endParaRPr lang="sk-SK" altLang="sk-SK" dirty="0">
              <a:solidFill>
                <a:srgbClr val="0070C0"/>
              </a:solidFill>
            </a:endParaRPr>
          </a:p>
          <a:p>
            <a:r>
              <a:rPr lang="sk-SK" altLang="sk-SK" dirty="0"/>
              <a:t>Overenie ukončite </a:t>
            </a:r>
            <a:r>
              <a:rPr lang="sk-SK" altLang="sk-SK" dirty="0">
                <a:solidFill>
                  <a:srgbClr val="0070C0"/>
                </a:solidFill>
              </a:rPr>
              <a:t>diskusiou</a:t>
            </a:r>
          </a:p>
          <a:p>
            <a:endParaRPr lang="sk-SK" altLang="sk-SK" dirty="0">
              <a:solidFill>
                <a:srgbClr val="0070C0"/>
              </a:solidFill>
            </a:endParaRPr>
          </a:p>
        </p:txBody>
      </p:sp>
      <p:sp>
        <p:nvSpPr>
          <p:cNvPr id="4" name="Slide Number Placeholder 3">
            <a:extLst>
              <a:ext uri="{FF2B5EF4-FFF2-40B4-BE49-F238E27FC236}">
                <a16:creationId xmlns:a16="http://schemas.microsoft.com/office/drawing/2014/main" id="{C7D684DD-9032-4F38-A00C-E72819B28097}"/>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20</a:t>
            </a:fld>
            <a:endParaRPr lang="sk-SK"/>
          </a:p>
        </p:txBody>
      </p:sp>
    </p:spTree>
    <p:extLst>
      <p:ext uri="{BB962C8B-B14F-4D97-AF65-F5344CB8AC3E}">
        <p14:creationId xmlns:p14="http://schemas.microsoft.com/office/powerpoint/2010/main" val="2248904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obsahu overenia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ext uri="{D42A27DB-BD31-4B8C-83A1-F6EECF244321}">
                <p14:modId xmlns:p14="http://schemas.microsoft.com/office/powerpoint/2010/main" val="3883637310"/>
              </p:ext>
            </p:extLst>
          </p:nvPr>
        </p:nvGraphicFramePr>
        <p:xfrm>
          <a:off x="107503" y="1484784"/>
          <a:ext cx="8883272" cy="4956830"/>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1224136">
                <a:tc>
                  <a:txBody>
                    <a:bodyPr/>
                    <a:lstStyle/>
                    <a:p>
                      <a:r>
                        <a:rPr lang="sk-SK" b="1" dirty="0">
                          <a:solidFill>
                            <a:schemeClr val="accent1"/>
                          </a:solidFill>
                        </a:rPr>
                        <a:t>Metodológia overenia</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70149340"/>
                  </a:ext>
                </a:extLst>
              </a:tr>
              <a:tr h="1533058">
                <a:tc>
                  <a:txBody>
                    <a:bodyPr/>
                    <a:lstStyle/>
                    <a:p>
                      <a:r>
                        <a:rPr lang="sk-SK" b="1" dirty="0">
                          <a:solidFill>
                            <a:schemeClr val="accent1"/>
                          </a:solidFill>
                        </a:rPr>
                        <a:t>Výsledky a diskusia</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endParaRPr lang="sk-SK" dirty="0"/>
                    </a:p>
                    <a:p>
                      <a:endParaRPr lang="sk-SK" dirty="0"/>
                    </a:p>
                    <a:p>
                      <a:endParaRPr lang="sk-SK" dirty="0"/>
                    </a:p>
                    <a:p>
                      <a:endParaRPr lang="sk-SK" dirty="0"/>
                    </a:p>
                    <a:p>
                      <a:endParaRPr lang="en-US" dirty="0"/>
                    </a:p>
                    <a:p>
                      <a:endParaRPr lang="en-US" dirty="0"/>
                    </a:p>
                    <a:p>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493990014"/>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21</a:t>
            </a:fld>
            <a:endParaRPr lang="sk-SK"/>
          </a:p>
        </p:txBody>
      </p:sp>
    </p:spTree>
    <p:extLst>
      <p:ext uri="{BB962C8B-B14F-4D97-AF65-F5344CB8AC3E}">
        <p14:creationId xmlns:p14="http://schemas.microsoft.com/office/powerpoint/2010/main" val="2742011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obsahu overenia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ext uri="{D42A27DB-BD31-4B8C-83A1-F6EECF244321}">
                <p14:modId xmlns:p14="http://schemas.microsoft.com/office/powerpoint/2010/main" val="2758622303"/>
              </p:ext>
            </p:extLst>
          </p:nvPr>
        </p:nvGraphicFramePr>
        <p:xfrm>
          <a:off x="107503" y="1484784"/>
          <a:ext cx="8883272" cy="4956830"/>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1224136">
                <a:tc>
                  <a:txBody>
                    <a:bodyPr/>
                    <a:lstStyle/>
                    <a:p>
                      <a:r>
                        <a:rPr lang="sk-SK" b="1" dirty="0">
                          <a:solidFill>
                            <a:schemeClr val="accent1"/>
                          </a:solidFill>
                        </a:rPr>
                        <a:t>Metodológia overenia</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Výber </a:t>
                      </a:r>
                      <a:r>
                        <a:rPr lang="sk-SK" altLang="sk-SK" dirty="0" err="1"/>
                        <a:t>datasetu</a:t>
                      </a:r>
                      <a:r>
                        <a:rPr lang="sk-SK" altLang="sk-SK" dirty="0"/>
                        <a:t> a jeho opis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err="1"/>
                        <a:t>Baseline</a:t>
                      </a:r>
                      <a:r>
                        <a:rPr lang="sk-SK" dirty="0"/>
                        <a:t> metódy, </a:t>
                      </a:r>
                      <a:r>
                        <a:rPr lang="sk-SK" altLang="sk-SK" dirty="0"/>
                        <a:t>Metriky a ich výpočet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Postup trénovania a optimalizácie modelu</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70149340"/>
                  </a:ext>
                </a:extLst>
              </a:tr>
              <a:tr h="1533058">
                <a:tc>
                  <a:txBody>
                    <a:bodyPr/>
                    <a:lstStyle/>
                    <a:p>
                      <a:r>
                        <a:rPr lang="sk-SK" b="1" dirty="0">
                          <a:solidFill>
                            <a:schemeClr val="accent1"/>
                          </a:solidFill>
                        </a:rPr>
                        <a:t>Výsledky a diskusia</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r>
                        <a:rPr lang="sk-SK" dirty="0"/>
                        <a:t>Vyhodnotenie a porovnanie metrík</a:t>
                      </a:r>
                    </a:p>
                    <a:p>
                      <a:endParaRPr lang="sk-SK" dirty="0"/>
                    </a:p>
                    <a:p>
                      <a:r>
                        <a:rPr lang="sk-SK" dirty="0"/>
                        <a:t>Limitácie metódy</a:t>
                      </a:r>
                      <a:endParaRPr lang="en-US" dirty="0"/>
                    </a:p>
                    <a:p>
                      <a:endParaRPr lang="en-US" dirty="0"/>
                    </a:p>
                    <a:p>
                      <a:endParaRPr lang="en-US" dirty="0"/>
                    </a:p>
                    <a:p>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493990014"/>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22</a:t>
            </a:fld>
            <a:endParaRPr lang="sk-SK"/>
          </a:p>
        </p:txBody>
      </p:sp>
    </p:spTree>
    <p:extLst>
      <p:ext uri="{BB962C8B-B14F-4D97-AF65-F5344CB8AC3E}">
        <p14:creationId xmlns:p14="http://schemas.microsoft.com/office/powerpoint/2010/main" val="1805227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obsahu overenia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ext uri="{D42A27DB-BD31-4B8C-83A1-F6EECF244321}">
                <p14:modId xmlns:p14="http://schemas.microsoft.com/office/powerpoint/2010/main" val="626886277"/>
              </p:ext>
            </p:extLst>
          </p:nvPr>
        </p:nvGraphicFramePr>
        <p:xfrm>
          <a:off x="107503" y="1484784"/>
          <a:ext cx="8883272" cy="4956830"/>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1224136">
                <a:tc>
                  <a:txBody>
                    <a:bodyPr/>
                    <a:lstStyle/>
                    <a:p>
                      <a:r>
                        <a:rPr lang="sk-SK" b="1" dirty="0">
                          <a:solidFill>
                            <a:schemeClr val="accent1"/>
                          </a:solidFill>
                        </a:rPr>
                        <a:t>Metodológia overenia</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Výber </a:t>
                      </a:r>
                      <a:r>
                        <a:rPr lang="sk-SK" altLang="sk-SK" dirty="0" err="1"/>
                        <a:t>datasetu</a:t>
                      </a:r>
                      <a:r>
                        <a:rPr lang="sk-SK" altLang="sk-SK" dirty="0"/>
                        <a:t> a jeho opis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err="1"/>
                        <a:t>Baseline</a:t>
                      </a:r>
                      <a:r>
                        <a:rPr lang="sk-SK" dirty="0"/>
                        <a:t> metódy, </a:t>
                      </a:r>
                      <a:r>
                        <a:rPr lang="sk-SK" altLang="sk-SK" dirty="0"/>
                        <a:t>Metriky a ich výpočet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Postup trénovania a optimalizácie modelu</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Čistenie nazbieraných dát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Metriky a ich výpočet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Štatistické testy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70149340"/>
                  </a:ext>
                </a:extLst>
              </a:tr>
              <a:tr h="1533058">
                <a:tc>
                  <a:txBody>
                    <a:bodyPr/>
                    <a:lstStyle/>
                    <a:p>
                      <a:r>
                        <a:rPr lang="sk-SK" b="1" dirty="0">
                          <a:solidFill>
                            <a:schemeClr val="accent1"/>
                          </a:solidFill>
                        </a:rPr>
                        <a:t>Výsledky a diskusia</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r>
                        <a:rPr lang="sk-SK" dirty="0"/>
                        <a:t>Vyhodnotenie a porovnanie metrík</a:t>
                      </a:r>
                    </a:p>
                    <a:p>
                      <a:endParaRPr lang="sk-SK" dirty="0"/>
                    </a:p>
                    <a:p>
                      <a:r>
                        <a:rPr lang="sk-SK" dirty="0"/>
                        <a:t>Limitácie metódy</a:t>
                      </a:r>
                      <a:endParaRPr lang="en-US" dirty="0"/>
                    </a:p>
                    <a:p>
                      <a:endParaRPr lang="en-US" dirty="0"/>
                    </a:p>
                    <a:p>
                      <a:endParaRPr lang="en-US" dirty="0"/>
                    </a:p>
                    <a:p>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Vyhodnotenie záverov štúdie a porovnanie s inými štúdiami</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Limitácie štúdie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493990014"/>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23</a:t>
            </a:fld>
            <a:endParaRPr lang="sk-SK"/>
          </a:p>
        </p:txBody>
      </p:sp>
    </p:spTree>
    <p:extLst>
      <p:ext uri="{BB962C8B-B14F-4D97-AF65-F5344CB8AC3E}">
        <p14:creationId xmlns:p14="http://schemas.microsoft.com/office/powerpoint/2010/main" val="13386527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obsahu overenia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nvPr>
        </p:nvGraphicFramePr>
        <p:xfrm>
          <a:off x="107503" y="1484784"/>
          <a:ext cx="8883272" cy="4956830"/>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1224136">
                <a:tc>
                  <a:txBody>
                    <a:bodyPr/>
                    <a:lstStyle/>
                    <a:p>
                      <a:r>
                        <a:rPr lang="sk-SK" b="1" dirty="0">
                          <a:solidFill>
                            <a:schemeClr val="accent1"/>
                          </a:solidFill>
                        </a:rPr>
                        <a:t>Metodológia overenia</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Výber </a:t>
                      </a:r>
                      <a:r>
                        <a:rPr lang="sk-SK" altLang="sk-SK" dirty="0" err="1"/>
                        <a:t>datasetu</a:t>
                      </a:r>
                      <a:r>
                        <a:rPr lang="sk-SK" altLang="sk-SK" dirty="0"/>
                        <a:t> a jeho opis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err="1"/>
                        <a:t>Baseline</a:t>
                      </a:r>
                      <a:r>
                        <a:rPr lang="sk-SK" dirty="0"/>
                        <a:t> metódy, </a:t>
                      </a:r>
                      <a:r>
                        <a:rPr lang="sk-SK" altLang="sk-SK" dirty="0"/>
                        <a:t>Metriky a ich výpočet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Postup trénovania a optimalizácie modelu</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Čistenie nazbieraných dát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Metriky a ich výpočet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Štatistické testy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sk-SK" dirty="0"/>
                        <a:t>Používateľské štúdie</a:t>
                      </a:r>
                    </a:p>
                    <a:p>
                      <a:endParaRPr lang="sk-SK" dirty="0"/>
                    </a:p>
                    <a:p>
                      <a:r>
                        <a:rPr lang="sk-SK" dirty="0"/>
                        <a:t>Rôzne typy</a:t>
                      </a:r>
                    </a:p>
                    <a:p>
                      <a:r>
                        <a:rPr lang="sk-SK" dirty="0"/>
                        <a:t>SW testovania</a:t>
                      </a:r>
                    </a:p>
                    <a:p>
                      <a:endParaRPr lang="sk-SK" dirty="0"/>
                    </a:p>
                    <a:p>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70149340"/>
                  </a:ext>
                </a:extLst>
              </a:tr>
              <a:tr h="1533058">
                <a:tc>
                  <a:txBody>
                    <a:bodyPr/>
                    <a:lstStyle/>
                    <a:p>
                      <a:r>
                        <a:rPr lang="sk-SK" b="1" dirty="0">
                          <a:solidFill>
                            <a:schemeClr val="accent1"/>
                          </a:solidFill>
                        </a:rPr>
                        <a:t>Výsledky a diskusia</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r>
                        <a:rPr lang="sk-SK" dirty="0"/>
                        <a:t>Vyhodnotenie a porovnanie metrík</a:t>
                      </a:r>
                    </a:p>
                    <a:p>
                      <a:endParaRPr lang="sk-SK" dirty="0"/>
                    </a:p>
                    <a:p>
                      <a:r>
                        <a:rPr lang="sk-SK" dirty="0"/>
                        <a:t>Limitácie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Vyhodnotenie záverov štúdie a porovnanie s inými štúdiami</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Limitácie štúdie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Vyhodnotenie testovania a porovnanie s inými aplikáciami</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Splnenia špecifikácie</a:t>
                      </a:r>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493990014"/>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24</a:t>
            </a:fld>
            <a:endParaRPr lang="sk-SK"/>
          </a:p>
        </p:txBody>
      </p:sp>
    </p:spTree>
    <p:extLst>
      <p:ext uri="{BB962C8B-B14F-4D97-AF65-F5344CB8AC3E}">
        <p14:creationId xmlns:p14="http://schemas.microsoft.com/office/powerpoint/2010/main" val="8617173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227FD-A4B4-4BC8-BDA1-AACF900DF302}"/>
              </a:ext>
            </a:extLst>
          </p:cNvPr>
          <p:cNvSpPr>
            <a:spLocks noGrp="1"/>
          </p:cNvSpPr>
          <p:nvPr>
            <p:ph type="title"/>
          </p:nvPr>
        </p:nvSpPr>
        <p:spPr>
          <a:xfrm>
            <a:off x="427132" y="1196752"/>
            <a:ext cx="8229600" cy="4176464"/>
          </a:xfrm>
        </p:spPr>
        <p:txBody>
          <a:bodyPr>
            <a:normAutofit/>
          </a:bodyPr>
          <a:lstStyle/>
          <a:p>
            <a:pPr algn="ctr"/>
            <a:r>
              <a:rPr lang="sk-SK" sz="4800" dirty="0"/>
              <a:t>Prílohy</a:t>
            </a:r>
          </a:p>
        </p:txBody>
      </p:sp>
      <p:sp>
        <p:nvSpPr>
          <p:cNvPr id="4" name="Slide Number Placeholder 3">
            <a:extLst>
              <a:ext uri="{FF2B5EF4-FFF2-40B4-BE49-F238E27FC236}">
                <a16:creationId xmlns:a16="http://schemas.microsoft.com/office/drawing/2014/main" id="{35960856-082C-48AC-A246-5FC9B0D23675}"/>
              </a:ext>
            </a:extLst>
          </p:cNvPr>
          <p:cNvSpPr>
            <a:spLocks noGrp="1"/>
          </p:cNvSpPr>
          <p:nvPr>
            <p:ph type="sldNum" sz="quarter" idx="12"/>
          </p:nvPr>
        </p:nvSpPr>
        <p:spPr/>
        <p:txBody>
          <a:bodyPr/>
          <a:lstStyle/>
          <a:p>
            <a:fld id="{D920B1B5-D958-4A91-AE1D-A2AAAB5B3981}" type="slidenum">
              <a:rPr lang="sk-SK" smtClean="0"/>
              <a:pPr/>
              <a:t>25</a:t>
            </a:fld>
            <a:endParaRPr lang="sk-SK"/>
          </a:p>
        </p:txBody>
      </p:sp>
    </p:spTree>
    <p:extLst>
      <p:ext uri="{BB962C8B-B14F-4D97-AF65-F5344CB8AC3E}">
        <p14:creationId xmlns:p14="http://schemas.microsoft.com/office/powerpoint/2010/main" val="11025107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Čo dať do príloh?</a:t>
            </a:r>
          </a:p>
        </p:txBody>
      </p:sp>
      <p:sp>
        <p:nvSpPr>
          <p:cNvPr id="12291" name="Zástupný symbol obsahu 2"/>
          <p:cNvSpPr>
            <a:spLocks noGrp="1"/>
          </p:cNvSpPr>
          <p:nvPr>
            <p:ph idx="1"/>
          </p:nvPr>
        </p:nvSpPr>
        <p:spPr>
          <a:xfrm>
            <a:off x="457200" y="2060848"/>
            <a:ext cx="8229600" cy="4065315"/>
          </a:xfrm>
        </p:spPr>
        <p:txBody>
          <a:bodyPr/>
          <a:lstStyle/>
          <a:p>
            <a:r>
              <a:rPr lang="sk-SK" altLang="sk-SK" dirty="0">
                <a:solidFill>
                  <a:srgbClr val="0070C0"/>
                </a:solidFill>
              </a:rPr>
              <a:t>Plán riešenia </a:t>
            </a:r>
            <a:r>
              <a:rPr lang="sk-SK" altLang="sk-SK" dirty="0"/>
              <a:t>projektu a jeho </a:t>
            </a:r>
            <a:r>
              <a:rPr lang="sk-SK" altLang="sk-SK" dirty="0">
                <a:solidFill>
                  <a:srgbClr val="0070C0"/>
                </a:solidFill>
              </a:rPr>
              <a:t>vyhodnotenie</a:t>
            </a:r>
          </a:p>
          <a:p>
            <a:endParaRPr lang="sk-SK" altLang="sk-SK" dirty="0"/>
          </a:p>
          <a:p>
            <a:r>
              <a:rPr lang="sk-SK" altLang="sk-SK" dirty="0"/>
              <a:t>Akékoľvek </a:t>
            </a:r>
            <a:r>
              <a:rPr lang="sk-SK" altLang="sk-SK" dirty="0">
                <a:solidFill>
                  <a:srgbClr val="0070C0"/>
                </a:solidFill>
              </a:rPr>
              <a:t>doplňujúce informácie </a:t>
            </a:r>
            <a:r>
              <a:rPr lang="sk-SK" altLang="sk-SK" dirty="0"/>
              <a:t>pre podporenie jadra práce</a:t>
            </a:r>
          </a:p>
          <a:p>
            <a:endParaRPr lang="sk-SK" altLang="sk-SK" dirty="0"/>
          </a:p>
          <a:p>
            <a:r>
              <a:rPr lang="sk-SK" altLang="sk-SK" dirty="0"/>
              <a:t>Opis elektronického média</a:t>
            </a:r>
          </a:p>
        </p:txBody>
      </p:sp>
      <p:sp>
        <p:nvSpPr>
          <p:cNvPr id="4" name="Slide Number Placeholder 3">
            <a:extLst>
              <a:ext uri="{FF2B5EF4-FFF2-40B4-BE49-F238E27FC236}">
                <a16:creationId xmlns:a16="http://schemas.microsoft.com/office/drawing/2014/main" id="{F4CCB8F9-08B6-49E3-8839-C8B2A82DD23C}"/>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26</a:t>
            </a:fld>
            <a:endParaRPr lang="sk-SK"/>
          </a:p>
        </p:txBody>
      </p:sp>
    </p:spTree>
    <p:extLst>
      <p:ext uri="{BB962C8B-B14F-4D97-AF65-F5344CB8AC3E}">
        <p14:creationId xmlns:p14="http://schemas.microsoft.com/office/powerpoint/2010/main" val="1500372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realizácie a overenia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ext uri="{D42A27DB-BD31-4B8C-83A1-F6EECF244321}">
                <p14:modId xmlns:p14="http://schemas.microsoft.com/office/powerpoint/2010/main" val="376173568"/>
              </p:ext>
            </p:extLst>
          </p:nvPr>
        </p:nvGraphicFramePr>
        <p:xfrm>
          <a:off x="107503" y="1484784"/>
          <a:ext cx="8883272" cy="4591070"/>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853018">
                <a:tc>
                  <a:txBody>
                    <a:bodyPr/>
                    <a:lstStyle/>
                    <a:p>
                      <a:r>
                        <a:rPr lang="sk-SK" b="1" dirty="0">
                          <a:solidFill>
                            <a:schemeClr val="accent1"/>
                          </a:solidFill>
                        </a:rPr>
                        <a:t>Prílohy</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k-SK" alt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25090649"/>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27</a:t>
            </a:fld>
            <a:endParaRPr lang="sk-SK"/>
          </a:p>
        </p:txBody>
      </p:sp>
    </p:spTree>
    <p:extLst>
      <p:ext uri="{BB962C8B-B14F-4D97-AF65-F5344CB8AC3E}">
        <p14:creationId xmlns:p14="http://schemas.microsoft.com/office/powerpoint/2010/main" val="1082935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realizácie a overenia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ext uri="{D42A27DB-BD31-4B8C-83A1-F6EECF244321}">
                <p14:modId xmlns:p14="http://schemas.microsoft.com/office/powerpoint/2010/main" val="86807213"/>
              </p:ext>
            </p:extLst>
          </p:nvPr>
        </p:nvGraphicFramePr>
        <p:xfrm>
          <a:off x="107503" y="1484784"/>
          <a:ext cx="8883272" cy="4591070"/>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853018">
                <a:tc>
                  <a:txBody>
                    <a:bodyPr/>
                    <a:lstStyle/>
                    <a:p>
                      <a:r>
                        <a:rPr lang="sk-SK" b="1" dirty="0">
                          <a:solidFill>
                            <a:schemeClr val="accent1"/>
                          </a:solidFill>
                        </a:rPr>
                        <a:t>Prílohy</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indent="0">
                        <a:buFont typeface="Arial" panose="020B0604020202020204" pitchFamily="34" charset="0"/>
                        <a:buNone/>
                      </a:pPr>
                      <a:r>
                        <a:rPr lang="sk-SK" altLang="sk-SK" dirty="0"/>
                        <a:t>Plán a jeho vyhodnotenie</a:t>
                      </a:r>
                    </a:p>
                    <a:p>
                      <a:pPr marL="0" indent="0">
                        <a:buFont typeface="Arial" panose="020B0604020202020204" pitchFamily="34" charset="0"/>
                        <a:buNone/>
                      </a:pPr>
                      <a:endParaRPr lang="sk-SK" altLang="sk-SK" dirty="0"/>
                    </a:p>
                    <a:p>
                      <a:pPr marL="0" indent="0">
                        <a:buFont typeface="Arial" panose="020B0604020202020204" pitchFamily="34" charset="0"/>
                        <a:buNone/>
                      </a:pPr>
                      <a:r>
                        <a:rPr lang="sk-SK" altLang="sk-SK" dirty="0"/>
                        <a:t>Detailné výsledky</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Opis elektronického média</a:t>
                      </a:r>
                      <a:endParaRPr lang="en-US"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k-SK" alt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25090649"/>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28</a:t>
            </a:fld>
            <a:endParaRPr lang="sk-SK"/>
          </a:p>
        </p:txBody>
      </p:sp>
    </p:spTree>
    <p:extLst>
      <p:ext uri="{BB962C8B-B14F-4D97-AF65-F5344CB8AC3E}">
        <p14:creationId xmlns:p14="http://schemas.microsoft.com/office/powerpoint/2010/main" val="35277150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realizácie a overenia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ext uri="{D42A27DB-BD31-4B8C-83A1-F6EECF244321}">
                <p14:modId xmlns:p14="http://schemas.microsoft.com/office/powerpoint/2010/main" val="898629988"/>
              </p:ext>
            </p:extLst>
          </p:nvPr>
        </p:nvGraphicFramePr>
        <p:xfrm>
          <a:off x="107503" y="1484784"/>
          <a:ext cx="8883272" cy="4591070"/>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853018">
                <a:tc>
                  <a:txBody>
                    <a:bodyPr/>
                    <a:lstStyle/>
                    <a:p>
                      <a:r>
                        <a:rPr lang="sk-SK" b="1" dirty="0">
                          <a:solidFill>
                            <a:schemeClr val="accent1"/>
                          </a:solidFill>
                        </a:rPr>
                        <a:t>Prílohy</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indent="0">
                        <a:buFont typeface="Arial" panose="020B0604020202020204" pitchFamily="34" charset="0"/>
                        <a:buNone/>
                      </a:pPr>
                      <a:r>
                        <a:rPr lang="sk-SK" altLang="sk-SK" dirty="0"/>
                        <a:t>Plán a jeho vyhodnotenie</a:t>
                      </a:r>
                    </a:p>
                    <a:p>
                      <a:pPr marL="0" indent="0">
                        <a:buFont typeface="Arial" panose="020B0604020202020204" pitchFamily="34" charset="0"/>
                        <a:buNone/>
                      </a:pPr>
                      <a:endParaRPr lang="sk-SK" altLang="sk-SK" dirty="0"/>
                    </a:p>
                    <a:p>
                      <a:pPr marL="0" indent="0">
                        <a:buFont typeface="Arial" panose="020B0604020202020204" pitchFamily="34" charset="0"/>
                        <a:buNone/>
                      </a:pPr>
                      <a:r>
                        <a:rPr lang="sk-SK" altLang="sk-SK" dirty="0"/>
                        <a:t>Detailné výsledky</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Opis elektronického média</a:t>
                      </a:r>
                      <a:endParaRPr lang="en-US"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Plán a jeho vyhodnotenie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Protokol experimentu</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Dotazníky</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Opis elektronického média</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k-SK" alt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25090649"/>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29</a:t>
            </a:fld>
            <a:endParaRPr lang="sk-SK"/>
          </a:p>
        </p:txBody>
      </p:sp>
    </p:spTree>
    <p:extLst>
      <p:ext uri="{BB962C8B-B14F-4D97-AF65-F5344CB8AC3E}">
        <p14:creationId xmlns:p14="http://schemas.microsoft.com/office/powerpoint/2010/main" val="3471487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Sumarizácia predchádzajúcich rád</a:t>
            </a:r>
          </a:p>
        </p:txBody>
      </p:sp>
      <p:sp>
        <p:nvSpPr>
          <p:cNvPr id="4" name="Slide Number Placeholder 3">
            <a:extLst>
              <a:ext uri="{FF2B5EF4-FFF2-40B4-BE49-F238E27FC236}">
                <a16:creationId xmlns:a16="http://schemas.microsoft.com/office/drawing/2014/main" id="{74624516-5129-4741-96A2-B7CFEB6C0103}"/>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3</a:t>
            </a:fld>
            <a:endParaRPr lang="sk-SK"/>
          </a:p>
        </p:txBody>
      </p:sp>
      <p:sp>
        <p:nvSpPr>
          <p:cNvPr id="5" name="Zástupný symbol obsahu 2">
            <a:extLst>
              <a:ext uri="{FF2B5EF4-FFF2-40B4-BE49-F238E27FC236}">
                <a16:creationId xmlns:a16="http://schemas.microsoft.com/office/drawing/2014/main" id="{FD38821E-0A6F-44BF-ACDE-2423D2B58DBD}"/>
              </a:ext>
            </a:extLst>
          </p:cNvPr>
          <p:cNvSpPr txBox="1">
            <a:spLocks/>
          </p:cNvSpPr>
          <p:nvPr/>
        </p:nvSpPr>
        <p:spPr>
          <a:xfrm>
            <a:off x="457200" y="2996952"/>
            <a:ext cx="8229600" cy="1378800"/>
          </a:xfrm>
          <a:prstGeom prst="rect">
            <a:avLst/>
          </a:prstGeom>
          <a:solidFill>
            <a:schemeClr val="accent1"/>
          </a:solidFill>
        </p:spPr>
        <p:txBody>
          <a:bodyPr vert="horz" lIns="91440" tIns="45720" rIns="91440" bIns="45720" rtlCol="0">
            <a:noAutofit/>
          </a:bodyPr>
          <a:lstStyle>
            <a:lvl1pPr marL="0" indent="0" algn="l" defTabSz="914400" rtl="0" eaLnBrk="1" latinLnBrk="0" hangingPunct="1">
              <a:spcBef>
                <a:spcPct val="20000"/>
              </a:spcBef>
              <a:buFont typeface="Arial" pitchFamily="34" charset="0"/>
              <a:buNone/>
              <a:defRPr sz="24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Font typeface="Arial" pitchFamily="34" charset="0"/>
              <a:buNone/>
              <a:defRPr sz="18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Font typeface="Arial" pitchFamily="34" charset="0"/>
              <a:buNone/>
              <a:defRPr sz="14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spcBef>
                <a:spcPct val="20000"/>
              </a:spcBef>
              <a:buFont typeface="Arial" pitchFamily="34" charset="0"/>
              <a:buNone/>
              <a:defRPr sz="14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spcBef>
                <a:spcPct val="20000"/>
              </a:spcBef>
              <a:buFont typeface="Arial" pitchFamily="34" charset="0"/>
              <a:buNone/>
              <a:defRPr sz="1400" b="1"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en-US" altLang="sk-SK" sz="900" dirty="0">
              <a:solidFill>
                <a:schemeClr val="bg1"/>
              </a:solidFill>
              <a:hlinkClick r:id="rId2">
                <a:extLst>
                  <a:ext uri="{A12FA001-AC4F-418D-AE19-62706E023703}">
                    <ahyp:hlinkClr xmlns:ahyp="http://schemas.microsoft.com/office/drawing/2018/hyperlinkcolor" val="tx"/>
                  </a:ext>
                </a:extLst>
              </a:hlinkClick>
            </a:endParaRPr>
          </a:p>
          <a:p>
            <a:pPr algn="ctr"/>
            <a:r>
              <a:rPr lang="en-US" altLang="sk-SK" dirty="0" err="1">
                <a:solidFill>
                  <a:schemeClr val="bg1"/>
                </a:solidFill>
                <a:hlinkClick r:id="rId2">
                  <a:extLst>
                    <a:ext uri="{A12FA001-AC4F-418D-AE19-62706E023703}">
                      <ahyp:hlinkClr xmlns:ahyp="http://schemas.microsoft.com/office/drawing/2018/hyperlinkcolor" val="tx"/>
                    </a:ext>
                  </a:extLst>
                </a:hlinkClick>
              </a:rPr>
              <a:t>Prezent</a:t>
            </a:r>
            <a:r>
              <a:rPr lang="sk-SK" altLang="sk-SK" dirty="0" err="1">
                <a:solidFill>
                  <a:schemeClr val="bg1"/>
                </a:solidFill>
                <a:hlinkClick r:id="rId2">
                  <a:extLst>
                    <a:ext uri="{A12FA001-AC4F-418D-AE19-62706E023703}">
                      <ahyp:hlinkClr xmlns:ahyp="http://schemas.microsoft.com/office/drawing/2018/hyperlinkcolor" val="tx"/>
                    </a:ext>
                  </a:extLst>
                </a:hlinkClick>
              </a:rPr>
              <a:t>ácia</a:t>
            </a:r>
            <a:endParaRPr lang="sk-SK" altLang="sk-SK" dirty="0">
              <a:solidFill>
                <a:schemeClr val="bg1"/>
              </a:solidFill>
            </a:endParaRPr>
          </a:p>
          <a:p>
            <a:pPr algn="ctr"/>
            <a:r>
              <a:rPr lang="sk-SK" altLang="sk-SK" dirty="0">
                <a:solidFill>
                  <a:schemeClr val="bg1"/>
                </a:solidFill>
                <a:hlinkClick r:id="rId3">
                  <a:extLst>
                    <a:ext uri="{A12FA001-AC4F-418D-AE19-62706E023703}">
                      <ahyp:hlinkClr xmlns:ahyp="http://schemas.microsoft.com/office/drawing/2018/hyperlinkcolor" val="tx"/>
                    </a:ext>
                  </a:extLst>
                </a:hlinkClick>
              </a:rPr>
              <a:t>Video záznam z prezentácie</a:t>
            </a:r>
            <a:endParaRPr lang="sk-SK" altLang="sk-SK" dirty="0">
              <a:solidFill>
                <a:schemeClr val="bg1"/>
              </a:solidFill>
            </a:endParaRPr>
          </a:p>
        </p:txBody>
      </p:sp>
    </p:spTree>
    <p:extLst>
      <p:ext uri="{BB962C8B-B14F-4D97-AF65-F5344CB8AC3E}">
        <p14:creationId xmlns:p14="http://schemas.microsoft.com/office/powerpoint/2010/main" val="9343953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realizácie a overenia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nvPr>
        </p:nvGraphicFramePr>
        <p:xfrm>
          <a:off x="107503" y="1484784"/>
          <a:ext cx="8883272" cy="4591070"/>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853018">
                <a:tc>
                  <a:txBody>
                    <a:bodyPr/>
                    <a:lstStyle/>
                    <a:p>
                      <a:r>
                        <a:rPr lang="sk-SK" b="1" dirty="0">
                          <a:solidFill>
                            <a:schemeClr val="accent1"/>
                          </a:solidFill>
                        </a:rPr>
                        <a:t>Prílohy</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indent="0">
                        <a:buFont typeface="Arial" panose="020B0604020202020204" pitchFamily="34" charset="0"/>
                        <a:buNone/>
                      </a:pPr>
                      <a:r>
                        <a:rPr lang="sk-SK" altLang="sk-SK" dirty="0"/>
                        <a:t>Plán a jeho vyhodnotenie</a:t>
                      </a:r>
                    </a:p>
                    <a:p>
                      <a:pPr marL="0" indent="0">
                        <a:buFont typeface="Arial" panose="020B0604020202020204" pitchFamily="34" charset="0"/>
                        <a:buNone/>
                      </a:pPr>
                      <a:endParaRPr lang="sk-SK" altLang="sk-SK" dirty="0"/>
                    </a:p>
                    <a:p>
                      <a:pPr marL="0" indent="0">
                        <a:buFont typeface="Arial" panose="020B0604020202020204" pitchFamily="34" charset="0"/>
                        <a:buNone/>
                      </a:pPr>
                      <a:r>
                        <a:rPr lang="sk-SK" altLang="sk-SK" dirty="0"/>
                        <a:t>Detailné výsledky</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Opis elektronického média</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Plán a jeho vyhodnotenie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Protokol experimentu</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Dotazníky</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Opis elektronického média</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k-SK" altLang="sk-SK" dirty="0"/>
                        <a:t>Plán a jeho vyhodnotenie</a:t>
                      </a:r>
                    </a:p>
                    <a:p>
                      <a:pPr marL="0" indent="0">
                        <a:buFont typeface="Arial" panose="020B0604020202020204" pitchFamily="34" charset="0"/>
                        <a:buNone/>
                      </a:pPr>
                      <a:endParaRPr lang="sk-SK" altLang="sk-SK" dirty="0"/>
                    </a:p>
                    <a:p>
                      <a:pPr marL="0" indent="0">
                        <a:buFont typeface="Arial" panose="020B0604020202020204" pitchFamily="34" charset="0"/>
                        <a:buNone/>
                      </a:pPr>
                      <a:r>
                        <a:rPr lang="sk-SK" altLang="sk-SK" dirty="0"/>
                        <a:t>Technická dokumentácia</a:t>
                      </a:r>
                    </a:p>
                    <a:p>
                      <a:pPr marL="0" indent="0">
                        <a:buFont typeface="Arial" panose="020B0604020202020204" pitchFamily="34" charset="0"/>
                        <a:buNone/>
                      </a:pPr>
                      <a:endParaRPr lang="sk-SK" altLang="sk-SK" dirty="0"/>
                    </a:p>
                    <a:p>
                      <a:pPr marL="0" indent="0">
                        <a:buFont typeface="Arial" panose="020B0604020202020204" pitchFamily="34" charset="0"/>
                        <a:buNone/>
                      </a:pPr>
                      <a:r>
                        <a:rPr lang="sk-SK" altLang="sk-SK" dirty="0"/>
                        <a:t>Inštalačná a používateľská príručka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dirty="0"/>
                        <a:t>Opis elektronického média</a:t>
                      </a:r>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25090649"/>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30</a:t>
            </a:fld>
            <a:endParaRPr lang="sk-SK"/>
          </a:p>
        </p:txBody>
      </p:sp>
    </p:spTree>
    <p:extLst>
      <p:ext uri="{BB962C8B-B14F-4D97-AF65-F5344CB8AC3E}">
        <p14:creationId xmlns:p14="http://schemas.microsoft.com/office/powerpoint/2010/main" val="13295327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227FD-A4B4-4BC8-BDA1-AACF900DF302}"/>
              </a:ext>
            </a:extLst>
          </p:cNvPr>
          <p:cNvSpPr>
            <a:spLocks noGrp="1"/>
          </p:cNvSpPr>
          <p:nvPr>
            <p:ph type="title"/>
          </p:nvPr>
        </p:nvSpPr>
        <p:spPr>
          <a:xfrm>
            <a:off x="427132" y="1196752"/>
            <a:ext cx="8229600" cy="4176464"/>
          </a:xfrm>
        </p:spPr>
        <p:txBody>
          <a:bodyPr>
            <a:normAutofit/>
          </a:bodyPr>
          <a:lstStyle/>
          <a:p>
            <a:pPr algn="ctr"/>
            <a:r>
              <a:rPr lang="sk-SK" sz="4800" dirty="0"/>
              <a:t>Záver, referencie a formálna stránka dokumentu</a:t>
            </a:r>
          </a:p>
        </p:txBody>
      </p:sp>
      <p:sp>
        <p:nvSpPr>
          <p:cNvPr id="4" name="Slide Number Placeholder 3">
            <a:extLst>
              <a:ext uri="{FF2B5EF4-FFF2-40B4-BE49-F238E27FC236}">
                <a16:creationId xmlns:a16="http://schemas.microsoft.com/office/drawing/2014/main" id="{35960856-082C-48AC-A246-5FC9B0D23675}"/>
              </a:ext>
            </a:extLst>
          </p:cNvPr>
          <p:cNvSpPr>
            <a:spLocks noGrp="1"/>
          </p:cNvSpPr>
          <p:nvPr>
            <p:ph type="sldNum" sz="quarter" idx="12"/>
          </p:nvPr>
        </p:nvSpPr>
        <p:spPr/>
        <p:txBody>
          <a:bodyPr/>
          <a:lstStyle/>
          <a:p>
            <a:fld id="{D920B1B5-D958-4A91-AE1D-A2AAAB5B3981}" type="slidenum">
              <a:rPr lang="sk-SK" smtClean="0"/>
              <a:pPr/>
              <a:t>31</a:t>
            </a:fld>
            <a:endParaRPr lang="sk-SK"/>
          </a:p>
        </p:txBody>
      </p:sp>
    </p:spTree>
    <p:extLst>
      <p:ext uri="{BB962C8B-B14F-4D97-AF65-F5344CB8AC3E}">
        <p14:creationId xmlns:p14="http://schemas.microsoft.com/office/powerpoint/2010/main" val="12479677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Čo napísať do záveru?</a:t>
            </a:r>
          </a:p>
        </p:txBody>
      </p:sp>
      <p:sp>
        <p:nvSpPr>
          <p:cNvPr id="12291" name="Zástupný symbol obsahu 2"/>
          <p:cNvSpPr>
            <a:spLocks noGrp="1"/>
          </p:cNvSpPr>
          <p:nvPr>
            <p:ph idx="1"/>
          </p:nvPr>
        </p:nvSpPr>
        <p:spPr>
          <a:xfrm>
            <a:off x="457200" y="2060848"/>
            <a:ext cx="8229600" cy="4065315"/>
          </a:xfrm>
        </p:spPr>
        <p:txBody>
          <a:bodyPr>
            <a:normAutofit lnSpcReduction="10000"/>
          </a:bodyPr>
          <a:lstStyle/>
          <a:p>
            <a:r>
              <a:rPr lang="sk-SK" altLang="sk-SK" dirty="0"/>
              <a:t>Protiklad k úvodu</a:t>
            </a:r>
          </a:p>
          <a:p>
            <a:endParaRPr lang="sk-SK" altLang="sk-SK" dirty="0"/>
          </a:p>
          <a:p>
            <a:r>
              <a:rPr lang="sk-SK" altLang="sk-SK" dirty="0">
                <a:solidFill>
                  <a:srgbClr val="0070C0"/>
                </a:solidFill>
              </a:rPr>
              <a:t>Sumarizácia</a:t>
            </a:r>
            <a:r>
              <a:rPr lang="sk-SK" altLang="sk-SK" dirty="0"/>
              <a:t> cieľov a výsledkov</a:t>
            </a:r>
          </a:p>
          <a:p>
            <a:endParaRPr lang="sk-SK" altLang="sk-SK" dirty="0"/>
          </a:p>
          <a:p>
            <a:r>
              <a:rPr lang="sk-SK" altLang="sk-SK" dirty="0"/>
              <a:t>Diskusia </a:t>
            </a:r>
            <a:r>
              <a:rPr lang="sk-SK" altLang="sk-SK" dirty="0">
                <a:solidFill>
                  <a:srgbClr val="0070C0"/>
                </a:solidFill>
              </a:rPr>
              <a:t>obmedzení</a:t>
            </a:r>
            <a:r>
              <a:rPr lang="sk-SK" altLang="sk-SK" dirty="0"/>
              <a:t>, </a:t>
            </a:r>
            <a:r>
              <a:rPr lang="sk-SK" altLang="sk-SK" dirty="0">
                <a:solidFill>
                  <a:srgbClr val="0070C0"/>
                </a:solidFill>
              </a:rPr>
              <a:t>nedostatkov</a:t>
            </a:r>
            <a:r>
              <a:rPr lang="sk-SK" altLang="sk-SK" dirty="0"/>
              <a:t> a </a:t>
            </a:r>
            <a:r>
              <a:rPr lang="sk-SK" altLang="sk-SK" dirty="0" err="1">
                <a:solidFill>
                  <a:srgbClr val="0070C0"/>
                </a:solidFill>
              </a:rPr>
              <a:t>signifikancie</a:t>
            </a:r>
            <a:r>
              <a:rPr lang="sk-SK" altLang="sk-SK" dirty="0">
                <a:solidFill>
                  <a:srgbClr val="0070C0"/>
                </a:solidFill>
              </a:rPr>
              <a:t> výsledkov</a:t>
            </a:r>
          </a:p>
          <a:p>
            <a:endParaRPr lang="en-US" altLang="sk-SK" dirty="0"/>
          </a:p>
          <a:p>
            <a:r>
              <a:rPr lang="sk-SK" altLang="sk-SK" dirty="0"/>
              <a:t>Pokúste sa o </a:t>
            </a:r>
            <a:r>
              <a:rPr lang="sk-SK" altLang="sk-SK" dirty="0">
                <a:solidFill>
                  <a:srgbClr val="0070C0"/>
                </a:solidFill>
              </a:rPr>
              <a:t>zovšeobecnenie</a:t>
            </a:r>
            <a:r>
              <a:rPr lang="sk-SK" altLang="sk-SK" dirty="0"/>
              <a:t> a </a:t>
            </a:r>
            <a:r>
              <a:rPr lang="sk-SK" altLang="sk-SK" dirty="0">
                <a:solidFill>
                  <a:srgbClr val="0070C0"/>
                </a:solidFill>
              </a:rPr>
              <a:t>implikácie</a:t>
            </a:r>
          </a:p>
          <a:p>
            <a:endParaRPr lang="sk-SK" altLang="sk-SK" dirty="0"/>
          </a:p>
          <a:p>
            <a:r>
              <a:rPr lang="sk-SK" altLang="sk-SK" dirty="0"/>
              <a:t>Identifikácia </a:t>
            </a:r>
            <a:r>
              <a:rPr lang="sk-SK" altLang="sk-SK" dirty="0">
                <a:solidFill>
                  <a:srgbClr val="0070C0"/>
                </a:solidFill>
              </a:rPr>
              <a:t>ďalšej práce/výskumu</a:t>
            </a:r>
          </a:p>
        </p:txBody>
      </p:sp>
      <p:sp>
        <p:nvSpPr>
          <p:cNvPr id="4" name="Slide Number Placeholder 3">
            <a:extLst>
              <a:ext uri="{FF2B5EF4-FFF2-40B4-BE49-F238E27FC236}">
                <a16:creationId xmlns:a16="http://schemas.microsoft.com/office/drawing/2014/main" id="{0AFA03D5-F716-4BE3-A3DD-86FC390A0C1F}"/>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32</a:t>
            </a:fld>
            <a:endParaRPr lang="sk-SK"/>
          </a:p>
        </p:txBody>
      </p:sp>
    </p:spTree>
    <p:extLst>
      <p:ext uri="{BB962C8B-B14F-4D97-AF65-F5344CB8AC3E}">
        <p14:creationId xmlns:p14="http://schemas.microsoft.com/office/powerpoint/2010/main" val="405505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Ako správne uviesť referencie?</a:t>
            </a:r>
          </a:p>
        </p:txBody>
      </p:sp>
      <p:sp>
        <p:nvSpPr>
          <p:cNvPr id="12291" name="Zástupný symbol obsahu 2"/>
          <p:cNvSpPr>
            <a:spLocks noGrp="1"/>
          </p:cNvSpPr>
          <p:nvPr>
            <p:ph idx="1"/>
          </p:nvPr>
        </p:nvSpPr>
        <p:spPr>
          <a:xfrm>
            <a:off x="457200" y="2060848"/>
            <a:ext cx="8229600" cy="4065315"/>
          </a:xfrm>
        </p:spPr>
        <p:txBody>
          <a:bodyPr>
            <a:normAutofit lnSpcReduction="10000"/>
          </a:bodyPr>
          <a:lstStyle/>
          <a:p>
            <a:r>
              <a:rPr lang="sk-SK" altLang="sk-SK" dirty="0"/>
              <a:t>Uveďte zoznam každej citovanej literatúry</a:t>
            </a:r>
          </a:p>
          <a:p>
            <a:endParaRPr lang="sk-SK" altLang="sk-SK" dirty="0"/>
          </a:p>
          <a:p>
            <a:r>
              <a:rPr lang="sk-SK" altLang="sk-SK" dirty="0"/>
              <a:t>Neuvádzajte </a:t>
            </a:r>
            <a:r>
              <a:rPr lang="sk-SK" altLang="sk-SK" dirty="0">
                <a:solidFill>
                  <a:srgbClr val="0070C0"/>
                </a:solidFill>
              </a:rPr>
              <a:t>necitovanú literatúru</a:t>
            </a:r>
          </a:p>
          <a:p>
            <a:endParaRPr lang="sk-SK" altLang="sk-SK" dirty="0"/>
          </a:p>
          <a:p>
            <a:r>
              <a:rPr lang="sk-SK" altLang="sk-SK" dirty="0"/>
              <a:t>Necitujte zdroje, ktoré ste nečítali</a:t>
            </a:r>
          </a:p>
          <a:p>
            <a:endParaRPr lang="sk-SK" altLang="sk-SK" dirty="0"/>
          </a:p>
          <a:p>
            <a:r>
              <a:rPr lang="sk-SK" altLang="sk-SK" dirty="0"/>
              <a:t>Uistite sa, že v referenciách máte najrelevantnejšiu literatúru</a:t>
            </a:r>
          </a:p>
          <a:p>
            <a:endParaRPr lang="sk-SK" altLang="sk-SK" dirty="0"/>
          </a:p>
          <a:p>
            <a:r>
              <a:rPr lang="sk-SK" altLang="sk-SK" dirty="0"/>
              <a:t>Dodržujte </a:t>
            </a:r>
            <a:r>
              <a:rPr lang="sk-SK" altLang="sk-SK" dirty="0">
                <a:solidFill>
                  <a:srgbClr val="0070C0"/>
                </a:solidFill>
              </a:rPr>
              <a:t>jednotné formátovanie</a:t>
            </a:r>
          </a:p>
        </p:txBody>
      </p:sp>
      <p:sp>
        <p:nvSpPr>
          <p:cNvPr id="4" name="Slide Number Placeholder 3">
            <a:extLst>
              <a:ext uri="{FF2B5EF4-FFF2-40B4-BE49-F238E27FC236}">
                <a16:creationId xmlns:a16="http://schemas.microsoft.com/office/drawing/2014/main" id="{8EBD668E-7858-4C51-AA22-C0217F5840B0}"/>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33</a:t>
            </a:fld>
            <a:endParaRPr lang="sk-SK"/>
          </a:p>
        </p:txBody>
      </p:sp>
    </p:spTree>
    <p:extLst>
      <p:ext uri="{BB962C8B-B14F-4D97-AF65-F5344CB8AC3E}">
        <p14:creationId xmlns:p14="http://schemas.microsoft.com/office/powerpoint/2010/main" val="4018293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Na čo si dať ešte pozor?</a:t>
            </a:r>
          </a:p>
        </p:txBody>
      </p:sp>
      <p:sp>
        <p:nvSpPr>
          <p:cNvPr id="12291" name="Zástupný symbol obsahu 2"/>
          <p:cNvSpPr>
            <a:spLocks noGrp="1"/>
          </p:cNvSpPr>
          <p:nvPr>
            <p:ph idx="1"/>
          </p:nvPr>
        </p:nvSpPr>
        <p:spPr>
          <a:xfrm>
            <a:off x="457200" y="2060848"/>
            <a:ext cx="8229600" cy="4065315"/>
          </a:xfrm>
        </p:spPr>
        <p:txBody>
          <a:bodyPr/>
          <a:lstStyle/>
          <a:p>
            <a:r>
              <a:rPr lang="sk-SK" altLang="sk-SK" dirty="0">
                <a:solidFill>
                  <a:srgbClr val="0070C0"/>
                </a:solidFill>
              </a:rPr>
              <a:t>Formálna stránka </a:t>
            </a:r>
            <a:r>
              <a:rPr lang="sk-SK" altLang="sk-SK" dirty="0"/>
              <a:t>dokumentu</a:t>
            </a:r>
          </a:p>
          <a:p>
            <a:pPr marL="342900" indent="-342900">
              <a:buFont typeface="Arial" panose="020B0604020202020204" pitchFamily="34" charset="0"/>
              <a:buChar char="•"/>
            </a:pPr>
            <a:r>
              <a:rPr lang="sk-SK" altLang="sk-SK" dirty="0"/>
              <a:t>Gramatika a (odborná) štylistika</a:t>
            </a:r>
          </a:p>
          <a:p>
            <a:pPr marL="342900" indent="-342900">
              <a:buFont typeface="Arial" panose="020B0604020202020204" pitchFamily="34" charset="0"/>
              <a:buChar char="•"/>
            </a:pPr>
            <a:r>
              <a:rPr lang="sk-SK" altLang="sk-SK" dirty="0"/>
              <a:t>Typografia</a:t>
            </a:r>
          </a:p>
          <a:p>
            <a:pPr marL="342900" indent="-342900">
              <a:buFont typeface="Arial" panose="020B0604020202020204" pitchFamily="34" charset="0"/>
              <a:buChar char="•"/>
            </a:pPr>
            <a:r>
              <a:rPr lang="sk-SK" altLang="sk-SK" dirty="0"/>
              <a:t>Formátovanie dokumentu (šablóna)</a:t>
            </a:r>
          </a:p>
          <a:p>
            <a:pPr marL="342900" indent="-342900">
              <a:buFont typeface="Arial" panose="020B0604020202020204" pitchFamily="34" charset="0"/>
              <a:buChar char="•"/>
            </a:pPr>
            <a:r>
              <a:rPr lang="sk-SK" altLang="sk-SK" dirty="0"/>
              <a:t>Nepoužívať generické nadpisy</a:t>
            </a:r>
          </a:p>
          <a:p>
            <a:endParaRPr lang="sk-SK" altLang="sk-SK" dirty="0">
              <a:solidFill>
                <a:srgbClr val="0070C0"/>
              </a:solidFill>
            </a:endParaRPr>
          </a:p>
          <a:p>
            <a:endParaRPr lang="sk-SK" altLang="sk-SK" dirty="0"/>
          </a:p>
          <a:p>
            <a:pPr marL="342900" indent="-342900">
              <a:buFont typeface="Arial" panose="020B0604020202020204" pitchFamily="34" charset="0"/>
              <a:buChar char="•"/>
            </a:pPr>
            <a:endParaRPr lang="sk-SK" altLang="sk-SK" dirty="0"/>
          </a:p>
        </p:txBody>
      </p:sp>
      <p:sp>
        <p:nvSpPr>
          <p:cNvPr id="4" name="Slide Number Placeholder 3">
            <a:extLst>
              <a:ext uri="{FF2B5EF4-FFF2-40B4-BE49-F238E27FC236}">
                <a16:creationId xmlns:a16="http://schemas.microsoft.com/office/drawing/2014/main" id="{F4CCB8F9-08B6-49E3-8839-C8B2A82DD23C}"/>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34</a:t>
            </a:fld>
            <a:endParaRPr lang="sk-SK"/>
          </a:p>
        </p:txBody>
      </p:sp>
    </p:spTree>
    <p:extLst>
      <p:ext uri="{BB962C8B-B14F-4D97-AF65-F5344CB8AC3E}">
        <p14:creationId xmlns:p14="http://schemas.microsoft.com/office/powerpoint/2010/main" val="166475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227FD-A4B4-4BC8-BDA1-AACF900DF302}"/>
              </a:ext>
            </a:extLst>
          </p:cNvPr>
          <p:cNvSpPr>
            <a:spLocks noGrp="1"/>
          </p:cNvSpPr>
          <p:nvPr>
            <p:ph type="title"/>
          </p:nvPr>
        </p:nvSpPr>
        <p:spPr>
          <a:xfrm>
            <a:off x="427132" y="1196752"/>
            <a:ext cx="8229600" cy="4176464"/>
          </a:xfrm>
        </p:spPr>
        <p:txBody>
          <a:bodyPr>
            <a:normAutofit/>
          </a:bodyPr>
          <a:lstStyle/>
          <a:p>
            <a:pPr algn="ctr"/>
            <a:r>
              <a:rPr lang="sk-SK" sz="4800" dirty="0"/>
              <a:t>Abstrakt</a:t>
            </a:r>
          </a:p>
        </p:txBody>
      </p:sp>
    </p:spTree>
    <p:extLst>
      <p:ext uri="{BB962C8B-B14F-4D97-AF65-F5344CB8AC3E}">
        <p14:creationId xmlns:p14="http://schemas.microsoft.com/office/powerpoint/2010/main" val="12576589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Typy abstraktov</a:t>
            </a:r>
          </a:p>
        </p:txBody>
      </p:sp>
      <p:sp>
        <p:nvSpPr>
          <p:cNvPr id="12291" name="Zástupný symbol obsahu 2"/>
          <p:cNvSpPr>
            <a:spLocks noGrp="1"/>
          </p:cNvSpPr>
          <p:nvPr>
            <p:ph idx="1"/>
          </p:nvPr>
        </p:nvSpPr>
        <p:spPr>
          <a:xfrm>
            <a:off x="457200" y="2060848"/>
            <a:ext cx="8229600" cy="4065315"/>
          </a:xfrm>
        </p:spPr>
        <p:txBody>
          <a:bodyPr/>
          <a:lstStyle/>
          <a:p>
            <a:r>
              <a:rPr lang="sk-SK" altLang="sk-SK" dirty="0">
                <a:solidFill>
                  <a:srgbClr val="0070C0"/>
                </a:solidFill>
              </a:rPr>
              <a:t>Informatívny</a:t>
            </a:r>
          </a:p>
          <a:p>
            <a:pPr marL="342900" indent="-342900">
              <a:buFont typeface="Arial" panose="020B0604020202020204" pitchFamily="34" charset="0"/>
              <a:buChar char="•"/>
            </a:pPr>
            <a:r>
              <a:rPr lang="sk-SK" altLang="sk-SK" dirty="0"/>
              <a:t>Sumarizácia obsahu</a:t>
            </a:r>
          </a:p>
          <a:p>
            <a:endParaRPr lang="sk-SK" altLang="sk-SK" dirty="0"/>
          </a:p>
          <a:p>
            <a:r>
              <a:rPr lang="sk-SK" altLang="sk-SK" dirty="0">
                <a:solidFill>
                  <a:srgbClr val="0070C0"/>
                </a:solidFill>
              </a:rPr>
              <a:t>Indikatívny</a:t>
            </a:r>
            <a:r>
              <a:rPr lang="sk-SK" altLang="sk-SK" dirty="0"/>
              <a:t> (deskriptívny)</a:t>
            </a:r>
          </a:p>
          <a:p>
            <a:pPr marL="342900" indent="-342900">
              <a:buFont typeface="Arial" panose="020B0604020202020204" pitchFamily="34" charset="0"/>
              <a:buChar char="•"/>
            </a:pPr>
            <a:r>
              <a:rPr lang="sk-SK" altLang="sk-SK" dirty="0"/>
              <a:t>Čo je obsahom článku</a:t>
            </a:r>
          </a:p>
          <a:p>
            <a:pPr marL="342900" indent="-342900">
              <a:buFont typeface="Arial" panose="020B0604020202020204" pitchFamily="34" charset="0"/>
              <a:buChar char="•"/>
            </a:pPr>
            <a:r>
              <a:rPr lang="sk-SK" altLang="sk-SK" dirty="0"/>
              <a:t>Bez samotných výsledkov a zhodnotenia</a:t>
            </a:r>
          </a:p>
          <a:p>
            <a:pPr lvl="1"/>
            <a:endParaRPr lang="sk-SK" altLang="sk-SK" dirty="0"/>
          </a:p>
        </p:txBody>
      </p:sp>
      <p:sp>
        <p:nvSpPr>
          <p:cNvPr id="4" name="Slide Number Placeholder 3">
            <a:extLst>
              <a:ext uri="{FF2B5EF4-FFF2-40B4-BE49-F238E27FC236}">
                <a16:creationId xmlns:a16="http://schemas.microsoft.com/office/drawing/2014/main" id="{5DAC4D45-A7A5-4D2D-9B1D-4A62308163F2}"/>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36</a:t>
            </a:fld>
            <a:endParaRPr lang="sk-SK"/>
          </a:p>
        </p:txBody>
      </p:sp>
    </p:spTree>
    <p:extLst>
      <p:ext uri="{BB962C8B-B14F-4D97-AF65-F5344CB8AC3E}">
        <p14:creationId xmlns:p14="http://schemas.microsoft.com/office/powerpoint/2010/main" val="174754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Ako vyzerá dobrý abstrakt?</a:t>
            </a:r>
          </a:p>
        </p:txBody>
      </p:sp>
      <p:sp>
        <p:nvSpPr>
          <p:cNvPr id="12291" name="Zástupný symbol obsahu 2"/>
          <p:cNvSpPr>
            <a:spLocks noGrp="1"/>
          </p:cNvSpPr>
          <p:nvPr>
            <p:ph idx="1"/>
          </p:nvPr>
        </p:nvSpPr>
        <p:spPr>
          <a:xfrm>
            <a:off x="457200" y="2060848"/>
            <a:ext cx="8229600" cy="4248472"/>
          </a:xfrm>
        </p:spPr>
        <p:txBody>
          <a:bodyPr>
            <a:normAutofit/>
          </a:bodyPr>
          <a:lstStyle/>
          <a:p>
            <a:r>
              <a:rPr lang="sk-SK" altLang="sk-SK" dirty="0">
                <a:solidFill>
                  <a:srgbClr val="0070C0"/>
                </a:solidFill>
              </a:rPr>
              <a:t>Vlastnosti</a:t>
            </a:r>
          </a:p>
          <a:p>
            <a:pPr marL="342900" indent="-342900">
              <a:buFont typeface="Arial" panose="020B0604020202020204" pitchFamily="34" charset="0"/>
              <a:buChar char="•"/>
            </a:pPr>
            <a:r>
              <a:rPr lang="sk-SK" altLang="sk-SK" dirty="0"/>
              <a:t>Špecifický a presný</a:t>
            </a:r>
          </a:p>
          <a:p>
            <a:pPr marL="342900" indent="-342900">
              <a:buFont typeface="Arial" panose="020B0604020202020204" pitchFamily="34" charset="0"/>
              <a:buChar char="•"/>
            </a:pPr>
            <a:r>
              <a:rPr lang="sk-SK" altLang="sk-SK" dirty="0"/>
              <a:t>Samostatne zrozumiteľný</a:t>
            </a:r>
          </a:p>
          <a:p>
            <a:pPr marL="342900" indent="-342900">
              <a:buFont typeface="Arial" panose="020B0604020202020204" pitchFamily="34" charset="0"/>
              <a:buChar char="•"/>
            </a:pPr>
            <a:r>
              <a:rPr lang="sk-SK" altLang="sk-SK" dirty="0"/>
              <a:t>Bez technologickej terminológie</a:t>
            </a:r>
          </a:p>
          <a:p>
            <a:pPr marL="342900" indent="-342900">
              <a:buFont typeface="Arial" panose="020B0604020202020204" pitchFamily="34" charset="0"/>
              <a:buChar char="•"/>
            </a:pPr>
            <a:r>
              <a:rPr lang="sk-SK" altLang="sk-SK" dirty="0"/>
              <a:t>Žiadne alebo len minimum skratiek</a:t>
            </a:r>
          </a:p>
          <a:p>
            <a:pPr marL="342900" indent="-342900">
              <a:buFont typeface="Arial" panose="020B0604020202020204" pitchFamily="34" charset="0"/>
              <a:buChar char="•"/>
            </a:pPr>
            <a:r>
              <a:rPr lang="sk-SK" altLang="sk-SK" dirty="0"/>
              <a:t>Gramaticky správny</a:t>
            </a:r>
          </a:p>
        </p:txBody>
      </p:sp>
      <p:sp>
        <p:nvSpPr>
          <p:cNvPr id="4" name="Slide Number Placeholder 3">
            <a:extLst>
              <a:ext uri="{FF2B5EF4-FFF2-40B4-BE49-F238E27FC236}">
                <a16:creationId xmlns:a16="http://schemas.microsoft.com/office/drawing/2014/main" id="{A478DF8D-88A7-4419-9AFD-3DA6258D4917}"/>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37</a:t>
            </a:fld>
            <a:endParaRPr lang="sk-SK"/>
          </a:p>
        </p:txBody>
      </p:sp>
    </p:spTree>
    <p:extLst>
      <p:ext uri="{BB962C8B-B14F-4D97-AF65-F5344CB8AC3E}">
        <p14:creationId xmlns:p14="http://schemas.microsoft.com/office/powerpoint/2010/main" val="26080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Ako vyzerá dobrý abstrakt?</a:t>
            </a:r>
          </a:p>
        </p:txBody>
      </p:sp>
      <p:sp>
        <p:nvSpPr>
          <p:cNvPr id="12291" name="Zástupný symbol obsahu 2"/>
          <p:cNvSpPr>
            <a:spLocks noGrp="1"/>
          </p:cNvSpPr>
          <p:nvPr>
            <p:ph idx="1"/>
          </p:nvPr>
        </p:nvSpPr>
        <p:spPr>
          <a:xfrm>
            <a:off x="457200" y="2060848"/>
            <a:ext cx="8229600" cy="4248472"/>
          </a:xfrm>
        </p:spPr>
        <p:txBody>
          <a:bodyPr>
            <a:normAutofit/>
          </a:bodyPr>
          <a:lstStyle/>
          <a:p>
            <a:r>
              <a:rPr lang="sk-SK" altLang="sk-SK" dirty="0">
                <a:solidFill>
                  <a:srgbClr val="0070C0"/>
                </a:solidFill>
              </a:rPr>
              <a:t>Pravidlá</a:t>
            </a:r>
          </a:p>
          <a:p>
            <a:pPr marL="342900" indent="-342900">
              <a:buFont typeface="Arial" panose="020B0604020202020204" pitchFamily="34" charset="0"/>
              <a:buChar char="•"/>
            </a:pPr>
            <a:r>
              <a:rPr lang="sk-SK" altLang="sk-SK" dirty="0"/>
              <a:t>Nepoužívajte rovnaké frázy ako v nadpise</a:t>
            </a:r>
          </a:p>
          <a:p>
            <a:pPr marL="342900" indent="-342900">
              <a:buFont typeface="Arial" panose="020B0604020202020204" pitchFamily="34" charset="0"/>
              <a:buChar char="•"/>
            </a:pPr>
            <a:r>
              <a:rPr lang="sk-SK" altLang="sk-SK" dirty="0"/>
              <a:t>Nepoužívajte </a:t>
            </a:r>
            <a:r>
              <a:rPr lang="sk-SK" altLang="sk-SK" dirty="0" err="1"/>
              <a:t>copy</a:t>
            </a:r>
            <a:r>
              <a:rPr lang="sk-SK" altLang="sk-SK" dirty="0"/>
              <a:t> &amp; paste z textu práce</a:t>
            </a:r>
          </a:p>
          <a:p>
            <a:pPr marL="342900" indent="-342900">
              <a:buFont typeface="Arial" panose="020B0604020202020204" pitchFamily="34" charset="0"/>
              <a:buChar char="•"/>
            </a:pPr>
            <a:r>
              <a:rPr lang="sk-SK" altLang="sk-SK" dirty="0"/>
              <a:t>Nepoužívajte referencie</a:t>
            </a:r>
          </a:p>
        </p:txBody>
      </p:sp>
      <p:sp>
        <p:nvSpPr>
          <p:cNvPr id="4" name="Slide Number Placeholder 3">
            <a:extLst>
              <a:ext uri="{FF2B5EF4-FFF2-40B4-BE49-F238E27FC236}">
                <a16:creationId xmlns:a16="http://schemas.microsoft.com/office/drawing/2014/main" id="{A478DF8D-88A7-4419-9AFD-3DA6258D4917}"/>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38</a:t>
            </a:fld>
            <a:endParaRPr lang="sk-SK"/>
          </a:p>
        </p:txBody>
      </p:sp>
    </p:spTree>
    <p:extLst>
      <p:ext uri="{BB962C8B-B14F-4D97-AF65-F5344CB8AC3E}">
        <p14:creationId xmlns:p14="http://schemas.microsoft.com/office/powerpoint/2010/main" val="329284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Z akých častí by sa mal skladať dobrý abstrakt?</a:t>
            </a:r>
          </a:p>
        </p:txBody>
      </p:sp>
      <p:sp>
        <p:nvSpPr>
          <p:cNvPr id="12291" name="Zástupný symbol obsahu 2"/>
          <p:cNvSpPr>
            <a:spLocks noGrp="1"/>
          </p:cNvSpPr>
          <p:nvPr>
            <p:ph idx="1"/>
          </p:nvPr>
        </p:nvSpPr>
        <p:spPr>
          <a:xfrm>
            <a:off x="457200" y="2060848"/>
            <a:ext cx="8229600" cy="4248472"/>
          </a:xfrm>
        </p:spPr>
        <p:txBody>
          <a:bodyPr>
            <a:normAutofit/>
          </a:bodyPr>
          <a:lstStyle/>
          <a:p>
            <a:r>
              <a:rPr lang="sk-SK" altLang="sk-SK" dirty="0"/>
              <a:t>Motivácia</a:t>
            </a:r>
          </a:p>
          <a:p>
            <a:r>
              <a:rPr lang="sk-SK" altLang="sk-SK" dirty="0"/>
              <a:t>Definícia problému</a:t>
            </a:r>
          </a:p>
          <a:p>
            <a:r>
              <a:rPr lang="sk-SK" altLang="sk-SK" dirty="0"/>
              <a:t>Riešenie</a:t>
            </a:r>
          </a:p>
          <a:p>
            <a:r>
              <a:rPr lang="sk-SK" altLang="sk-SK" dirty="0"/>
              <a:t>Výsledky</a:t>
            </a:r>
          </a:p>
          <a:p>
            <a:r>
              <a:rPr lang="sk-SK" altLang="sk-SK" dirty="0"/>
              <a:t>Implikácie</a:t>
            </a:r>
          </a:p>
        </p:txBody>
      </p:sp>
      <p:sp>
        <p:nvSpPr>
          <p:cNvPr id="4" name="Slide Number Placeholder 3">
            <a:extLst>
              <a:ext uri="{FF2B5EF4-FFF2-40B4-BE49-F238E27FC236}">
                <a16:creationId xmlns:a16="http://schemas.microsoft.com/office/drawing/2014/main" id="{5EBF4840-F742-48EE-92BE-92BC3A4E9F1B}"/>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39</a:t>
            </a:fld>
            <a:endParaRPr lang="sk-SK"/>
          </a:p>
        </p:txBody>
      </p:sp>
    </p:spTree>
    <p:extLst>
      <p:ext uri="{BB962C8B-B14F-4D97-AF65-F5344CB8AC3E}">
        <p14:creationId xmlns:p14="http://schemas.microsoft.com/office/powerpoint/2010/main" val="3800897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Návrh</a:t>
            </a:r>
            <a:r>
              <a:rPr lang="en-US" dirty="0"/>
              <a:t>, </a:t>
            </a:r>
            <a:r>
              <a:rPr lang="en-US" dirty="0" err="1"/>
              <a:t>reali</a:t>
            </a:r>
            <a:r>
              <a:rPr lang="sk-SK" dirty="0" err="1"/>
              <a:t>zácia</a:t>
            </a:r>
            <a:r>
              <a:rPr lang="sk-SK" dirty="0"/>
              <a:t> a overenie sa značne líšia od typu práce</a:t>
            </a:r>
          </a:p>
        </p:txBody>
      </p:sp>
      <p:sp>
        <p:nvSpPr>
          <p:cNvPr id="12291" name="Zástupný symbol obsahu 2"/>
          <p:cNvSpPr>
            <a:spLocks noGrp="1"/>
          </p:cNvSpPr>
          <p:nvPr>
            <p:ph idx="1"/>
          </p:nvPr>
        </p:nvSpPr>
        <p:spPr>
          <a:xfrm>
            <a:off x="457200" y="2060848"/>
            <a:ext cx="8229600" cy="4065315"/>
          </a:xfrm>
        </p:spPr>
        <p:txBody>
          <a:bodyPr/>
          <a:lstStyle/>
          <a:p>
            <a:r>
              <a:rPr lang="sk-SK" altLang="sk-SK" dirty="0"/>
              <a:t>Dátovo orientované metódy</a:t>
            </a:r>
          </a:p>
          <a:p>
            <a:endParaRPr lang="sk-SK" altLang="sk-SK" dirty="0"/>
          </a:p>
          <a:p>
            <a:r>
              <a:rPr lang="sk-SK" altLang="sk-SK" dirty="0"/>
              <a:t>Prípadové štúdie</a:t>
            </a:r>
          </a:p>
          <a:p>
            <a:endParaRPr lang="sk-SK" altLang="sk-SK" dirty="0"/>
          </a:p>
          <a:p>
            <a:r>
              <a:rPr lang="sk-SK" altLang="sk-SK" dirty="0"/>
              <a:t>Aplikácie (implementačne orientované práce)</a:t>
            </a:r>
          </a:p>
        </p:txBody>
      </p:sp>
      <p:sp>
        <p:nvSpPr>
          <p:cNvPr id="4" name="Slide Number Placeholder 3">
            <a:extLst>
              <a:ext uri="{FF2B5EF4-FFF2-40B4-BE49-F238E27FC236}">
                <a16:creationId xmlns:a16="http://schemas.microsoft.com/office/drawing/2014/main" id="{74624516-5129-4741-96A2-B7CFEB6C0103}"/>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4</a:t>
            </a:fld>
            <a:endParaRPr lang="sk-SK"/>
          </a:p>
        </p:txBody>
      </p:sp>
    </p:spTree>
    <p:extLst>
      <p:ext uri="{BB962C8B-B14F-4D97-AF65-F5344CB8AC3E}">
        <p14:creationId xmlns:p14="http://schemas.microsoft.com/office/powerpoint/2010/main" val="2945964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11">
            <a:extLst>
              <a:ext uri="{FF2B5EF4-FFF2-40B4-BE49-F238E27FC236}">
                <a16:creationId xmlns:a16="http://schemas.microsoft.com/office/drawing/2014/main" id="{979B9F0F-64F0-4620-8D05-4E95C8E2F094}"/>
              </a:ext>
            </a:extLst>
          </p:cNvPr>
          <p:cNvSpPr/>
          <p:nvPr/>
        </p:nvSpPr>
        <p:spPr bwMode="auto">
          <a:xfrm>
            <a:off x="605586" y="116632"/>
            <a:ext cx="1528700" cy="334713"/>
          </a:xfrm>
          <a:prstGeom prst="rect">
            <a:avLst/>
          </a:prstGeom>
          <a:solidFill>
            <a:srgbClr val="C5D3FB"/>
          </a:solid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sk-SK" sz="2000" b="1" dirty="0"/>
              <a:t>Motivácia</a:t>
            </a:r>
            <a:endParaRPr lang="en-US" sz="2000" b="1" dirty="0"/>
          </a:p>
        </p:txBody>
      </p:sp>
      <p:sp>
        <p:nvSpPr>
          <p:cNvPr id="10" name="Rechteck 12">
            <a:extLst>
              <a:ext uri="{FF2B5EF4-FFF2-40B4-BE49-F238E27FC236}">
                <a16:creationId xmlns:a16="http://schemas.microsoft.com/office/drawing/2014/main" id="{A458D053-63EB-4985-B1C6-A9E6EF03018C}"/>
              </a:ext>
            </a:extLst>
          </p:cNvPr>
          <p:cNvSpPr/>
          <p:nvPr/>
        </p:nvSpPr>
        <p:spPr bwMode="auto">
          <a:xfrm>
            <a:off x="2296051" y="116632"/>
            <a:ext cx="1528700" cy="334713"/>
          </a:xfrm>
          <a:prstGeom prst="rect">
            <a:avLst/>
          </a:prstGeom>
          <a:solidFill>
            <a:srgbClr val="DFF6C0"/>
          </a:solid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de-DE" sz="2000" b="1" dirty="0"/>
              <a:t>Probl</a:t>
            </a:r>
            <a:r>
              <a:rPr lang="sk-SK" sz="2000" b="1" dirty="0"/>
              <a:t>é</a:t>
            </a:r>
            <a:r>
              <a:rPr lang="de-DE" sz="2000" b="1" dirty="0"/>
              <a:t>m</a:t>
            </a:r>
            <a:endParaRPr lang="en-US" sz="2000" b="1" dirty="0"/>
          </a:p>
        </p:txBody>
      </p:sp>
      <p:sp>
        <p:nvSpPr>
          <p:cNvPr id="11" name="Rechteck 13">
            <a:extLst>
              <a:ext uri="{FF2B5EF4-FFF2-40B4-BE49-F238E27FC236}">
                <a16:creationId xmlns:a16="http://schemas.microsoft.com/office/drawing/2014/main" id="{5AB8476D-51BF-4D7C-80DA-0047D2552D4D}"/>
              </a:ext>
            </a:extLst>
          </p:cNvPr>
          <p:cNvSpPr/>
          <p:nvPr/>
        </p:nvSpPr>
        <p:spPr bwMode="auto">
          <a:xfrm>
            <a:off x="3986516" y="116632"/>
            <a:ext cx="1528700" cy="334713"/>
          </a:xfrm>
          <a:prstGeom prst="rect">
            <a:avLst/>
          </a:prstGeom>
          <a:solidFill>
            <a:srgbClr val="F5F7AB"/>
          </a:solid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sk-SK" sz="2000" b="1" dirty="0"/>
              <a:t>Riešenie</a:t>
            </a:r>
            <a:endParaRPr lang="en-US" sz="2000" b="1" dirty="0"/>
          </a:p>
        </p:txBody>
      </p:sp>
      <p:sp>
        <p:nvSpPr>
          <p:cNvPr id="12" name="Rechteck 14">
            <a:extLst>
              <a:ext uri="{FF2B5EF4-FFF2-40B4-BE49-F238E27FC236}">
                <a16:creationId xmlns:a16="http://schemas.microsoft.com/office/drawing/2014/main" id="{9A3105A4-5067-4A17-ACE6-0340B6CBEAAF}"/>
              </a:ext>
            </a:extLst>
          </p:cNvPr>
          <p:cNvSpPr/>
          <p:nvPr/>
        </p:nvSpPr>
        <p:spPr bwMode="auto">
          <a:xfrm>
            <a:off x="5676981" y="116632"/>
            <a:ext cx="1528700" cy="334713"/>
          </a:xfrm>
          <a:prstGeom prst="rect">
            <a:avLst/>
          </a:prstGeom>
          <a:solidFill>
            <a:srgbClr val="FDD3D4"/>
          </a:solid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sk-SK" sz="2000" b="1" dirty="0"/>
              <a:t>Výsledky</a:t>
            </a:r>
            <a:endParaRPr lang="en-US" sz="2000" b="1" dirty="0"/>
          </a:p>
        </p:txBody>
      </p:sp>
      <p:sp>
        <p:nvSpPr>
          <p:cNvPr id="13" name="Rechteck 15">
            <a:extLst>
              <a:ext uri="{FF2B5EF4-FFF2-40B4-BE49-F238E27FC236}">
                <a16:creationId xmlns:a16="http://schemas.microsoft.com/office/drawing/2014/main" id="{F3B71039-7078-4DC8-99BE-94EFCA7CA7FF}"/>
              </a:ext>
            </a:extLst>
          </p:cNvPr>
          <p:cNvSpPr/>
          <p:nvPr/>
        </p:nvSpPr>
        <p:spPr bwMode="auto">
          <a:xfrm>
            <a:off x="7367446" y="116632"/>
            <a:ext cx="1528700" cy="334713"/>
          </a:xfrm>
          <a:prstGeom prst="rect">
            <a:avLst/>
          </a:prstGeom>
          <a:solidFill>
            <a:srgbClr val="E4BCFA"/>
          </a:solid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sk-SK" sz="2000" b="1" dirty="0"/>
              <a:t>Implikácie</a:t>
            </a:r>
            <a:endParaRPr lang="en-US" sz="2000" b="1" dirty="0"/>
          </a:p>
        </p:txBody>
      </p:sp>
      <p:sp>
        <p:nvSpPr>
          <p:cNvPr id="14" name="TextBox 30">
            <a:extLst>
              <a:ext uri="{FF2B5EF4-FFF2-40B4-BE49-F238E27FC236}">
                <a16:creationId xmlns:a16="http://schemas.microsoft.com/office/drawing/2014/main" id="{C805973A-BEBA-41E5-9A06-18DA3EEE6E0B}"/>
              </a:ext>
            </a:extLst>
          </p:cNvPr>
          <p:cNvSpPr txBox="1"/>
          <p:nvPr/>
        </p:nvSpPr>
        <p:spPr>
          <a:xfrm>
            <a:off x="3986516" y="452302"/>
            <a:ext cx="1525025" cy="307777"/>
          </a:xfrm>
          <a:prstGeom prst="rect">
            <a:avLst/>
          </a:prstGeom>
          <a:noFill/>
        </p:spPr>
        <p:txBody>
          <a:bodyPr wrap="square" rtlCol="0">
            <a:spAutoFit/>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sk-SK" dirty="0"/>
              <a:t>Informatívny</a:t>
            </a:r>
            <a:endParaRPr lang="en-US" dirty="0"/>
          </a:p>
        </p:txBody>
      </p:sp>
      <p:sp>
        <p:nvSpPr>
          <p:cNvPr id="15" name="TextBox 26">
            <a:extLst>
              <a:ext uri="{FF2B5EF4-FFF2-40B4-BE49-F238E27FC236}">
                <a16:creationId xmlns:a16="http://schemas.microsoft.com/office/drawing/2014/main" id="{B4873096-022B-43AD-A138-28A7CF08DF4B}"/>
              </a:ext>
            </a:extLst>
          </p:cNvPr>
          <p:cNvSpPr txBox="1"/>
          <p:nvPr/>
        </p:nvSpPr>
        <p:spPr>
          <a:xfrm>
            <a:off x="546956" y="450573"/>
            <a:ext cx="1528699" cy="307777"/>
          </a:xfrm>
          <a:prstGeom prst="rect">
            <a:avLst/>
          </a:prstGeom>
          <a:noFill/>
        </p:spPr>
        <p:txBody>
          <a:bodyPr wrap="square" rtlCol="0">
            <a:spAutoFit/>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sk-SK" dirty="0"/>
              <a:t>Informatívny</a:t>
            </a:r>
            <a:endParaRPr lang="en-US" dirty="0"/>
          </a:p>
        </p:txBody>
      </p:sp>
      <p:sp>
        <p:nvSpPr>
          <p:cNvPr id="16" name="Content Placeholder 1">
            <a:extLst>
              <a:ext uri="{FF2B5EF4-FFF2-40B4-BE49-F238E27FC236}">
                <a16:creationId xmlns:a16="http://schemas.microsoft.com/office/drawing/2014/main" id="{35CC336A-1DF6-4327-A640-0BF23A7C4462}"/>
              </a:ext>
            </a:extLst>
          </p:cNvPr>
          <p:cNvSpPr>
            <a:spLocks noGrp="1"/>
          </p:cNvSpPr>
          <p:nvPr/>
        </p:nvSpPr>
        <p:spPr>
          <a:xfrm>
            <a:off x="690972" y="981339"/>
            <a:ext cx="8229600" cy="927692"/>
          </a:xfrm>
          <a:prstGeom prst="rect">
            <a:avLst/>
          </a:prstGeom>
          <a:solidFill>
            <a:srgbClr val="C5D3FB"/>
          </a:solidFill>
        </p:spPr>
        <p:txBody>
          <a:bodyPr/>
          <a:lstStyle>
            <a:lvl1pPr marL="342900" indent="-342900" algn="l" rtl="0" eaLnBrk="0" fontAlgn="base" hangingPunct="0">
              <a:spcBef>
                <a:spcPts val="1800"/>
              </a:spcBef>
              <a:spcAft>
                <a:spcPct val="0"/>
              </a:spcAft>
              <a:buChar char="•"/>
              <a:defRPr sz="2400">
                <a:solidFill>
                  <a:srgbClr val="996633"/>
                </a:solidFill>
                <a:latin typeface="+mn-lt"/>
                <a:ea typeface="+mn-ea"/>
                <a:cs typeface="+mn-cs"/>
              </a:defRPr>
            </a:lvl1pPr>
            <a:lvl2pPr marL="742950" indent="-285750" algn="l" rtl="0" eaLnBrk="0" fontAlgn="base" hangingPunct="0">
              <a:spcBef>
                <a:spcPct val="20000"/>
              </a:spcBef>
              <a:spcAft>
                <a:spcPct val="0"/>
              </a:spcAft>
              <a:buChar char="–"/>
              <a:defRPr sz="2000">
                <a:solidFill>
                  <a:srgbClr val="422C16"/>
                </a:solidFill>
                <a:latin typeface="+mn-lt"/>
                <a:cs typeface="+mn-cs"/>
              </a:defRPr>
            </a:lvl2pPr>
            <a:lvl3pPr marL="1143000" indent="-228600" algn="l" rtl="0" eaLnBrk="0" fontAlgn="base" hangingPunct="0">
              <a:spcBef>
                <a:spcPct val="20000"/>
              </a:spcBef>
              <a:spcAft>
                <a:spcPct val="0"/>
              </a:spcAft>
              <a:buChar char="•"/>
              <a:defRPr sz="1800">
                <a:solidFill>
                  <a:srgbClr val="422C16"/>
                </a:solidFill>
                <a:latin typeface="+mn-lt"/>
                <a:cs typeface="+mn-cs"/>
              </a:defRPr>
            </a:lvl3pPr>
            <a:lvl4pPr marL="1600200" indent="-228600" algn="l" rtl="0" eaLnBrk="0" fontAlgn="base" hangingPunct="0">
              <a:spcBef>
                <a:spcPct val="20000"/>
              </a:spcBef>
              <a:spcAft>
                <a:spcPct val="0"/>
              </a:spcAft>
              <a:buChar char="–"/>
              <a:defRPr sz="1600">
                <a:solidFill>
                  <a:srgbClr val="422C16"/>
                </a:solidFill>
                <a:latin typeface="+mn-lt"/>
                <a:cs typeface="+mn-cs"/>
              </a:defRPr>
            </a:lvl4pPr>
            <a:lvl5pPr marL="2057400" indent="-228600" algn="l" rtl="0" eaLnBrk="0" fontAlgn="base" hangingPunct="0">
              <a:spcBef>
                <a:spcPct val="20000"/>
              </a:spcBef>
              <a:spcAft>
                <a:spcPct val="0"/>
              </a:spcAft>
              <a:buChar char="»"/>
              <a:defRPr sz="1600">
                <a:solidFill>
                  <a:srgbClr val="422C16"/>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en-US" sz="1800" dirty="0">
                <a:solidFill>
                  <a:srgbClr val="422C16"/>
                </a:solidFill>
              </a:rPr>
              <a:t>Collaborative filtering (CF) is a personalization technology that generates recommendations for users based on others' evaluations. CF is used by numerous e-commerce Web sites for providing personalized recommendations.</a:t>
            </a:r>
            <a:endParaRPr lang="sk-SK" sz="1800" dirty="0">
              <a:solidFill>
                <a:srgbClr val="422C16"/>
              </a:solidFill>
            </a:endParaRPr>
          </a:p>
        </p:txBody>
      </p:sp>
      <p:sp>
        <p:nvSpPr>
          <p:cNvPr id="17" name="Textfeld 3">
            <a:extLst>
              <a:ext uri="{FF2B5EF4-FFF2-40B4-BE49-F238E27FC236}">
                <a16:creationId xmlns:a16="http://schemas.microsoft.com/office/drawing/2014/main" id="{C4D22151-E816-439F-9949-E58616AA5FBF}"/>
              </a:ext>
            </a:extLst>
          </p:cNvPr>
          <p:cNvSpPr txBox="1"/>
          <p:nvPr/>
        </p:nvSpPr>
        <p:spPr>
          <a:xfrm>
            <a:off x="971600" y="5975702"/>
            <a:ext cx="7812360" cy="261610"/>
          </a:xfrm>
          <a:prstGeom prst="rect">
            <a:avLst/>
          </a:prstGeom>
          <a:noFill/>
        </p:spPr>
        <p:txBody>
          <a:bodyPr wrap="square" rtlCol="0">
            <a:spAutoFit/>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100" dirty="0"/>
              <a:t>[</a:t>
            </a:r>
            <a:r>
              <a:rPr lang="sk-SK" sz="1100" dirty="0"/>
              <a:t>Im et al. 2007. </a:t>
            </a:r>
            <a:r>
              <a:rPr lang="sk-SK" sz="1100" dirty="0" err="1"/>
              <a:t>Does</a:t>
            </a:r>
            <a:r>
              <a:rPr lang="sk-SK" sz="1100" dirty="0"/>
              <a:t> a </a:t>
            </a:r>
            <a:r>
              <a:rPr lang="sk-SK" sz="1100" dirty="0" err="1"/>
              <a:t>one-size</a:t>
            </a:r>
            <a:r>
              <a:rPr lang="sk-SK" sz="1100" dirty="0"/>
              <a:t> </a:t>
            </a:r>
            <a:r>
              <a:rPr lang="sk-SK" sz="1100" dirty="0" err="1"/>
              <a:t>recommendation</a:t>
            </a:r>
            <a:r>
              <a:rPr lang="sk-SK" sz="1100" dirty="0"/>
              <a:t> </a:t>
            </a:r>
            <a:r>
              <a:rPr lang="sk-SK" sz="1100" dirty="0" err="1"/>
              <a:t>system</a:t>
            </a:r>
            <a:r>
              <a:rPr lang="sk-SK" sz="1100" dirty="0"/>
              <a:t> fit </a:t>
            </a:r>
            <a:r>
              <a:rPr lang="sk-SK" sz="1100" dirty="0" err="1"/>
              <a:t>all</a:t>
            </a:r>
            <a:r>
              <a:rPr lang="sk-SK" sz="1100" dirty="0"/>
              <a:t>?. </a:t>
            </a:r>
            <a:r>
              <a:rPr lang="sk-SK" sz="1100" i="1" dirty="0"/>
              <a:t>ACM </a:t>
            </a:r>
            <a:r>
              <a:rPr lang="sk-SK" sz="1100" i="1" dirty="0" err="1"/>
              <a:t>Trans</a:t>
            </a:r>
            <a:r>
              <a:rPr lang="sk-SK" sz="1100" i="1" dirty="0"/>
              <a:t>. </a:t>
            </a:r>
            <a:r>
              <a:rPr lang="sk-SK" sz="1100" i="1" dirty="0" err="1"/>
              <a:t>Inf</a:t>
            </a:r>
            <a:r>
              <a:rPr lang="sk-SK" sz="1100" i="1" dirty="0"/>
              <a:t>. </a:t>
            </a:r>
            <a:r>
              <a:rPr lang="sk-SK" sz="1100" i="1" dirty="0" err="1"/>
              <a:t>Syst</a:t>
            </a:r>
            <a:r>
              <a:rPr lang="sk-SK" sz="1100" i="1" dirty="0"/>
              <a:t>.</a:t>
            </a:r>
            <a:r>
              <a:rPr lang="sk-SK" sz="1100" dirty="0"/>
              <a:t> 26, 1, </a:t>
            </a:r>
            <a:r>
              <a:rPr lang="sk-SK" sz="1100" dirty="0" err="1"/>
              <a:t>Article</a:t>
            </a:r>
            <a:r>
              <a:rPr lang="sk-SK" sz="1100" dirty="0"/>
              <a:t> 4 (November 2007).</a:t>
            </a:r>
            <a:r>
              <a:rPr lang="de-DE" sz="1100" dirty="0"/>
              <a:t>]</a:t>
            </a:r>
            <a:endParaRPr lang="sk-SK" sz="1100" dirty="0"/>
          </a:p>
        </p:txBody>
      </p:sp>
      <p:sp>
        <p:nvSpPr>
          <p:cNvPr id="18" name="Content Placeholder 1">
            <a:extLst>
              <a:ext uri="{FF2B5EF4-FFF2-40B4-BE49-F238E27FC236}">
                <a16:creationId xmlns:a16="http://schemas.microsoft.com/office/drawing/2014/main" id="{CC6A0A3C-7C3F-4BDB-B985-53F7874B0CB0}"/>
              </a:ext>
            </a:extLst>
          </p:cNvPr>
          <p:cNvSpPr txBox="1">
            <a:spLocks/>
          </p:cNvSpPr>
          <p:nvPr/>
        </p:nvSpPr>
        <p:spPr>
          <a:xfrm>
            <a:off x="690972" y="1941581"/>
            <a:ext cx="8229600" cy="936104"/>
          </a:xfrm>
          <a:prstGeom prst="rect">
            <a:avLst/>
          </a:prstGeom>
          <a:solidFill>
            <a:srgbClr val="DFF6C0"/>
          </a:solidFill>
        </p:spPr>
        <p:txBody>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indent="0">
              <a:buFontTx/>
              <a:buNone/>
            </a:pPr>
            <a:r>
              <a:rPr lang="en-US" sz="1800" kern="0" dirty="0">
                <a:solidFill>
                  <a:srgbClr val="422C16"/>
                </a:solidFill>
              </a:rPr>
              <a:t>Although much research has focused on refining collaborative filtering algorithms, little is known about the effects of user and domain characteristics on the accuracy of collaborative filtering systems. </a:t>
            </a:r>
            <a:endParaRPr lang="sk-SK" sz="1800" kern="0" dirty="0">
              <a:solidFill>
                <a:srgbClr val="422C16"/>
              </a:solidFill>
            </a:endParaRPr>
          </a:p>
        </p:txBody>
      </p:sp>
      <p:sp>
        <p:nvSpPr>
          <p:cNvPr id="19" name="Content Placeholder 1">
            <a:extLst>
              <a:ext uri="{FF2B5EF4-FFF2-40B4-BE49-F238E27FC236}">
                <a16:creationId xmlns:a16="http://schemas.microsoft.com/office/drawing/2014/main" id="{54A8010E-09C9-438C-B8AD-F3AD41E76848}"/>
              </a:ext>
            </a:extLst>
          </p:cNvPr>
          <p:cNvSpPr txBox="1">
            <a:spLocks/>
          </p:cNvSpPr>
          <p:nvPr/>
        </p:nvSpPr>
        <p:spPr>
          <a:xfrm>
            <a:off x="690972" y="2925554"/>
            <a:ext cx="8229600" cy="1161614"/>
          </a:xfrm>
          <a:prstGeom prst="rect">
            <a:avLst/>
          </a:prstGeom>
          <a:solidFill>
            <a:srgbClr val="F5F7AB"/>
          </a:solidFill>
        </p:spPr>
        <p:txBody>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indent="0">
              <a:buFontTx/>
              <a:buNone/>
            </a:pPr>
            <a:r>
              <a:rPr lang="en-US" sz="1800" kern="0" dirty="0">
                <a:solidFill>
                  <a:srgbClr val="422C16"/>
                </a:solidFill>
              </a:rPr>
              <a:t>In this study, the effects of two factors—product domain and users' search mode—on the accuracy of CF are investigated. The effects of those factors are tested using data collected from two experiments in two different product domains, and from two large CF datasets, </a:t>
            </a:r>
            <a:r>
              <a:rPr lang="en-US" sz="1800" kern="0" dirty="0" err="1">
                <a:solidFill>
                  <a:srgbClr val="422C16"/>
                </a:solidFill>
              </a:rPr>
              <a:t>EachMovie</a:t>
            </a:r>
            <a:r>
              <a:rPr lang="en-US" sz="1800" kern="0" dirty="0">
                <a:solidFill>
                  <a:srgbClr val="422C16"/>
                </a:solidFill>
              </a:rPr>
              <a:t> and Book-Crossing. </a:t>
            </a:r>
            <a:endParaRPr lang="sk-SK" sz="1800" kern="0" dirty="0">
              <a:solidFill>
                <a:srgbClr val="422C16"/>
              </a:solidFill>
            </a:endParaRPr>
          </a:p>
        </p:txBody>
      </p:sp>
      <p:sp>
        <p:nvSpPr>
          <p:cNvPr id="20" name="Content Placeholder 1">
            <a:extLst>
              <a:ext uri="{FF2B5EF4-FFF2-40B4-BE49-F238E27FC236}">
                <a16:creationId xmlns:a16="http://schemas.microsoft.com/office/drawing/2014/main" id="{7E7E1916-9CAD-4971-952E-F9053E6C9F86}"/>
              </a:ext>
            </a:extLst>
          </p:cNvPr>
          <p:cNvSpPr txBox="1">
            <a:spLocks/>
          </p:cNvSpPr>
          <p:nvPr/>
        </p:nvSpPr>
        <p:spPr>
          <a:xfrm>
            <a:off x="690972" y="4119859"/>
            <a:ext cx="8229600" cy="877261"/>
          </a:xfrm>
          <a:prstGeom prst="rect">
            <a:avLst/>
          </a:prstGeom>
          <a:solidFill>
            <a:srgbClr val="FDD3D4"/>
          </a:solidFill>
        </p:spPr>
        <p:txBody>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indent="0">
              <a:buFontTx/>
              <a:buNone/>
            </a:pPr>
            <a:r>
              <a:rPr lang="en-US" sz="1800" kern="0" dirty="0">
                <a:solidFill>
                  <a:srgbClr val="422C16"/>
                </a:solidFill>
              </a:rPr>
              <a:t>The study shows that the search mode of the users strongly influences the accuracy of the recommendations. (…) The study also shows that CF is more accurate for knowledge domains than for consumer product domains</a:t>
            </a:r>
            <a:endParaRPr lang="sk-SK" sz="1800" kern="0" dirty="0">
              <a:solidFill>
                <a:srgbClr val="422C16"/>
              </a:solidFill>
            </a:endParaRPr>
          </a:p>
        </p:txBody>
      </p:sp>
      <p:sp>
        <p:nvSpPr>
          <p:cNvPr id="21" name="Content Placeholder 1">
            <a:extLst>
              <a:ext uri="{FF2B5EF4-FFF2-40B4-BE49-F238E27FC236}">
                <a16:creationId xmlns:a16="http://schemas.microsoft.com/office/drawing/2014/main" id="{EAD77AAF-7AC9-442A-A8D1-0A5E2D3CCC64}"/>
              </a:ext>
            </a:extLst>
          </p:cNvPr>
          <p:cNvSpPr txBox="1">
            <a:spLocks/>
          </p:cNvSpPr>
          <p:nvPr/>
        </p:nvSpPr>
        <p:spPr>
          <a:xfrm>
            <a:off x="690972" y="5043007"/>
            <a:ext cx="8229600" cy="906273"/>
          </a:xfrm>
          <a:prstGeom prst="rect">
            <a:avLst/>
          </a:prstGeom>
          <a:solidFill>
            <a:srgbClr val="E4BCFA"/>
          </a:solidFill>
        </p:spPr>
        <p:txBody>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indent="0">
              <a:buFontTx/>
              <a:buNone/>
            </a:pPr>
            <a:r>
              <a:rPr lang="en-US" sz="1800" kern="0" dirty="0">
                <a:solidFill>
                  <a:srgbClr val="422C16"/>
                </a:solidFill>
              </a:rPr>
              <a:t>The results of this study imply that for more accurate recommendations, collaborative filtering systems should be able to identify and handle users' mode of search, even within the same domain and user group.</a:t>
            </a:r>
            <a:endParaRPr lang="sk-SK" sz="1800" kern="0" dirty="0">
              <a:solidFill>
                <a:srgbClr val="422C16"/>
              </a:solidFill>
            </a:endParaRPr>
          </a:p>
        </p:txBody>
      </p:sp>
      <p:sp>
        <p:nvSpPr>
          <p:cNvPr id="22" name="TextBox 26">
            <a:extLst>
              <a:ext uri="{FF2B5EF4-FFF2-40B4-BE49-F238E27FC236}">
                <a16:creationId xmlns:a16="http://schemas.microsoft.com/office/drawing/2014/main" id="{12B00F35-5C41-4344-A49D-1C838BF38CCA}"/>
              </a:ext>
            </a:extLst>
          </p:cNvPr>
          <p:cNvSpPr txBox="1"/>
          <p:nvPr/>
        </p:nvSpPr>
        <p:spPr>
          <a:xfrm>
            <a:off x="2258617" y="456927"/>
            <a:ext cx="1528699" cy="307777"/>
          </a:xfrm>
          <a:prstGeom prst="rect">
            <a:avLst/>
          </a:prstGeom>
          <a:noFill/>
        </p:spPr>
        <p:txBody>
          <a:bodyPr wrap="square" rtlCol="0">
            <a:spAutoFit/>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sk-SK" dirty="0"/>
              <a:t>Informatívny</a:t>
            </a:r>
            <a:endParaRPr lang="en-US" dirty="0"/>
          </a:p>
        </p:txBody>
      </p:sp>
      <p:sp>
        <p:nvSpPr>
          <p:cNvPr id="23" name="TextBox 27">
            <a:extLst>
              <a:ext uri="{FF2B5EF4-FFF2-40B4-BE49-F238E27FC236}">
                <a16:creationId xmlns:a16="http://schemas.microsoft.com/office/drawing/2014/main" id="{B7736675-60D6-461E-8183-FA8345564AE0}"/>
              </a:ext>
            </a:extLst>
          </p:cNvPr>
          <p:cNvSpPr txBox="1"/>
          <p:nvPr/>
        </p:nvSpPr>
        <p:spPr>
          <a:xfrm>
            <a:off x="5715001" y="456927"/>
            <a:ext cx="1528699" cy="307777"/>
          </a:xfrm>
          <a:prstGeom prst="rect">
            <a:avLst/>
          </a:prstGeom>
          <a:noFill/>
        </p:spPr>
        <p:txBody>
          <a:bodyPr wrap="square" rtlCol="0">
            <a:spAutoFit/>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sk-SK" dirty="0"/>
              <a:t>Informatívny</a:t>
            </a:r>
            <a:endParaRPr lang="en-US" dirty="0"/>
          </a:p>
        </p:txBody>
      </p:sp>
      <p:sp>
        <p:nvSpPr>
          <p:cNvPr id="24" name="TextBox 28">
            <a:extLst>
              <a:ext uri="{FF2B5EF4-FFF2-40B4-BE49-F238E27FC236}">
                <a16:creationId xmlns:a16="http://schemas.microsoft.com/office/drawing/2014/main" id="{CB6FB0FF-0F6C-4D8C-BBEC-59DA5B224CA6}"/>
              </a:ext>
            </a:extLst>
          </p:cNvPr>
          <p:cNvSpPr txBox="1"/>
          <p:nvPr/>
        </p:nvSpPr>
        <p:spPr>
          <a:xfrm>
            <a:off x="7387716" y="476672"/>
            <a:ext cx="1528699" cy="307777"/>
          </a:xfrm>
          <a:prstGeom prst="rect">
            <a:avLst/>
          </a:prstGeom>
          <a:noFill/>
        </p:spPr>
        <p:txBody>
          <a:bodyPr wrap="square" rtlCol="0">
            <a:spAutoFit/>
          </a:bodyPr>
          <a:ls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sk-SK" dirty="0"/>
              <a:t>Informatívny</a:t>
            </a:r>
            <a:endParaRPr lang="en-US" dirty="0"/>
          </a:p>
        </p:txBody>
      </p:sp>
      <p:sp>
        <p:nvSpPr>
          <p:cNvPr id="25" name="Slide Number Placeholder 3">
            <a:extLst>
              <a:ext uri="{FF2B5EF4-FFF2-40B4-BE49-F238E27FC236}">
                <a16:creationId xmlns:a16="http://schemas.microsoft.com/office/drawing/2014/main" id="{5FD0EB66-A62E-4C1F-B0E3-E56DCB6EA6E9}"/>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40</a:t>
            </a:fld>
            <a:endParaRPr lang="sk-SK"/>
          </a:p>
        </p:txBody>
      </p:sp>
    </p:spTree>
    <p:extLst>
      <p:ext uri="{BB962C8B-B14F-4D97-AF65-F5344CB8AC3E}">
        <p14:creationId xmlns:p14="http://schemas.microsoft.com/office/powerpoint/2010/main" val="10982199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Content Placeholder 3">
            <a:extLst>
              <a:ext uri="{FF2B5EF4-FFF2-40B4-BE49-F238E27FC236}">
                <a16:creationId xmlns:a16="http://schemas.microsoft.com/office/drawing/2014/main" id="{88BE9DC3-7DC2-4EA3-B074-F28DEFB1C036}"/>
              </a:ext>
            </a:extLst>
          </p:cNvPr>
          <p:cNvPicPr>
            <a:picLocks noGrp="1" noChangeAspect="1"/>
          </p:cNvPicPr>
          <p:nvPr/>
        </p:nvPicPr>
        <p:blipFill rotWithShape="1">
          <a:blip r:embed="rId2">
            <a:extLst>
              <a:ext uri="{28A0092B-C50C-407E-A947-70E740481C1C}">
                <a14:useLocalDpi xmlns:a14="http://schemas.microsoft.com/office/drawing/2010/main" val="0"/>
              </a:ext>
            </a:extLst>
          </a:blip>
          <a:srcRect l="8000" t="2666" r="9333" b="10666"/>
          <a:stretch/>
        </p:blipFill>
        <p:spPr>
          <a:xfrm>
            <a:off x="683568" y="1229471"/>
            <a:ext cx="5256584" cy="5510935"/>
          </a:xfrm>
          <a:prstGeom prst="rect">
            <a:avLst/>
          </a:prstGeom>
        </p:spPr>
      </p:pic>
      <p:sp>
        <p:nvSpPr>
          <p:cNvPr id="26" name="Nadpis 1">
            <a:extLst>
              <a:ext uri="{FF2B5EF4-FFF2-40B4-BE49-F238E27FC236}">
                <a16:creationId xmlns:a16="http://schemas.microsoft.com/office/drawing/2014/main" id="{7F7DBF57-0536-43B0-90F7-278D6D9056CF}"/>
              </a:ext>
            </a:extLst>
          </p:cNvPr>
          <p:cNvSpPr>
            <a:spLocks noGrp="1"/>
          </p:cNvSpPr>
          <p:nvPr>
            <p:ph type="title"/>
          </p:nvPr>
        </p:nvSpPr>
        <p:spPr>
          <a:xfrm>
            <a:off x="457200" y="274638"/>
            <a:ext cx="8229600" cy="1143000"/>
          </a:xfrm>
        </p:spPr>
        <p:txBody>
          <a:bodyPr/>
          <a:lstStyle/>
          <a:p>
            <a:r>
              <a:rPr lang="sk-SK" dirty="0"/>
              <a:t>Nestaňte sa však otrokmi pravidiel</a:t>
            </a:r>
          </a:p>
        </p:txBody>
      </p:sp>
      <p:sp>
        <p:nvSpPr>
          <p:cNvPr id="27" name="Slide Number Placeholder 3">
            <a:extLst>
              <a:ext uri="{FF2B5EF4-FFF2-40B4-BE49-F238E27FC236}">
                <a16:creationId xmlns:a16="http://schemas.microsoft.com/office/drawing/2014/main" id="{507D3D8C-0D6C-4DBE-93FA-6F4273AC90B1}"/>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41</a:t>
            </a:fld>
            <a:endParaRPr lang="sk-SK"/>
          </a:p>
        </p:txBody>
      </p:sp>
    </p:spTree>
    <p:extLst>
      <p:ext uri="{BB962C8B-B14F-4D97-AF65-F5344CB8AC3E}">
        <p14:creationId xmlns:p14="http://schemas.microsoft.com/office/powerpoint/2010/main" val="35256351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4947A6-542D-4395-8493-DE557BD148D2}"/>
              </a:ext>
            </a:extLst>
          </p:cNvPr>
          <p:cNvSpPr>
            <a:spLocks noGrp="1"/>
          </p:cNvSpPr>
          <p:nvPr>
            <p:ph type="title"/>
          </p:nvPr>
        </p:nvSpPr>
        <p:spPr/>
        <p:txBody>
          <a:bodyPr>
            <a:normAutofit/>
          </a:bodyPr>
          <a:lstStyle/>
          <a:p>
            <a:r>
              <a:rPr lang="en-US" dirty="0" err="1"/>
              <a:t>Sumariz</a:t>
            </a:r>
            <a:r>
              <a:rPr lang="sk-SK" dirty="0" err="1"/>
              <a:t>ácia</a:t>
            </a:r>
            <a:r>
              <a:rPr lang="sk-SK" dirty="0"/>
              <a:t> najdôležitejších rád</a:t>
            </a:r>
            <a:endParaRPr lang="en-US" dirty="0"/>
          </a:p>
        </p:txBody>
      </p:sp>
      <p:sp>
        <p:nvSpPr>
          <p:cNvPr id="3" name="Zástupný objekt pre obsah 2">
            <a:extLst>
              <a:ext uri="{FF2B5EF4-FFF2-40B4-BE49-F238E27FC236}">
                <a16:creationId xmlns:a16="http://schemas.microsoft.com/office/drawing/2014/main" id="{B831B6AA-08D7-4DBB-B55B-34AAA455FF2E}"/>
              </a:ext>
            </a:extLst>
          </p:cNvPr>
          <p:cNvSpPr>
            <a:spLocks noGrp="1"/>
          </p:cNvSpPr>
          <p:nvPr>
            <p:ph idx="1"/>
          </p:nvPr>
        </p:nvSpPr>
        <p:spPr>
          <a:xfrm>
            <a:off x="457200" y="1821079"/>
            <a:ext cx="8229600" cy="4137323"/>
          </a:xfrm>
        </p:spPr>
        <p:txBody>
          <a:bodyPr/>
          <a:lstStyle/>
          <a:p>
            <a:pPr marL="457200" indent="-457200">
              <a:buFont typeface="+mj-lt"/>
              <a:buAutoNum type="arabicPeriod"/>
            </a:pPr>
            <a:r>
              <a:rPr lang="sk-SK" dirty="0"/>
              <a:t>Explicitne opíšte svoje ciele</a:t>
            </a:r>
          </a:p>
          <a:p>
            <a:pPr marL="457200" indent="-457200">
              <a:buFont typeface="+mj-lt"/>
              <a:buAutoNum type="arabicPeriod"/>
            </a:pPr>
            <a:r>
              <a:rPr lang="sk-SK" dirty="0"/>
              <a:t>Návrh opíšte najprv konceptuálne, potom podrobne</a:t>
            </a:r>
          </a:p>
          <a:p>
            <a:pPr marL="457200" indent="-457200">
              <a:buFont typeface="+mj-lt"/>
              <a:buAutoNum type="arabicPeriod"/>
            </a:pPr>
            <a:r>
              <a:rPr lang="sk-SK" dirty="0"/>
              <a:t>Oddeľte návrh od realizácie a overenia</a:t>
            </a:r>
          </a:p>
          <a:p>
            <a:pPr marL="457200" indent="-457200">
              <a:buFont typeface="+mj-lt"/>
              <a:buAutoNum type="arabicPeriod"/>
            </a:pPr>
            <a:r>
              <a:rPr lang="sk-SK" dirty="0"/>
              <a:t>Zadefinujte metodológiu overovania</a:t>
            </a:r>
          </a:p>
          <a:p>
            <a:pPr marL="457200" indent="-457200">
              <a:buFont typeface="+mj-lt"/>
              <a:buAutoNum type="arabicPeriod"/>
            </a:pPr>
            <a:r>
              <a:rPr lang="sk-SK" dirty="0"/>
              <a:t>Zvoľte si vhodný </a:t>
            </a:r>
            <a:r>
              <a:rPr lang="sk-SK" dirty="0" err="1"/>
              <a:t>baseline</a:t>
            </a:r>
            <a:endParaRPr lang="sk-SK" dirty="0"/>
          </a:p>
          <a:p>
            <a:pPr marL="457200" indent="-457200">
              <a:buFont typeface="+mj-lt"/>
              <a:buAutoNum type="arabicPeriod"/>
            </a:pPr>
            <a:r>
              <a:rPr lang="sk-SK" dirty="0"/>
              <a:t>Diskutujte výsledky</a:t>
            </a:r>
          </a:p>
          <a:p>
            <a:pPr marL="457200" indent="-457200">
              <a:buFont typeface="+mj-lt"/>
              <a:buAutoNum type="arabicPeriod"/>
            </a:pPr>
            <a:r>
              <a:rPr lang="sk-SK" dirty="0"/>
              <a:t>Explicitne opíšte obmedzenia overenia, metódy, ...</a:t>
            </a:r>
          </a:p>
          <a:p>
            <a:pPr marL="457200" indent="-457200">
              <a:buFont typeface="+mj-lt"/>
              <a:buAutoNum type="arabicPeriod"/>
            </a:pPr>
            <a:r>
              <a:rPr lang="sk-SK" dirty="0"/>
              <a:t>Nezanedbajte záver, prílohy a ďalšie časti práce</a:t>
            </a:r>
            <a:endParaRPr lang="en-US" dirty="0"/>
          </a:p>
        </p:txBody>
      </p:sp>
      <p:sp>
        <p:nvSpPr>
          <p:cNvPr id="4" name="Zástupný objekt pre číslo snímky 3">
            <a:extLst>
              <a:ext uri="{FF2B5EF4-FFF2-40B4-BE49-F238E27FC236}">
                <a16:creationId xmlns:a16="http://schemas.microsoft.com/office/drawing/2014/main" id="{C8D4A0C7-9570-45F3-801D-D4E960EB76EC}"/>
              </a:ext>
            </a:extLst>
          </p:cNvPr>
          <p:cNvSpPr>
            <a:spLocks noGrp="1"/>
          </p:cNvSpPr>
          <p:nvPr>
            <p:ph type="sldNum" sz="quarter" idx="12"/>
          </p:nvPr>
        </p:nvSpPr>
        <p:spPr/>
        <p:txBody>
          <a:bodyPr/>
          <a:lstStyle/>
          <a:p>
            <a:fld id="{D920B1B5-D958-4A91-AE1D-A2AAAB5B3981}" type="slidenum">
              <a:rPr lang="sk-SK" smtClean="0"/>
              <a:pPr/>
              <a:t>42</a:t>
            </a:fld>
            <a:endParaRPr lang="sk-SK"/>
          </a:p>
        </p:txBody>
      </p:sp>
    </p:spTree>
    <p:extLst>
      <p:ext uri="{BB962C8B-B14F-4D97-AF65-F5344CB8AC3E}">
        <p14:creationId xmlns:p14="http://schemas.microsoft.com/office/powerpoint/2010/main" val="1808978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227FD-A4B4-4BC8-BDA1-AACF900DF302}"/>
              </a:ext>
            </a:extLst>
          </p:cNvPr>
          <p:cNvSpPr>
            <a:spLocks noGrp="1"/>
          </p:cNvSpPr>
          <p:nvPr>
            <p:ph type="title"/>
          </p:nvPr>
        </p:nvSpPr>
        <p:spPr>
          <a:xfrm>
            <a:off x="427132" y="1196752"/>
            <a:ext cx="8229600" cy="4176464"/>
          </a:xfrm>
        </p:spPr>
        <p:txBody>
          <a:bodyPr>
            <a:normAutofit/>
          </a:bodyPr>
          <a:lstStyle/>
          <a:p>
            <a:pPr algn="ctr"/>
            <a:r>
              <a:rPr lang="sk-SK" sz="4800" dirty="0"/>
              <a:t>Návrh</a:t>
            </a:r>
          </a:p>
        </p:txBody>
      </p:sp>
    </p:spTree>
    <p:extLst>
      <p:ext uri="{BB962C8B-B14F-4D97-AF65-F5344CB8AC3E}">
        <p14:creationId xmlns:p14="http://schemas.microsoft.com/office/powerpoint/2010/main" val="4150061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Ako opísať návrh?</a:t>
            </a:r>
          </a:p>
        </p:txBody>
      </p:sp>
      <p:sp>
        <p:nvSpPr>
          <p:cNvPr id="12291" name="Zástupný symbol obsahu 2"/>
          <p:cNvSpPr>
            <a:spLocks noGrp="1"/>
          </p:cNvSpPr>
          <p:nvPr>
            <p:ph idx="1"/>
          </p:nvPr>
        </p:nvSpPr>
        <p:spPr>
          <a:xfrm>
            <a:off x="457200" y="2060848"/>
            <a:ext cx="8229600" cy="4065315"/>
          </a:xfrm>
        </p:spPr>
        <p:txBody>
          <a:bodyPr/>
          <a:lstStyle/>
          <a:p>
            <a:r>
              <a:rPr lang="sk-SK" altLang="sk-SK" dirty="0"/>
              <a:t>Začnite cieľmi práce - </a:t>
            </a:r>
            <a:r>
              <a:rPr lang="en-US" altLang="sk-SK" dirty="0" err="1"/>
              <a:t>opisom</a:t>
            </a:r>
            <a:r>
              <a:rPr lang="en-US" altLang="sk-SK" dirty="0"/>
              <a:t> </a:t>
            </a:r>
            <a:r>
              <a:rPr lang="sk-SK" altLang="sk-SK" dirty="0">
                <a:solidFill>
                  <a:srgbClr val="0070C0"/>
                </a:solidFill>
              </a:rPr>
              <a:t>úlohy</a:t>
            </a:r>
            <a:r>
              <a:rPr lang="sk-SK" altLang="sk-SK" dirty="0"/>
              <a:t>, </a:t>
            </a:r>
            <a:r>
              <a:rPr lang="sk-SK" altLang="sk-SK" dirty="0">
                <a:solidFill>
                  <a:srgbClr val="0070C0"/>
                </a:solidFill>
              </a:rPr>
              <a:t>výskumnej otázky </a:t>
            </a:r>
            <a:r>
              <a:rPr lang="sk-SK" altLang="sk-SK" dirty="0"/>
              <a:t>a </a:t>
            </a:r>
            <a:r>
              <a:rPr lang="sk-SK" altLang="sk-SK" dirty="0">
                <a:solidFill>
                  <a:srgbClr val="0070C0"/>
                </a:solidFill>
              </a:rPr>
              <a:t>hypotéz</a:t>
            </a:r>
          </a:p>
          <a:p>
            <a:endParaRPr lang="sk-SK" altLang="sk-SK" dirty="0"/>
          </a:p>
          <a:p>
            <a:r>
              <a:rPr lang="sk-SK" altLang="sk-SK" dirty="0"/>
              <a:t>Opíšte najprv </a:t>
            </a:r>
            <a:r>
              <a:rPr lang="sk-SK" altLang="sk-SK" dirty="0">
                <a:solidFill>
                  <a:srgbClr val="0070C0"/>
                </a:solidFill>
              </a:rPr>
              <a:t>konceptuálny návrh </a:t>
            </a:r>
            <a:r>
              <a:rPr lang="sk-SK" altLang="sk-SK" dirty="0"/>
              <a:t>metódy/štúdie/aplikácie</a:t>
            </a:r>
          </a:p>
          <a:p>
            <a:endParaRPr lang="sk-SK" altLang="sk-SK" dirty="0"/>
          </a:p>
          <a:p>
            <a:r>
              <a:rPr lang="sk-SK" altLang="sk-SK" dirty="0"/>
              <a:t>Až potom detailne </a:t>
            </a:r>
            <a:r>
              <a:rPr lang="sk-SK" altLang="sk-SK" dirty="0">
                <a:solidFill>
                  <a:srgbClr val="0070C0"/>
                </a:solidFill>
              </a:rPr>
              <a:t>jednotlivé časti/kroky</a:t>
            </a:r>
          </a:p>
        </p:txBody>
      </p:sp>
      <p:sp>
        <p:nvSpPr>
          <p:cNvPr id="4" name="Slide Number Placeholder 3">
            <a:extLst>
              <a:ext uri="{FF2B5EF4-FFF2-40B4-BE49-F238E27FC236}">
                <a16:creationId xmlns:a16="http://schemas.microsoft.com/office/drawing/2014/main" id="{B08BE3F4-F68A-4F0A-95EF-B65A2BD3F704}"/>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6</a:t>
            </a:fld>
            <a:endParaRPr lang="sk-SK"/>
          </a:p>
        </p:txBody>
      </p:sp>
    </p:spTree>
    <p:extLst>
      <p:ext uri="{BB962C8B-B14F-4D97-AF65-F5344CB8AC3E}">
        <p14:creationId xmlns:p14="http://schemas.microsoft.com/office/powerpoint/2010/main" val="75082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Ako opísať návrh?</a:t>
            </a:r>
          </a:p>
        </p:txBody>
      </p:sp>
      <p:sp>
        <p:nvSpPr>
          <p:cNvPr id="4" name="Slide Number Placeholder 3">
            <a:extLst>
              <a:ext uri="{FF2B5EF4-FFF2-40B4-BE49-F238E27FC236}">
                <a16:creationId xmlns:a16="http://schemas.microsoft.com/office/drawing/2014/main" id="{B08BE3F4-F68A-4F0A-95EF-B65A2BD3F704}"/>
              </a:ext>
            </a:extLst>
          </p:cNvPr>
          <p:cNvSpPr>
            <a:spLocks noGrp="1"/>
          </p:cNvSpPr>
          <p:nvPr>
            <p:ph type="sldNum" sz="quarter" idx="12"/>
          </p:nvPr>
        </p:nvSpPr>
        <p:spPr>
          <a:xfrm>
            <a:off x="457200" y="6361843"/>
            <a:ext cx="2133600" cy="365125"/>
          </a:xfrm>
        </p:spPr>
        <p:txBody>
          <a:bodyPr/>
          <a:lstStyle/>
          <a:p>
            <a:fld id="{D920B1B5-D958-4A91-AE1D-A2AAAB5B3981}" type="slidenum">
              <a:rPr lang="sk-SK" smtClean="0"/>
              <a:pPr/>
              <a:t>7</a:t>
            </a:fld>
            <a:endParaRPr lang="sk-SK"/>
          </a:p>
        </p:txBody>
      </p:sp>
      <p:sp>
        <p:nvSpPr>
          <p:cNvPr id="6" name="Zástupný symbol obsahu 2">
            <a:extLst>
              <a:ext uri="{FF2B5EF4-FFF2-40B4-BE49-F238E27FC236}">
                <a16:creationId xmlns:a16="http://schemas.microsoft.com/office/drawing/2014/main" id="{FEEE2A16-986C-43A7-939F-985A6DF69DDD}"/>
              </a:ext>
            </a:extLst>
          </p:cNvPr>
          <p:cNvSpPr txBox="1">
            <a:spLocks/>
          </p:cNvSpPr>
          <p:nvPr/>
        </p:nvSpPr>
        <p:spPr>
          <a:xfrm>
            <a:off x="457200" y="2996952"/>
            <a:ext cx="8229600" cy="1378800"/>
          </a:xfrm>
          <a:prstGeom prst="rect">
            <a:avLst/>
          </a:prstGeom>
          <a:solidFill>
            <a:schemeClr val="accent1"/>
          </a:solidFill>
        </p:spPr>
        <p:txBody>
          <a:bodyPr vert="horz" lIns="91440" tIns="45720" rIns="91440" bIns="45720" rtlCol="0">
            <a:noAutofit/>
          </a:bodyPr>
          <a:lstStyle>
            <a:lvl1pPr marL="0" indent="0" algn="l" defTabSz="914400" rtl="0" eaLnBrk="1" latinLnBrk="0" hangingPunct="1">
              <a:spcBef>
                <a:spcPct val="20000"/>
              </a:spcBef>
              <a:buFont typeface="Arial" pitchFamily="34" charset="0"/>
              <a:buNone/>
              <a:defRPr sz="24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Font typeface="Arial" pitchFamily="34" charset="0"/>
              <a:buNone/>
              <a:defRPr sz="18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Font typeface="Arial" pitchFamily="34" charset="0"/>
              <a:buNone/>
              <a:defRPr sz="14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spcBef>
                <a:spcPct val="20000"/>
              </a:spcBef>
              <a:buFont typeface="Arial" pitchFamily="34" charset="0"/>
              <a:buNone/>
              <a:defRPr sz="14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spcBef>
                <a:spcPct val="20000"/>
              </a:spcBef>
              <a:buFont typeface="Arial" pitchFamily="34" charset="0"/>
              <a:buNone/>
              <a:defRPr sz="1400" b="1"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sk-SK" altLang="sk-SK" dirty="0">
              <a:solidFill>
                <a:schemeClr val="bg1"/>
              </a:solidFill>
            </a:endParaRPr>
          </a:p>
          <a:p>
            <a:pPr algn="ctr"/>
            <a:r>
              <a:rPr lang="sk-SK" altLang="sk-SK" dirty="0">
                <a:solidFill>
                  <a:schemeClr val="bg1"/>
                </a:solidFill>
              </a:rPr>
              <a:t>Pokúste sa oddeliť návrh od realizácie a overenia</a:t>
            </a:r>
          </a:p>
        </p:txBody>
      </p:sp>
    </p:spTree>
    <p:extLst>
      <p:ext uri="{BB962C8B-B14F-4D97-AF65-F5344CB8AC3E}">
        <p14:creationId xmlns:p14="http://schemas.microsoft.com/office/powerpoint/2010/main" val="3597975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obsahu návrhu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ext uri="{D42A27DB-BD31-4B8C-83A1-F6EECF244321}">
                <p14:modId xmlns:p14="http://schemas.microsoft.com/office/powerpoint/2010/main" val="3987585343"/>
              </p:ext>
            </p:extLst>
          </p:nvPr>
        </p:nvGraphicFramePr>
        <p:xfrm>
          <a:off x="107503" y="1484784"/>
          <a:ext cx="8883272" cy="5135448"/>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1224136">
                <a:tc>
                  <a:txBody>
                    <a:bodyPr/>
                    <a:lstStyle/>
                    <a:p>
                      <a:r>
                        <a:rPr lang="sk-SK" b="1" dirty="0">
                          <a:solidFill>
                            <a:schemeClr val="accent1"/>
                          </a:solidFill>
                        </a:rPr>
                        <a:t>Ciele práce</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25090649"/>
                  </a:ext>
                </a:extLst>
              </a:tr>
              <a:tr h="1224136">
                <a:tc>
                  <a:txBody>
                    <a:bodyPr/>
                    <a:lstStyle/>
                    <a:p>
                      <a:r>
                        <a:rPr lang="sk-SK" b="1" dirty="0">
                          <a:solidFill>
                            <a:schemeClr val="accent1"/>
                          </a:solidFill>
                        </a:rPr>
                        <a:t>Konceptuálny návrh</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70149340"/>
                  </a:ext>
                </a:extLst>
              </a:tr>
              <a:tr h="1789122">
                <a:tc>
                  <a:txBody>
                    <a:bodyPr/>
                    <a:lstStyle/>
                    <a:p>
                      <a:r>
                        <a:rPr lang="sk-SK" b="1" dirty="0">
                          <a:solidFill>
                            <a:schemeClr val="accent1"/>
                          </a:solidFill>
                        </a:rPr>
                        <a:t>Podrobný návrh</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493990014"/>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8</a:t>
            </a:fld>
            <a:endParaRPr lang="sk-SK"/>
          </a:p>
        </p:txBody>
      </p:sp>
    </p:spTree>
    <p:extLst>
      <p:ext uri="{BB962C8B-B14F-4D97-AF65-F5344CB8AC3E}">
        <p14:creationId xmlns:p14="http://schemas.microsoft.com/office/powerpoint/2010/main" val="2593536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D150-1EA7-4871-B322-E3BC7BA1C158}"/>
              </a:ext>
            </a:extLst>
          </p:cNvPr>
          <p:cNvSpPr>
            <a:spLocks noGrp="1"/>
          </p:cNvSpPr>
          <p:nvPr>
            <p:ph type="title"/>
          </p:nvPr>
        </p:nvSpPr>
        <p:spPr/>
        <p:txBody>
          <a:bodyPr/>
          <a:lstStyle/>
          <a:p>
            <a:r>
              <a:rPr lang="sk-SK" dirty="0"/>
              <a:t>Príklady obsahu návrhu pre rôzne typy prác</a:t>
            </a:r>
          </a:p>
        </p:txBody>
      </p:sp>
      <p:graphicFrame>
        <p:nvGraphicFramePr>
          <p:cNvPr id="5" name="Content Placeholder 4">
            <a:extLst>
              <a:ext uri="{FF2B5EF4-FFF2-40B4-BE49-F238E27FC236}">
                <a16:creationId xmlns:a16="http://schemas.microsoft.com/office/drawing/2014/main" id="{CB1584C0-0ACD-41A7-8644-21BCB57130F9}"/>
              </a:ext>
            </a:extLst>
          </p:cNvPr>
          <p:cNvGraphicFramePr>
            <a:graphicFrameLocks noGrp="1"/>
          </p:cNvGraphicFramePr>
          <p:nvPr>
            <p:ph idx="1"/>
            <p:extLst/>
          </p:nvPr>
        </p:nvGraphicFramePr>
        <p:xfrm>
          <a:off x="107503" y="1484784"/>
          <a:ext cx="8883272" cy="5135448"/>
        </p:xfrm>
        <a:graphic>
          <a:graphicData uri="http://schemas.openxmlformats.org/drawingml/2006/table">
            <a:tbl>
              <a:tblPr firstRow="1" bandRow="1">
                <a:tableStyleId>{2D5ABB26-0587-4C30-8999-92F81FD0307C}</a:tableStyleId>
              </a:tblPr>
              <a:tblGrid>
                <a:gridCol w="1798899">
                  <a:extLst>
                    <a:ext uri="{9D8B030D-6E8A-4147-A177-3AD203B41FA5}">
                      <a16:colId xmlns:a16="http://schemas.microsoft.com/office/drawing/2014/main" val="4138352702"/>
                    </a:ext>
                  </a:extLst>
                </a:gridCol>
                <a:gridCol w="2377566">
                  <a:extLst>
                    <a:ext uri="{9D8B030D-6E8A-4147-A177-3AD203B41FA5}">
                      <a16:colId xmlns:a16="http://schemas.microsoft.com/office/drawing/2014/main" val="1993991505"/>
                    </a:ext>
                  </a:extLst>
                </a:gridCol>
                <a:gridCol w="2485989">
                  <a:extLst>
                    <a:ext uri="{9D8B030D-6E8A-4147-A177-3AD203B41FA5}">
                      <a16:colId xmlns:a16="http://schemas.microsoft.com/office/drawing/2014/main" val="4022617637"/>
                    </a:ext>
                  </a:extLst>
                </a:gridCol>
                <a:gridCol w="2220818">
                  <a:extLst>
                    <a:ext uri="{9D8B030D-6E8A-4147-A177-3AD203B41FA5}">
                      <a16:colId xmlns:a16="http://schemas.microsoft.com/office/drawing/2014/main" val="1681188905"/>
                    </a:ext>
                  </a:extLst>
                </a:gridCol>
              </a:tblGrid>
              <a:tr h="659150">
                <a:tc>
                  <a:txBody>
                    <a:bodyPr/>
                    <a:lstStyle/>
                    <a:p>
                      <a:endParaRPr lang="sk-SK"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Dátovo orientované metódy</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altLang="sk-SK" b="1" dirty="0">
                          <a:solidFill>
                            <a:schemeClr val="accent1"/>
                          </a:solidFill>
                        </a:rPr>
                        <a:t>Prípadové štúdie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alt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r>
                        <a:rPr lang="sk-SK" altLang="sk-SK" b="1" dirty="0">
                          <a:solidFill>
                            <a:schemeClr val="accent1"/>
                          </a:solidFill>
                        </a:rPr>
                        <a:t>Aplikácie</a:t>
                      </a:r>
                      <a:endParaRPr lang="sk-SK" b="1" dirty="0">
                        <a:solidFill>
                          <a:schemeClr val="accent1"/>
                        </a:solidFill>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58673027"/>
                  </a:ext>
                </a:extLst>
              </a:tr>
              <a:tr h="1224136">
                <a:tc>
                  <a:txBody>
                    <a:bodyPr/>
                    <a:lstStyle/>
                    <a:p>
                      <a:r>
                        <a:rPr lang="sk-SK" b="1" dirty="0">
                          <a:solidFill>
                            <a:schemeClr val="accent1"/>
                          </a:solidFill>
                        </a:rPr>
                        <a:t>Ciele práce</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Úloha ML</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25090649"/>
                  </a:ext>
                </a:extLst>
              </a:tr>
              <a:tr h="1224136">
                <a:tc>
                  <a:txBody>
                    <a:bodyPr/>
                    <a:lstStyle/>
                    <a:p>
                      <a:r>
                        <a:rPr lang="sk-SK" b="1" dirty="0">
                          <a:solidFill>
                            <a:schemeClr val="accent1"/>
                          </a:solidFill>
                        </a:rPr>
                        <a:t>Konceptuálny návrh</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Vlastnosti navrhovanej metódy</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ML </a:t>
                      </a:r>
                      <a:r>
                        <a:rPr lang="sk-SK" dirty="0" err="1"/>
                        <a:t>workflow</a:t>
                      </a:r>
                      <a:r>
                        <a:rPr lang="sk-SK" dirty="0"/>
                        <a:t> alebo dátový </a:t>
                      </a:r>
                      <a:r>
                        <a:rPr lang="sk-SK" dirty="0" err="1"/>
                        <a:t>flow</a:t>
                      </a: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70149340"/>
                  </a:ext>
                </a:extLst>
              </a:tr>
              <a:tr h="1789122">
                <a:tc>
                  <a:txBody>
                    <a:bodyPr/>
                    <a:lstStyle/>
                    <a:p>
                      <a:r>
                        <a:rPr lang="sk-SK" b="1" dirty="0">
                          <a:solidFill>
                            <a:schemeClr val="accent1"/>
                          </a:solidFill>
                        </a:rPr>
                        <a:t>Podrobný návrh</a:t>
                      </a:r>
                    </a:p>
                  </a:txBody>
                  <a:tcP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Požiadavky na dáta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Opis čŕt, algoritmov,  ...</a:t>
                      </a:r>
                    </a:p>
                    <a:p>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k-SK" dirty="0"/>
                    </a:p>
                  </a:txBody>
                  <a:tcP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493990014"/>
                  </a:ext>
                </a:extLst>
              </a:tr>
            </a:tbl>
          </a:graphicData>
        </a:graphic>
      </p:graphicFrame>
      <p:sp>
        <p:nvSpPr>
          <p:cNvPr id="4" name="Slide Number Placeholder 3">
            <a:extLst>
              <a:ext uri="{FF2B5EF4-FFF2-40B4-BE49-F238E27FC236}">
                <a16:creationId xmlns:a16="http://schemas.microsoft.com/office/drawing/2014/main" id="{D0DC3001-0D06-4A42-8B9F-4A46A2274FF8}"/>
              </a:ext>
            </a:extLst>
          </p:cNvPr>
          <p:cNvSpPr>
            <a:spLocks noGrp="1"/>
          </p:cNvSpPr>
          <p:nvPr>
            <p:ph type="sldNum" sz="quarter" idx="12"/>
          </p:nvPr>
        </p:nvSpPr>
        <p:spPr/>
        <p:txBody>
          <a:bodyPr/>
          <a:lstStyle/>
          <a:p>
            <a:fld id="{D920B1B5-D958-4A91-AE1D-A2AAAB5B3981}" type="slidenum">
              <a:rPr lang="sk-SK" smtClean="0"/>
              <a:pPr/>
              <a:t>9</a:t>
            </a:fld>
            <a:endParaRPr lang="sk-SK"/>
          </a:p>
        </p:txBody>
      </p:sp>
    </p:spTree>
    <p:extLst>
      <p:ext uri="{BB962C8B-B14F-4D97-AF65-F5344CB8AC3E}">
        <p14:creationId xmlns:p14="http://schemas.microsoft.com/office/powerpoint/2010/main" val="561991361"/>
      </p:ext>
    </p:extLst>
  </p:cSld>
  <p:clrMapOvr>
    <a:masterClrMapping/>
  </p:clrMapOvr>
</p:sld>
</file>

<file path=ppt/theme/theme1.xml><?xml version="1.0" encoding="utf-8"?>
<a:theme xmlns:a="http://schemas.openxmlformats.org/drawingml/2006/main" name="FIIT_basic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IIT_basic_template" id="{93ED54B8-88A3-48C5-A344-0538870932A7}" vid="{EDF93AC5-DCAC-47F3-A229-D6AC38CF2E24}"/>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1322</TotalTime>
  <Words>1381</Words>
  <Application>Microsoft Office PowerPoint</Application>
  <PresentationFormat>On-screen Show (4:3)</PresentationFormat>
  <Paragraphs>461</Paragraphs>
  <Slides>42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Arial</vt:lpstr>
      <vt:lpstr>Calibri</vt:lpstr>
      <vt:lpstr>FIIT_basic_template</vt:lpstr>
      <vt:lpstr>Ako pracovať na záverečnej práci (vybrané témy – pokračovanie)</vt:lpstr>
      <vt:lpstr>Sumarizácia predchádzajúcich rád</vt:lpstr>
      <vt:lpstr>Sumarizácia predchádzajúcich rád</vt:lpstr>
      <vt:lpstr>Návrh, realizácia a overenie sa značne líšia od typu práce</vt:lpstr>
      <vt:lpstr>Návrh</vt:lpstr>
      <vt:lpstr>Ako opísať návrh?</vt:lpstr>
      <vt:lpstr>Ako opísať návrh?</vt:lpstr>
      <vt:lpstr>Príklady obsahu návrhu pre rôzne typy prác</vt:lpstr>
      <vt:lpstr>Príklady obsahu návrhu pre rôzne typy prác</vt:lpstr>
      <vt:lpstr>Príklady obsahu návrhu pre rôzne typy prác</vt:lpstr>
      <vt:lpstr>Príklady obsahu návrhu pre rôzne typy prác</vt:lpstr>
      <vt:lpstr>Realizácia</vt:lpstr>
      <vt:lpstr>Ako opísať realizáciu?</vt:lpstr>
      <vt:lpstr>Ako opísať realizáciu?</vt:lpstr>
      <vt:lpstr>Príklady obsahu realizácie pre rôzne typy prác</vt:lpstr>
      <vt:lpstr>Príklady obsahu realizácie pre rôzne typy prác</vt:lpstr>
      <vt:lpstr>Príklady obsahu realizácie pre rôzne typy prác</vt:lpstr>
      <vt:lpstr>Príklady obsahu realizácie pre rôzne typy prác</vt:lpstr>
      <vt:lpstr>Overenie</vt:lpstr>
      <vt:lpstr>Ako opísať overenie svojej práce?</vt:lpstr>
      <vt:lpstr>Príklady obsahu overenia pre rôzne typy prác</vt:lpstr>
      <vt:lpstr>Príklady obsahu overenia pre rôzne typy prác</vt:lpstr>
      <vt:lpstr>Príklady obsahu overenia pre rôzne typy prác</vt:lpstr>
      <vt:lpstr>Príklady obsahu overenia pre rôzne typy prác</vt:lpstr>
      <vt:lpstr>Prílohy</vt:lpstr>
      <vt:lpstr>Čo dať do príloh?</vt:lpstr>
      <vt:lpstr>Príklady realizácie a overenia pre rôzne typy prác</vt:lpstr>
      <vt:lpstr>Príklady realizácie a overenia pre rôzne typy prác</vt:lpstr>
      <vt:lpstr>Príklady realizácie a overenia pre rôzne typy prác</vt:lpstr>
      <vt:lpstr>Príklady realizácie a overenia pre rôzne typy prác</vt:lpstr>
      <vt:lpstr>Záver, referencie a formálna stránka dokumentu</vt:lpstr>
      <vt:lpstr>Čo napísať do záveru?</vt:lpstr>
      <vt:lpstr>Ako správne uviesť referencie?</vt:lpstr>
      <vt:lpstr>Na čo si dať ešte pozor?</vt:lpstr>
      <vt:lpstr>Abstrakt</vt:lpstr>
      <vt:lpstr>Typy abstraktov</vt:lpstr>
      <vt:lpstr>Ako vyzerá dobrý abstrakt?</vt:lpstr>
      <vt:lpstr>Ako vyzerá dobrý abstrakt?</vt:lpstr>
      <vt:lpstr>Z akých častí by sa mal skladať dobrý abstrakt?</vt:lpstr>
      <vt:lpstr>PowerPoint Presentation</vt:lpstr>
      <vt:lpstr>Nestaňte sa však otrokmi pravidiel</vt:lpstr>
      <vt:lpstr>Sumarizácia najdôležitejších rád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Jakub Šimko</dc:creator>
  <cp:lastModifiedBy>Ivan Srba</cp:lastModifiedBy>
  <cp:revision>76</cp:revision>
  <dcterms:created xsi:type="dcterms:W3CDTF">2014-09-15T13:35:51Z</dcterms:created>
  <dcterms:modified xsi:type="dcterms:W3CDTF">2019-02-12T15:35:11Z</dcterms:modified>
</cp:coreProperties>
</file>